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77" r:id="rId3"/>
    <p:sldId id="285" r:id="rId4"/>
    <p:sldId id="294" r:id="rId5"/>
    <p:sldId id="295" r:id="rId6"/>
    <p:sldId id="296" r:id="rId7"/>
    <p:sldId id="297" r:id="rId8"/>
    <p:sldId id="298" r:id="rId9"/>
    <p:sldId id="258" r:id="rId10"/>
    <p:sldId id="284" r:id="rId11"/>
    <p:sldId id="300" r:id="rId12"/>
    <p:sldId id="324" r:id="rId13"/>
    <p:sldId id="325" r:id="rId14"/>
    <p:sldId id="328" r:id="rId15"/>
    <p:sldId id="327" r:id="rId16"/>
    <p:sldId id="329" r:id="rId17"/>
    <p:sldId id="330" r:id="rId18"/>
    <p:sldId id="336" r:id="rId19"/>
    <p:sldId id="337" r:id="rId20"/>
    <p:sldId id="341" r:id="rId21"/>
    <p:sldId id="343" r:id="rId22"/>
    <p:sldId id="338" r:id="rId23"/>
    <p:sldId id="339" r:id="rId24"/>
    <p:sldId id="340" r:id="rId25"/>
    <p:sldId id="344" r:id="rId26"/>
    <p:sldId id="345" r:id="rId27"/>
    <p:sldId id="342" r:id="rId28"/>
    <p:sldId id="331" r:id="rId29"/>
    <p:sldId id="346" r:id="rId30"/>
    <p:sldId id="347" r:id="rId31"/>
    <p:sldId id="348" r:id="rId32"/>
    <p:sldId id="335" r:id="rId33"/>
    <p:sldId id="322" r:id="rId34"/>
    <p:sldId id="305" r:id="rId35"/>
    <p:sldId id="310" r:id="rId36"/>
    <p:sldId id="311" r:id="rId37"/>
    <p:sldId id="312" r:id="rId38"/>
    <p:sldId id="306" r:id="rId39"/>
    <p:sldId id="307" r:id="rId40"/>
    <p:sldId id="315" r:id="rId41"/>
    <p:sldId id="313" r:id="rId42"/>
    <p:sldId id="314" r:id="rId43"/>
    <p:sldId id="288" r:id="rId44"/>
    <p:sldId id="260" r:id="rId45"/>
    <p:sldId id="332" r:id="rId46"/>
    <p:sldId id="33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9BC4BA-1E20-4FE8-9C53-4646C699F53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BC4BA-1E20-4FE8-9C53-4646C699F53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BC4BA-1E20-4FE8-9C53-4646C699F53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BC4BA-1E20-4FE8-9C53-4646C699F53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9BC4BA-1E20-4FE8-9C53-4646C699F53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9BC4BA-1E20-4FE8-9C53-4646C699F53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9BC4BA-1E20-4FE8-9C53-4646C699F539}"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9BC4BA-1E20-4FE8-9C53-4646C699F539}"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BC4BA-1E20-4FE8-9C53-4646C699F539}"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BC4BA-1E20-4FE8-9C53-4646C699F53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BC4BA-1E20-4FE8-9C53-4646C699F53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92DDE-138E-464A-9CC4-EB3E54B50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BC4BA-1E20-4FE8-9C53-4646C699F539}" type="datetimeFigureOut">
              <a:rPr lang="en-US" smtClean="0"/>
              <a:pPr/>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92DDE-138E-464A-9CC4-EB3E54B505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Bell Work</a:t>
            </a:r>
            <a:endParaRPr lang="en-US" dirty="0"/>
          </a:p>
        </p:txBody>
      </p:sp>
      <p:sp>
        <p:nvSpPr>
          <p:cNvPr id="6" name="Content Placeholder 2"/>
          <p:cNvSpPr>
            <a:spLocks noGrp="1"/>
          </p:cNvSpPr>
          <p:nvPr>
            <p:ph idx="1"/>
          </p:nvPr>
        </p:nvSpPr>
        <p:spPr>
          <a:xfrm>
            <a:off x="381000" y="1219200"/>
            <a:ext cx="8229600" cy="5105400"/>
          </a:xfrm>
        </p:spPr>
        <p:txBody>
          <a:bodyPr>
            <a:normAutofit lnSpcReduction="10000"/>
          </a:bodyPr>
          <a:lstStyle/>
          <a:p>
            <a:r>
              <a:rPr lang="en-US" b="1" dirty="0" smtClean="0"/>
              <a:t>Decide whether the object would model a point, line or plane</a:t>
            </a:r>
            <a:r>
              <a:rPr lang="en-US" dirty="0" smtClean="0"/>
              <a:t>. </a:t>
            </a:r>
          </a:p>
          <a:p>
            <a:r>
              <a:rPr lang="en-US" b="1" dirty="0" smtClean="0"/>
              <a:t>(a) </a:t>
            </a:r>
          </a:p>
          <a:p>
            <a:pPr>
              <a:buNone/>
            </a:pPr>
            <a:r>
              <a:rPr lang="en-US" dirty="0" smtClean="0"/>
              <a:t> </a:t>
            </a:r>
          </a:p>
          <a:p>
            <a:r>
              <a:rPr lang="en-US" b="1" dirty="0" smtClean="0"/>
              <a:t>(b)</a:t>
            </a:r>
            <a:r>
              <a:rPr lang="en-US" dirty="0" smtClean="0"/>
              <a:t>  </a:t>
            </a:r>
          </a:p>
          <a:p>
            <a:pPr>
              <a:buNone/>
            </a:pPr>
            <a:r>
              <a:rPr lang="en-US" dirty="0" smtClean="0"/>
              <a:t> </a:t>
            </a:r>
          </a:p>
          <a:p>
            <a:r>
              <a:rPr lang="en-US" b="1" dirty="0" smtClean="0"/>
              <a:t>(c)</a:t>
            </a:r>
            <a:r>
              <a:rPr lang="en-US" dirty="0" smtClean="0"/>
              <a:t> </a:t>
            </a:r>
          </a:p>
          <a:p>
            <a:pPr>
              <a:buNone/>
            </a:pPr>
            <a:r>
              <a:rPr lang="en-US" dirty="0" smtClean="0"/>
              <a:t> </a:t>
            </a:r>
          </a:p>
          <a:p>
            <a:r>
              <a:rPr lang="en-US" b="1" dirty="0" smtClean="0"/>
              <a:t>(d) a car antenna</a:t>
            </a:r>
            <a:endParaRPr lang="en-US" dirty="0" smtClean="0"/>
          </a:p>
          <a:p>
            <a:endParaRPr lang="en-US" dirty="0" smtClean="0"/>
          </a:p>
        </p:txBody>
      </p:sp>
      <p:pic>
        <p:nvPicPr>
          <p:cNvPr id="5" name="Picture 4" descr="stop-sign-clipart-z7TaM5XiA.png"/>
          <p:cNvPicPr>
            <a:picLocks noChangeAspect="1"/>
          </p:cNvPicPr>
          <p:nvPr/>
        </p:nvPicPr>
        <p:blipFill>
          <a:blip r:embed="rId2"/>
          <a:stretch>
            <a:fillRect/>
          </a:stretch>
        </p:blipFill>
        <p:spPr>
          <a:xfrm>
            <a:off x="1032855" y="2091981"/>
            <a:ext cx="1710345" cy="1032220"/>
          </a:xfrm>
          <a:prstGeom prst="rect">
            <a:avLst/>
          </a:prstGeom>
        </p:spPr>
      </p:pic>
      <p:pic>
        <p:nvPicPr>
          <p:cNvPr id="7" name="Picture 6" descr="violin.jpg"/>
          <p:cNvPicPr>
            <a:picLocks noChangeAspect="1"/>
          </p:cNvPicPr>
          <p:nvPr/>
        </p:nvPicPr>
        <p:blipFill>
          <a:blip r:embed="rId3"/>
          <a:stretch>
            <a:fillRect/>
          </a:stretch>
        </p:blipFill>
        <p:spPr>
          <a:xfrm>
            <a:off x="1752600" y="3124200"/>
            <a:ext cx="1123950" cy="1123950"/>
          </a:xfrm>
          <a:prstGeom prst="rect">
            <a:avLst/>
          </a:prstGeom>
        </p:spPr>
      </p:pic>
      <p:pic>
        <p:nvPicPr>
          <p:cNvPr id="9" name="Picture 8" descr="Safety_Pin.jpg"/>
          <p:cNvPicPr>
            <a:picLocks noChangeAspect="1"/>
          </p:cNvPicPr>
          <p:nvPr/>
        </p:nvPicPr>
        <p:blipFill>
          <a:blip r:embed="rId4" cstate="print"/>
          <a:stretch>
            <a:fillRect/>
          </a:stretch>
        </p:blipFill>
        <p:spPr>
          <a:xfrm>
            <a:off x="1524000" y="4419600"/>
            <a:ext cx="1236353" cy="903790"/>
          </a:xfrm>
          <a:prstGeom prst="rect">
            <a:avLst/>
          </a:prstGeom>
        </p:spPr>
      </p:pic>
      <p:cxnSp>
        <p:nvCxnSpPr>
          <p:cNvPr id="10" name="Straight Arrow Connector 9"/>
          <p:cNvCxnSpPr/>
          <p:nvPr/>
        </p:nvCxnSpPr>
        <p:spPr>
          <a:xfrm rot="10800000">
            <a:off x="2590800" y="3429000"/>
            <a:ext cx="1371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438400" y="4495800"/>
            <a:ext cx="1066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 calcmode="lin" valueType="num">
                                      <p:cBhvr additive="base">
                                        <p:cTn id="3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0" y="533400"/>
            <a:ext cx="8686800" cy="6096000"/>
          </a:xfrm>
        </p:spPr>
        <p:txBody>
          <a:bodyPr>
            <a:normAutofit/>
          </a:bodyPr>
          <a:lstStyle/>
          <a:p>
            <a:r>
              <a:rPr lang="en-US" b="1" dirty="0" smtClean="0"/>
              <a:t>Example:</a:t>
            </a:r>
            <a:endParaRPr lang="en-US" dirty="0" smtClean="0"/>
          </a:p>
          <a:p>
            <a:r>
              <a:rPr lang="en-US" b="1" dirty="0" smtClean="0"/>
              <a:t>1.</a:t>
            </a:r>
            <a:r>
              <a:rPr lang="en-US" dirty="0" smtClean="0"/>
              <a:t> Use the diagram on the right to answer the following questions:</a:t>
            </a:r>
          </a:p>
          <a:p>
            <a:r>
              <a:rPr lang="en-US" b="1" dirty="0" smtClean="0"/>
              <a:t>(a)</a:t>
            </a:r>
            <a:r>
              <a:rPr lang="en-US" dirty="0" smtClean="0"/>
              <a:t> Name four points that                                       are coplanar.</a:t>
            </a:r>
          </a:p>
          <a:p>
            <a:r>
              <a:rPr lang="en-US" b="1" dirty="0" smtClean="0"/>
              <a:t>(b)</a:t>
            </a:r>
            <a:r>
              <a:rPr lang="en-US" dirty="0" smtClean="0"/>
              <a:t> Name four points                                             that are not coplanar.</a:t>
            </a:r>
          </a:p>
          <a:p>
            <a:r>
              <a:rPr lang="en-US" b="1" dirty="0" smtClean="0"/>
              <a:t>(c)</a:t>
            </a:r>
            <a:r>
              <a:rPr lang="en-US" dirty="0" smtClean="0"/>
              <a:t> Name three points                                           that are collinear. </a:t>
            </a:r>
          </a:p>
          <a:p>
            <a:r>
              <a:rPr lang="en-US" b="1" dirty="0" smtClean="0"/>
              <a:t>(d)</a:t>
            </a:r>
            <a:r>
              <a:rPr lang="en-US" dirty="0" smtClean="0"/>
              <a:t> Are L, N, O, and P coplanar?                         Why or why not?</a:t>
            </a:r>
          </a:p>
          <a:p>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4724400" y="2209800"/>
            <a:ext cx="4419600" cy="3038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2" presetClass="entr" presetSubtype="4" fill="hold" nodeType="withEffect">
                                  <p:stCondLst>
                                    <p:cond delay="0"/>
                                  </p:stCondLst>
                                  <p:childTnLst>
                                    <p:set>
                                      <p:cBhvr>
                                        <p:cTn id="15" dur="1" fill="hold">
                                          <p:stCondLst>
                                            <p:cond delay="0"/>
                                          </p:stCondLst>
                                        </p:cTn>
                                        <p:tgtEl>
                                          <p:spTgt spid="28674"/>
                                        </p:tgtEl>
                                        <p:attrNameLst>
                                          <p:attrName>style.visibility</p:attrName>
                                        </p:attrNameLst>
                                      </p:cBhvr>
                                      <p:to>
                                        <p:strVal val="visible"/>
                                      </p:to>
                                    </p:set>
                                    <p:anim calcmode="lin" valueType="num">
                                      <p:cBhvr additive="base">
                                        <p:cTn id="16" dur="500" fill="hold"/>
                                        <p:tgtEl>
                                          <p:spTgt spid="28674"/>
                                        </p:tgtEl>
                                        <p:attrNameLst>
                                          <p:attrName>ppt_x</p:attrName>
                                        </p:attrNameLst>
                                      </p:cBhvr>
                                      <p:tavLst>
                                        <p:tav tm="0">
                                          <p:val>
                                            <p:strVal val="#ppt_x"/>
                                          </p:val>
                                        </p:tav>
                                        <p:tav tm="100000">
                                          <p:val>
                                            <p:strVal val="#ppt_x"/>
                                          </p:val>
                                        </p:tav>
                                      </p:tavLst>
                                    </p:anim>
                                    <p:anim calcmode="lin" valueType="num">
                                      <p:cBhvr additive="base">
                                        <p:cTn id="17"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defRPr/>
            </a:pPr>
            <a:r>
              <a:rPr lang="en-US" b="1" smtClean="0"/>
              <a:t>More . . .</a:t>
            </a:r>
            <a:r>
              <a:rPr lang="en-US" smtClean="0"/>
              <a:t> </a:t>
            </a:r>
          </a:p>
        </p:txBody>
      </p:sp>
      <p:sp>
        <p:nvSpPr>
          <p:cNvPr id="27651" name="Rectangle 3"/>
          <p:cNvSpPr>
            <a:spLocks noGrp="1" noChangeArrowheads="1"/>
          </p:cNvSpPr>
          <p:nvPr>
            <p:ph type="body" sz="half" idx="1"/>
          </p:nvPr>
        </p:nvSpPr>
        <p:spPr/>
        <p:txBody>
          <a:bodyPr/>
          <a:lstStyle/>
          <a:p>
            <a:pPr eaLnBrk="1" hangingPunct="1">
              <a:defRPr/>
            </a:pPr>
            <a:r>
              <a:rPr lang="en-US" sz="2400" smtClean="0"/>
              <a:t>Another undefined concept in geometry is the idea that a point on a line is between two other points on the line.  You can use this idea to define other important terms in geometry.</a:t>
            </a:r>
          </a:p>
          <a:p>
            <a:pPr eaLnBrk="1" hangingPunct="1">
              <a:defRPr/>
            </a:pPr>
            <a:r>
              <a:rPr lang="en-US" sz="2400" smtClean="0"/>
              <a:t>Consider the line AB (symbolized by AB). </a:t>
            </a:r>
          </a:p>
        </p:txBody>
      </p:sp>
      <p:sp>
        <p:nvSpPr>
          <p:cNvPr id="15364" name="Line 5"/>
          <p:cNvSpPr>
            <a:spLocks noChangeShapeType="1"/>
          </p:cNvSpPr>
          <p:nvPr/>
        </p:nvSpPr>
        <p:spPr bwMode="auto">
          <a:xfrm flipH="1">
            <a:off x="4876800" y="1905000"/>
            <a:ext cx="3124200" cy="3733800"/>
          </a:xfrm>
          <a:prstGeom prst="line">
            <a:avLst/>
          </a:prstGeom>
          <a:noFill/>
          <a:ln w="57150">
            <a:solidFill>
              <a:schemeClr val="tx1"/>
            </a:solidFill>
            <a:round/>
            <a:headEnd type="arrow" w="med" len="med"/>
            <a:tailEnd type="arrow" w="med" len="med"/>
          </a:ln>
        </p:spPr>
        <p:txBody>
          <a:bodyPr/>
          <a:lstStyle/>
          <a:p>
            <a:endParaRPr lang="en-US"/>
          </a:p>
        </p:txBody>
      </p:sp>
      <p:sp>
        <p:nvSpPr>
          <p:cNvPr id="15365" name="Oval 6"/>
          <p:cNvSpPr>
            <a:spLocks noChangeArrowheads="1"/>
          </p:cNvSpPr>
          <p:nvPr/>
        </p:nvSpPr>
        <p:spPr bwMode="auto">
          <a:xfrm>
            <a:off x="6934200" y="2895600"/>
            <a:ext cx="228600" cy="228600"/>
          </a:xfrm>
          <a:prstGeom prst="ellipse">
            <a:avLst/>
          </a:prstGeom>
          <a:solidFill>
            <a:schemeClr val="tx1"/>
          </a:solidFill>
          <a:ln w="9525">
            <a:solidFill>
              <a:schemeClr val="tx1"/>
            </a:solidFill>
            <a:round/>
            <a:headEnd/>
            <a:tailEnd/>
          </a:ln>
        </p:spPr>
        <p:txBody>
          <a:bodyPr wrap="none" anchor="ctr"/>
          <a:lstStyle/>
          <a:p>
            <a:endParaRPr lang="en-US"/>
          </a:p>
        </p:txBody>
      </p:sp>
      <p:sp>
        <p:nvSpPr>
          <p:cNvPr id="15366" name="Oval 7"/>
          <p:cNvSpPr>
            <a:spLocks noChangeArrowheads="1"/>
          </p:cNvSpPr>
          <p:nvPr/>
        </p:nvSpPr>
        <p:spPr bwMode="auto">
          <a:xfrm>
            <a:off x="5562600" y="4572000"/>
            <a:ext cx="228600" cy="228600"/>
          </a:xfrm>
          <a:prstGeom prst="ellipse">
            <a:avLst/>
          </a:prstGeom>
          <a:solidFill>
            <a:schemeClr val="tx1"/>
          </a:solidFill>
          <a:ln w="9525">
            <a:solidFill>
              <a:schemeClr val="tx1"/>
            </a:solidFill>
            <a:round/>
            <a:headEnd/>
            <a:tailEnd/>
          </a:ln>
        </p:spPr>
        <p:txBody>
          <a:bodyPr wrap="none" anchor="ctr"/>
          <a:lstStyle/>
          <a:p>
            <a:endParaRPr lang="en-US"/>
          </a:p>
        </p:txBody>
      </p:sp>
      <p:sp>
        <p:nvSpPr>
          <p:cNvPr id="15367" name="Text Box 8"/>
          <p:cNvSpPr txBox="1">
            <a:spLocks noChangeArrowheads="1"/>
          </p:cNvSpPr>
          <p:nvPr/>
        </p:nvSpPr>
        <p:spPr bwMode="auto">
          <a:xfrm>
            <a:off x="7086600" y="1676400"/>
            <a:ext cx="381000" cy="641350"/>
          </a:xfrm>
          <a:prstGeom prst="rect">
            <a:avLst/>
          </a:prstGeom>
          <a:noFill/>
          <a:ln w="9525">
            <a:noFill/>
            <a:miter lim="800000"/>
            <a:headEnd/>
            <a:tailEnd/>
          </a:ln>
        </p:spPr>
        <p:txBody>
          <a:bodyPr>
            <a:spAutoFit/>
          </a:bodyPr>
          <a:lstStyle/>
          <a:p>
            <a:pPr>
              <a:spcBef>
                <a:spcPct val="50000"/>
              </a:spcBef>
            </a:pPr>
            <a:r>
              <a:rPr lang="en-US" sz="3600">
                <a:latin typeface="Script MT Bold" pitchFamily="66" charset="0"/>
              </a:rPr>
              <a:t>l</a:t>
            </a:r>
          </a:p>
        </p:txBody>
      </p:sp>
      <p:sp>
        <p:nvSpPr>
          <p:cNvPr id="15368" name="Text Box 9"/>
          <p:cNvSpPr txBox="1">
            <a:spLocks noChangeArrowheads="1"/>
          </p:cNvSpPr>
          <p:nvPr/>
        </p:nvSpPr>
        <p:spPr bwMode="auto">
          <a:xfrm>
            <a:off x="6324600" y="4724400"/>
            <a:ext cx="1676400" cy="519113"/>
          </a:xfrm>
          <a:prstGeom prst="rect">
            <a:avLst/>
          </a:prstGeom>
          <a:noFill/>
          <a:ln w="9525">
            <a:noFill/>
            <a:miter lim="800000"/>
            <a:headEnd/>
            <a:tailEnd/>
          </a:ln>
        </p:spPr>
        <p:txBody>
          <a:bodyPr>
            <a:spAutoFit/>
          </a:bodyPr>
          <a:lstStyle/>
          <a:p>
            <a:pPr>
              <a:spcBef>
                <a:spcPct val="50000"/>
              </a:spcBef>
            </a:pPr>
            <a:r>
              <a:rPr lang="en-US" b="0"/>
              <a:t>Line  </a:t>
            </a:r>
            <a:r>
              <a:rPr lang="en-US" sz="2800" b="0">
                <a:latin typeface="Script MT Bold" pitchFamily="66" charset="0"/>
              </a:rPr>
              <a:t>l</a:t>
            </a:r>
            <a:r>
              <a:rPr lang="en-US" b="0"/>
              <a:t> or AB</a:t>
            </a:r>
            <a:endParaRPr lang="en-US" sz="2800" b="0"/>
          </a:p>
        </p:txBody>
      </p:sp>
      <p:sp>
        <p:nvSpPr>
          <p:cNvPr id="15369" name="Line 10"/>
          <p:cNvSpPr>
            <a:spLocks noChangeShapeType="1"/>
          </p:cNvSpPr>
          <p:nvPr/>
        </p:nvSpPr>
        <p:spPr bwMode="auto">
          <a:xfrm>
            <a:off x="2971800" y="5029200"/>
            <a:ext cx="533400" cy="0"/>
          </a:xfrm>
          <a:prstGeom prst="line">
            <a:avLst/>
          </a:prstGeom>
          <a:noFill/>
          <a:ln w="9525">
            <a:solidFill>
              <a:schemeClr val="tx1"/>
            </a:solidFill>
            <a:round/>
            <a:headEnd type="arrow" w="med" len="med"/>
            <a:tailEnd type="arrow" w="med" len="med"/>
          </a:ln>
        </p:spPr>
        <p:txBody>
          <a:bodyPr/>
          <a:lstStyle/>
          <a:p>
            <a:endParaRPr lang="en-US"/>
          </a:p>
        </p:txBody>
      </p:sp>
      <p:sp>
        <p:nvSpPr>
          <p:cNvPr id="15370" name="Line 11"/>
          <p:cNvSpPr>
            <a:spLocks noChangeShapeType="1"/>
          </p:cNvSpPr>
          <p:nvPr/>
        </p:nvSpPr>
        <p:spPr bwMode="auto">
          <a:xfrm>
            <a:off x="7391400" y="4876800"/>
            <a:ext cx="381000" cy="0"/>
          </a:xfrm>
          <a:prstGeom prst="line">
            <a:avLst/>
          </a:prstGeom>
          <a:noFill/>
          <a:ln w="9525">
            <a:solidFill>
              <a:schemeClr val="tx1"/>
            </a:solidFill>
            <a:round/>
            <a:headEnd type="arrow" w="med" len="med"/>
            <a:tailEnd type="arrow" w="med" len="me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Building Blocks of Geometry</a:t>
            </a:r>
            <a:endParaRPr lang="en-US" dirty="0"/>
          </a:p>
        </p:txBody>
      </p:sp>
      <p:sp>
        <p:nvSpPr>
          <p:cNvPr id="3" name="Content Placeholder 2"/>
          <p:cNvSpPr>
            <a:spLocks noGrp="1"/>
          </p:cNvSpPr>
          <p:nvPr>
            <p:ph idx="1"/>
          </p:nvPr>
        </p:nvSpPr>
        <p:spPr>
          <a:xfrm>
            <a:off x="457200" y="685800"/>
            <a:ext cx="8229600" cy="5867400"/>
          </a:xfrm>
        </p:spPr>
        <p:txBody>
          <a:bodyPr>
            <a:normAutofit fontScale="92500" lnSpcReduction="10000"/>
          </a:bodyPr>
          <a:lstStyle/>
          <a:p>
            <a:r>
              <a:rPr lang="en-US" dirty="0" smtClean="0"/>
              <a:t>There are 3 building blocks of geometry</a:t>
            </a:r>
          </a:p>
          <a:p>
            <a:r>
              <a:rPr lang="en-US" dirty="0" smtClean="0"/>
              <a:t>They are </a:t>
            </a:r>
            <a:r>
              <a:rPr lang="en-US" u="sng" dirty="0" smtClean="0"/>
              <a:t>undefined terms</a:t>
            </a:r>
            <a:r>
              <a:rPr lang="en-US" dirty="0" smtClean="0"/>
              <a:t>, but we can form generalizations about each of them.</a:t>
            </a:r>
          </a:p>
          <a:p>
            <a:endParaRPr lang="en-US" dirty="0" smtClean="0"/>
          </a:p>
          <a:p>
            <a:r>
              <a:rPr lang="en-US" dirty="0" smtClean="0"/>
              <a:t>1) </a:t>
            </a:r>
            <a:r>
              <a:rPr lang="en-US" b="1" u="sng" dirty="0" smtClean="0"/>
              <a:t>Point</a:t>
            </a:r>
            <a:r>
              <a:rPr lang="en-US" dirty="0" smtClean="0"/>
              <a:t> – Has no dimension and is usually represented by a dot.</a:t>
            </a:r>
            <a:endParaRPr lang="en-US" dirty="0"/>
          </a:p>
          <a:p>
            <a:r>
              <a:rPr lang="en-US" dirty="0" smtClean="0"/>
              <a:t>2) </a:t>
            </a:r>
            <a:r>
              <a:rPr lang="en-US" b="1" u="sng" dirty="0" smtClean="0"/>
              <a:t>Line</a:t>
            </a:r>
            <a:r>
              <a:rPr lang="en-US" dirty="0" smtClean="0"/>
              <a:t> – Extends in one dimension and is usually represented by a straight line with arrows indicating it extends to infinity in both directions.</a:t>
            </a:r>
            <a:endParaRPr lang="en-US" dirty="0"/>
          </a:p>
          <a:p>
            <a:r>
              <a:rPr lang="en-US" dirty="0" smtClean="0"/>
              <a:t>3) </a:t>
            </a:r>
            <a:r>
              <a:rPr lang="en-US" b="1" u="sng" dirty="0" smtClean="0"/>
              <a:t>Plane</a:t>
            </a:r>
            <a:r>
              <a:rPr lang="en-US" dirty="0" smtClean="0"/>
              <a:t> – Extends in two dimensions and is usually represented by a flat two dimensional surface.  It also extends to infinity from all edges.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Geometric Objects From the Building Blocks</a:t>
            </a:r>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r>
              <a:rPr lang="en-US" dirty="0" smtClean="0">
                <a:solidFill>
                  <a:srgbClr val="FF0000"/>
                </a:solidFill>
              </a:rPr>
              <a:t>Line Segment – All points between two endpoints</a:t>
            </a:r>
          </a:p>
          <a:p>
            <a:endParaRPr lang="en-US" dirty="0" smtClean="0">
              <a:solidFill>
                <a:srgbClr val="FF0000"/>
              </a:solidFill>
            </a:endParaRPr>
          </a:p>
          <a:p>
            <a:r>
              <a:rPr lang="en-US" dirty="0" smtClean="0">
                <a:solidFill>
                  <a:srgbClr val="FF0000"/>
                </a:solidFill>
              </a:rPr>
              <a:t>End Points – Specific starting and stopping points</a:t>
            </a:r>
          </a:p>
          <a:p>
            <a:endParaRPr lang="en-US" dirty="0">
              <a:solidFill>
                <a:srgbClr val="FF0000"/>
              </a:solidFill>
            </a:endParaRPr>
          </a:p>
          <a:p>
            <a:r>
              <a:rPr lang="en-US" dirty="0" smtClean="0">
                <a:solidFill>
                  <a:srgbClr val="FF0000"/>
                </a:solidFill>
              </a:rPr>
              <a:t>Ray – All points that lie on one side of an initial point</a:t>
            </a:r>
          </a:p>
          <a:p>
            <a:endParaRPr lang="en-US" dirty="0" smtClean="0">
              <a:solidFill>
                <a:srgbClr val="FF0000"/>
              </a:solidFill>
            </a:endParaRPr>
          </a:p>
          <a:p>
            <a:r>
              <a:rPr lang="en-US" dirty="0" smtClean="0">
                <a:solidFill>
                  <a:srgbClr val="FF0000"/>
                </a:solidFill>
              </a:rPr>
              <a:t>Initial Point – The starting point of a ray</a:t>
            </a:r>
          </a:p>
          <a:p>
            <a:endParaRPr lang="en-US" dirty="0">
              <a:solidFill>
                <a:srgbClr val="FF0000"/>
              </a:solidFill>
            </a:endParaRPr>
          </a:p>
          <a:p>
            <a:endParaRPr lang="en-US" dirty="0">
              <a:solidFill>
                <a:srgbClr val="FF0000"/>
              </a:solidFill>
            </a:endParaRPr>
          </a:p>
          <a:p>
            <a:r>
              <a:rPr lang="en-US" dirty="0" smtClean="0">
                <a:solidFill>
                  <a:srgbClr val="FF0000"/>
                </a:solidFill>
              </a:rPr>
              <a:t>Opposite Rays – Rays that have the same initial point</a:t>
            </a:r>
          </a:p>
          <a:p>
            <a:endParaRPr lang="en-US" b="1" u="sng" dirty="0"/>
          </a:p>
        </p:txBody>
      </p:sp>
      <p:pic>
        <p:nvPicPr>
          <p:cNvPr id="18433" name="Picture 1"/>
          <p:cNvPicPr>
            <a:picLocks noChangeAspect="1" noChangeArrowheads="1"/>
          </p:cNvPicPr>
          <p:nvPr/>
        </p:nvPicPr>
        <p:blipFill>
          <a:blip r:embed="rId2" cstate="print"/>
          <a:srcRect/>
          <a:stretch>
            <a:fillRect/>
          </a:stretch>
        </p:blipFill>
        <p:spPr bwMode="auto">
          <a:xfrm>
            <a:off x="1143000" y="1676400"/>
            <a:ext cx="1200150" cy="419100"/>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4648200" y="3429000"/>
            <a:ext cx="1447800" cy="400050"/>
          </a:xfrm>
          <a:prstGeom prst="rect">
            <a:avLst/>
          </a:prstGeom>
          <a:noFill/>
          <a:ln w="9525">
            <a:noFill/>
            <a:miter lim="800000"/>
            <a:headEnd/>
            <a:tailEnd/>
          </a:ln>
        </p:spPr>
      </p:pic>
      <p:pic>
        <p:nvPicPr>
          <p:cNvPr id="18435" name="Picture 3"/>
          <p:cNvPicPr>
            <a:picLocks noChangeAspect="1" noChangeArrowheads="1"/>
          </p:cNvPicPr>
          <p:nvPr/>
        </p:nvPicPr>
        <p:blipFill>
          <a:blip r:embed="rId4" cstate="print"/>
          <a:srcRect/>
          <a:stretch>
            <a:fillRect/>
          </a:stretch>
        </p:blipFill>
        <p:spPr bwMode="auto">
          <a:xfrm>
            <a:off x="4495800" y="4648200"/>
            <a:ext cx="1390650" cy="457200"/>
          </a:xfrm>
          <a:prstGeom prst="rect">
            <a:avLst/>
          </a:prstGeom>
          <a:noFill/>
          <a:ln w="9525">
            <a:noFill/>
            <a:miter lim="800000"/>
            <a:headEnd/>
            <a:tailEnd/>
          </a:ln>
        </p:spPr>
      </p:pic>
      <p:sp>
        <p:nvSpPr>
          <p:cNvPr id="7" name="Oval 6"/>
          <p:cNvSpPr/>
          <p:nvPr/>
        </p:nvSpPr>
        <p:spPr>
          <a:xfrm>
            <a:off x="5486400" y="4572000"/>
            <a:ext cx="533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
          <p:cNvPicPr>
            <a:picLocks noChangeAspect="1" noChangeArrowheads="1"/>
          </p:cNvPicPr>
          <p:nvPr/>
        </p:nvPicPr>
        <p:blipFill>
          <a:blip r:embed="rId2" cstate="print"/>
          <a:srcRect/>
          <a:stretch>
            <a:fillRect/>
          </a:stretch>
        </p:blipFill>
        <p:spPr bwMode="auto">
          <a:xfrm>
            <a:off x="2286000" y="2514600"/>
            <a:ext cx="1200150" cy="419100"/>
          </a:xfrm>
          <a:prstGeom prst="rect">
            <a:avLst/>
          </a:prstGeom>
          <a:noFill/>
          <a:ln w="9525">
            <a:noFill/>
            <a:miter lim="800000"/>
            <a:headEnd/>
            <a:tailEnd/>
          </a:ln>
        </p:spPr>
      </p:pic>
      <p:sp>
        <p:nvSpPr>
          <p:cNvPr id="9" name="Oval 8"/>
          <p:cNvSpPr/>
          <p:nvPr/>
        </p:nvSpPr>
        <p:spPr>
          <a:xfrm>
            <a:off x="3124200" y="2590800"/>
            <a:ext cx="5334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590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6" name="Picture 4"/>
          <p:cNvPicPr>
            <a:picLocks noChangeAspect="1" noChangeArrowheads="1"/>
          </p:cNvPicPr>
          <p:nvPr/>
        </p:nvPicPr>
        <p:blipFill>
          <a:blip r:embed="rId5" cstate="print"/>
          <a:srcRect/>
          <a:stretch>
            <a:fillRect/>
          </a:stretch>
        </p:blipFill>
        <p:spPr bwMode="auto">
          <a:xfrm>
            <a:off x="2209800" y="5943600"/>
            <a:ext cx="1714500" cy="381000"/>
          </a:xfrm>
          <a:prstGeom prst="rect">
            <a:avLst/>
          </a:prstGeom>
          <a:noFill/>
          <a:ln w="9525">
            <a:noFill/>
            <a:miter lim="800000"/>
            <a:headEnd/>
            <a:tailEnd/>
          </a:ln>
        </p:spPr>
      </p:pic>
      <p:sp>
        <p:nvSpPr>
          <p:cNvPr id="12" name="Oval 11"/>
          <p:cNvSpPr/>
          <p:nvPr/>
        </p:nvSpPr>
        <p:spPr>
          <a:xfrm>
            <a:off x="2895600" y="5867400"/>
            <a:ext cx="1143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133600" y="5867400"/>
            <a:ext cx="1066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3"/>
                                        </p:tgtEl>
                                        <p:attrNameLst>
                                          <p:attrName>style.visibility</p:attrName>
                                        </p:attrNameLst>
                                      </p:cBhvr>
                                      <p:to>
                                        <p:strVal val="visible"/>
                                      </p:to>
                                    </p:set>
                                    <p:anim calcmode="lin" valueType="num">
                                      <p:cBhvr additive="base">
                                        <p:cTn id="13" dur="500" fill="hold"/>
                                        <p:tgtEl>
                                          <p:spTgt spid="18433"/>
                                        </p:tgtEl>
                                        <p:attrNameLst>
                                          <p:attrName>ppt_x</p:attrName>
                                        </p:attrNameLst>
                                      </p:cBhvr>
                                      <p:tavLst>
                                        <p:tav tm="0">
                                          <p:val>
                                            <p:strVal val="#ppt_x"/>
                                          </p:val>
                                        </p:tav>
                                        <p:tav tm="100000">
                                          <p:val>
                                            <p:strVal val="#ppt_x"/>
                                          </p:val>
                                        </p:tav>
                                      </p:tavLst>
                                    </p:anim>
                                    <p:anim calcmode="lin" valueType="num">
                                      <p:cBhvr additive="base">
                                        <p:cTn id="14" dur="500" fill="hold"/>
                                        <p:tgtEl>
                                          <p:spTgt spid="184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434"/>
                                        </p:tgtEl>
                                        <p:attrNameLst>
                                          <p:attrName>style.visibility</p:attrName>
                                        </p:attrNameLst>
                                      </p:cBhvr>
                                      <p:to>
                                        <p:strVal val="visible"/>
                                      </p:to>
                                    </p:set>
                                    <p:anim calcmode="lin" valueType="num">
                                      <p:cBhvr additive="base">
                                        <p:cTn id="47" dur="500" fill="hold"/>
                                        <p:tgtEl>
                                          <p:spTgt spid="18434"/>
                                        </p:tgtEl>
                                        <p:attrNameLst>
                                          <p:attrName>ppt_x</p:attrName>
                                        </p:attrNameLst>
                                      </p:cBhvr>
                                      <p:tavLst>
                                        <p:tav tm="0">
                                          <p:val>
                                            <p:strVal val="#ppt_x"/>
                                          </p:val>
                                        </p:tav>
                                        <p:tav tm="100000">
                                          <p:val>
                                            <p:strVal val="#ppt_x"/>
                                          </p:val>
                                        </p:tav>
                                      </p:tavLst>
                                    </p:anim>
                                    <p:anim calcmode="lin" valueType="num">
                                      <p:cBhvr additive="base">
                                        <p:cTn id="4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435"/>
                                        </p:tgtEl>
                                        <p:attrNameLst>
                                          <p:attrName>style.visibility</p:attrName>
                                        </p:attrNameLst>
                                      </p:cBhvr>
                                      <p:to>
                                        <p:strVal val="visible"/>
                                      </p:to>
                                    </p:set>
                                    <p:anim calcmode="lin" valueType="num">
                                      <p:cBhvr additive="base">
                                        <p:cTn id="59" dur="500" fill="hold"/>
                                        <p:tgtEl>
                                          <p:spTgt spid="18435"/>
                                        </p:tgtEl>
                                        <p:attrNameLst>
                                          <p:attrName>ppt_x</p:attrName>
                                        </p:attrNameLst>
                                      </p:cBhvr>
                                      <p:tavLst>
                                        <p:tav tm="0">
                                          <p:val>
                                            <p:strVal val="#ppt_x"/>
                                          </p:val>
                                        </p:tav>
                                        <p:tav tm="100000">
                                          <p:val>
                                            <p:strVal val="#ppt_x"/>
                                          </p:val>
                                        </p:tav>
                                      </p:tavLst>
                                    </p:anim>
                                    <p:anim calcmode="lin" valueType="num">
                                      <p:cBhvr additive="base">
                                        <p:cTn id="60"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ppt_x"/>
                                          </p:val>
                                        </p:tav>
                                        <p:tav tm="100000">
                                          <p:val>
                                            <p:strVal val="#ppt_x"/>
                                          </p:val>
                                        </p:tav>
                                      </p:tavLst>
                                    </p:anim>
                                    <p:anim calcmode="lin" valueType="num">
                                      <p:cBhvr additive="base">
                                        <p:cTn id="6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additive="base">
                                        <p:cTn id="7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8436"/>
                                        </p:tgtEl>
                                        <p:attrNameLst>
                                          <p:attrName>style.visibility</p:attrName>
                                        </p:attrNameLst>
                                      </p:cBhvr>
                                      <p:to>
                                        <p:strVal val="visible"/>
                                      </p:to>
                                    </p:set>
                                    <p:anim calcmode="lin" valueType="num">
                                      <p:cBhvr additive="base">
                                        <p:cTn id="77" dur="500" fill="hold"/>
                                        <p:tgtEl>
                                          <p:spTgt spid="18436"/>
                                        </p:tgtEl>
                                        <p:attrNameLst>
                                          <p:attrName>ppt_x</p:attrName>
                                        </p:attrNameLst>
                                      </p:cBhvr>
                                      <p:tavLst>
                                        <p:tav tm="0">
                                          <p:val>
                                            <p:strVal val="#ppt_x"/>
                                          </p:val>
                                        </p:tav>
                                        <p:tav tm="100000">
                                          <p:val>
                                            <p:strVal val="#ppt_x"/>
                                          </p:val>
                                        </p:tav>
                                      </p:tavLst>
                                    </p:anim>
                                    <p:anim calcmode="lin" valueType="num">
                                      <p:cBhvr additive="base">
                                        <p:cTn id="7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ppt_x"/>
                                          </p:val>
                                        </p:tav>
                                        <p:tav tm="100000">
                                          <p:val>
                                            <p:strVal val="#ppt_x"/>
                                          </p:val>
                                        </p:tav>
                                      </p:tavLst>
                                    </p:anim>
                                    <p:anim calcmode="lin" valueType="num">
                                      <p:cBhvr additive="base">
                                        <p:cTn id="8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P spid="10"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Rectangle 14"/>
          <p:cNvSpPr>
            <a:spLocks noChangeArrowheads="1"/>
          </p:cNvSpPr>
          <p:nvPr/>
        </p:nvSpPr>
        <p:spPr bwMode="auto">
          <a:xfrm>
            <a:off x="1370013" y="3832225"/>
            <a:ext cx="1289050" cy="381000"/>
          </a:xfrm>
          <a:prstGeom prst="rect">
            <a:avLst/>
          </a:prstGeom>
          <a:solidFill>
            <a:srgbClr val="FFFF66"/>
          </a:solidFill>
          <a:ln w="9525">
            <a:noFill/>
            <a:miter lim="800000"/>
            <a:headEnd/>
            <a:tailEnd/>
          </a:ln>
          <a:effectLst/>
        </p:spPr>
        <p:txBody>
          <a:bodyPr wrap="none" anchor="ctr"/>
          <a:lstStyle/>
          <a:p>
            <a:endParaRPr lang="en-US"/>
          </a:p>
        </p:txBody>
      </p:sp>
      <p:grpSp>
        <p:nvGrpSpPr>
          <p:cNvPr id="2" name="Group 30"/>
          <p:cNvGrpSpPr>
            <a:grpSpLocks/>
          </p:cNvGrpSpPr>
          <p:nvPr/>
        </p:nvGrpSpPr>
        <p:grpSpPr bwMode="auto">
          <a:xfrm>
            <a:off x="1941513" y="2974975"/>
            <a:ext cx="3141662" cy="352425"/>
            <a:chOff x="1223" y="1634"/>
            <a:chExt cx="1979" cy="222"/>
          </a:xfrm>
        </p:grpSpPr>
        <p:sp>
          <p:nvSpPr>
            <p:cNvPr id="8204" name="Rectangle 12"/>
            <p:cNvSpPr>
              <a:spLocks noChangeArrowheads="1"/>
            </p:cNvSpPr>
            <p:nvPr/>
          </p:nvSpPr>
          <p:spPr bwMode="auto">
            <a:xfrm>
              <a:off x="2452" y="1634"/>
              <a:ext cx="750" cy="217"/>
            </a:xfrm>
            <a:prstGeom prst="rect">
              <a:avLst/>
            </a:prstGeom>
            <a:solidFill>
              <a:srgbClr val="FFFF66"/>
            </a:solidFill>
            <a:ln w="9525">
              <a:noFill/>
              <a:miter lim="800000"/>
              <a:headEnd/>
              <a:tailEnd/>
            </a:ln>
            <a:effectLst/>
          </p:spPr>
          <p:txBody>
            <a:bodyPr wrap="none" anchor="ctr"/>
            <a:lstStyle/>
            <a:p>
              <a:endParaRPr lang="en-US"/>
            </a:p>
          </p:txBody>
        </p:sp>
        <p:sp>
          <p:nvSpPr>
            <p:cNvPr id="8203" name="Rectangle 11"/>
            <p:cNvSpPr>
              <a:spLocks noChangeArrowheads="1"/>
            </p:cNvSpPr>
            <p:nvPr/>
          </p:nvSpPr>
          <p:spPr bwMode="auto">
            <a:xfrm>
              <a:off x="1223" y="1639"/>
              <a:ext cx="1029" cy="217"/>
            </a:xfrm>
            <a:prstGeom prst="rect">
              <a:avLst/>
            </a:prstGeom>
            <a:solidFill>
              <a:srgbClr val="FFFF66"/>
            </a:solidFill>
            <a:ln w="9525">
              <a:noFill/>
              <a:miter lim="800000"/>
              <a:headEnd/>
              <a:tailEnd/>
            </a:ln>
            <a:effectLst/>
          </p:spPr>
          <p:txBody>
            <a:bodyPr wrap="none" anchor="ctr"/>
            <a:lstStyle/>
            <a:p>
              <a:endParaRPr lang="en-US"/>
            </a:p>
          </p:txBody>
        </p:sp>
      </p:grpSp>
      <p:sp>
        <p:nvSpPr>
          <p:cNvPr id="8194" name="Rectangle 2"/>
          <p:cNvSpPr>
            <a:spLocks noChangeArrowheads="1"/>
          </p:cNvSpPr>
          <p:nvPr/>
        </p:nvSpPr>
        <p:spPr bwMode="auto">
          <a:xfrm>
            <a:off x="2895600" y="917575"/>
            <a:ext cx="646113" cy="344488"/>
          </a:xfrm>
          <a:prstGeom prst="rect">
            <a:avLst/>
          </a:prstGeom>
          <a:solidFill>
            <a:srgbClr val="FFFF66"/>
          </a:solidFill>
          <a:ln w="9525">
            <a:noFill/>
            <a:miter lim="800000"/>
            <a:headEnd/>
            <a:tailEnd/>
          </a:ln>
          <a:effectLst/>
        </p:spPr>
        <p:txBody>
          <a:bodyPr wrap="none" anchor="ctr"/>
          <a:lstStyle/>
          <a:p>
            <a:endParaRPr lang="en-US"/>
          </a:p>
        </p:txBody>
      </p:sp>
      <p:pic>
        <p:nvPicPr>
          <p:cNvPr id="8201" name="Picture 9" descr="&#10;image3.gif                                                     00011952 Ben's Mac                      B4360510:"/>
          <p:cNvPicPr>
            <a:picLocks noChangeAspect="1" noChangeArrowheads="1"/>
          </p:cNvPicPr>
          <p:nvPr/>
        </p:nvPicPr>
        <p:blipFill>
          <a:blip r:embed="rId2"/>
          <a:srcRect/>
          <a:stretch>
            <a:fillRect/>
          </a:stretch>
        </p:blipFill>
        <p:spPr bwMode="auto">
          <a:xfrm>
            <a:off x="5708650" y="1498600"/>
            <a:ext cx="3062288" cy="976313"/>
          </a:xfrm>
          <a:prstGeom prst="rect">
            <a:avLst/>
          </a:prstGeom>
          <a:noFill/>
        </p:spPr>
      </p:pic>
      <p:sp>
        <p:nvSpPr>
          <p:cNvPr id="8228" name="Rectangle 36"/>
          <p:cNvSpPr>
            <a:spLocks noChangeArrowheads="1"/>
          </p:cNvSpPr>
          <p:nvPr/>
        </p:nvSpPr>
        <p:spPr bwMode="auto">
          <a:xfrm>
            <a:off x="5549900" y="1549400"/>
            <a:ext cx="3327400" cy="838200"/>
          </a:xfrm>
          <a:prstGeom prst="rect">
            <a:avLst/>
          </a:prstGeom>
          <a:solidFill>
            <a:schemeClr val="bg1"/>
          </a:solidFill>
          <a:ln w="9525">
            <a:noFill/>
            <a:miter lim="800000"/>
            <a:headEnd/>
            <a:tailEnd/>
          </a:ln>
          <a:effectLst/>
        </p:spPr>
        <p:txBody>
          <a:bodyPr wrap="none" anchor="ctr"/>
          <a:lstStyle/>
          <a:p>
            <a:endParaRPr lang="en-US"/>
          </a:p>
        </p:txBody>
      </p:sp>
      <p:pic>
        <p:nvPicPr>
          <p:cNvPr id="8205" name="Picture 13" descr="&#10;image4.gif                                                     00011952 Ben's Mac                      B4360510:"/>
          <p:cNvPicPr>
            <a:picLocks noChangeAspect="1" noChangeArrowheads="1"/>
          </p:cNvPicPr>
          <p:nvPr/>
        </p:nvPicPr>
        <p:blipFill>
          <a:blip r:embed="rId3"/>
          <a:srcRect/>
          <a:stretch>
            <a:fillRect/>
          </a:stretch>
        </p:blipFill>
        <p:spPr bwMode="auto">
          <a:xfrm>
            <a:off x="6337300" y="1460500"/>
            <a:ext cx="1633538" cy="1030288"/>
          </a:xfrm>
          <a:prstGeom prst="rect">
            <a:avLst/>
          </a:prstGeom>
          <a:noFill/>
        </p:spPr>
      </p:pic>
      <p:grpSp>
        <p:nvGrpSpPr>
          <p:cNvPr id="3" name="Group 31"/>
          <p:cNvGrpSpPr>
            <a:grpSpLocks/>
          </p:cNvGrpSpPr>
          <p:nvPr/>
        </p:nvGrpSpPr>
        <p:grpSpPr bwMode="auto">
          <a:xfrm>
            <a:off x="1346200" y="2870201"/>
            <a:ext cx="4781550" cy="1831976"/>
            <a:chOff x="832" y="1560"/>
            <a:chExt cx="3012" cy="1154"/>
          </a:xfrm>
        </p:grpSpPr>
        <p:sp>
          <p:nvSpPr>
            <p:cNvPr id="8202" name="Rectangle 10"/>
            <p:cNvSpPr>
              <a:spLocks noChangeArrowheads="1"/>
            </p:cNvSpPr>
            <p:nvPr/>
          </p:nvSpPr>
          <p:spPr bwMode="auto">
            <a:xfrm>
              <a:off x="832" y="1560"/>
              <a:ext cx="3012" cy="1154"/>
            </a:xfrm>
            <a:prstGeom prst="rect">
              <a:avLst/>
            </a:prstGeom>
            <a:noFill/>
            <a:ln w="9525">
              <a:noFill/>
              <a:miter lim="800000"/>
              <a:headEnd/>
              <a:tailEnd/>
            </a:ln>
            <a:effectLst/>
          </p:spPr>
          <p:txBody>
            <a:bodyPr wrap="none">
              <a:spAutoFit/>
            </a:bodyPr>
            <a:lstStyle/>
            <a:p>
              <a:pPr>
                <a:lnSpc>
                  <a:spcPct val="130000"/>
                </a:lnSpc>
              </a:pPr>
              <a:r>
                <a:rPr lang="en-US" altLang="en-US" sz="2200" dirty="0"/>
                <a:t>The  </a:t>
              </a:r>
              <a:r>
                <a:rPr lang="en-US" altLang="en-US" sz="2200" b="1" dirty="0"/>
                <a:t>line segment</a:t>
              </a:r>
              <a:r>
                <a:rPr lang="en-US" altLang="en-US" sz="2200" dirty="0"/>
                <a:t>  or  </a:t>
              </a:r>
              <a:r>
                <a:rPr lang="en-US" altLang="en-US" sz="2200" b="1" dirty="0"/>
                <a:t>segment</a:t>
              </a:r>
              <a:r>
                <a:rPr lang="en-US" altLang="en-US" sz="2200" dirty="0"/>
                <a:t>   </a:t>
              </a:r>
              <a:r>
                <a:rPr lang="en-US" altLang="en-US" sz="2200" i="1" dirty="0"/>
                <a:t>AB</a:t>
              </a:r>
              <a:endParaRPr lang="en-US" altLang="en-US" sz="2200" dirty="0"/>
            </a:p>
            <a:p>
              <a:pPr>
                <a:lnSpc>
                  <a:spcPct val="130000"/>
                </a:lnSpc>
              </a:pPr>
              <a:r>
                <a:rPr lang="en-US" altLang="en-US" sz="2200" dirty="0"/>
                <a:t>(symbolized by </a:t>
              </a:r>
              <a:r>
                <a:rPr lang="en-US" altLang="en-US" sz="2200" i="1" dirty="0"/>
                <a:t>AB</a:t>
              </a:r>
              <a:r>
                <a:rPr lang="en-US" altLang="en-US" sz="2200" dirty="0"/>
                <a:t>) consists of the </a:t>
              </a:r>
            </a:p>
            <a:p>
              <a:pPr>
                <a:lnSpc>
                  <a:spcPct val="130000"/>
                </a:lnSpc>
              </a:pPr>
              <a:r>
                <a:rPr lang="en-US" altLang="en-US" sz="2200" b="1" dirty="0"/>
                <a:t>endpoints</a:t>
              </a:r>
              <a:r>
                <a:rPr lang="en-US" altLang="en-US" sz="2200" dirty="0"/>
                <a:t>  </a:t>
              </a:r>
              <a:r>
                <a:rPr lang="en-US" altLang="en-US" sz="2200" i="1" dirty="0"/>
                <a:t>A</a:t>
              </a:r>
              <a:r>
                <a:rPr lang="en-US" altLang="en-US" sz="2200" dirty="0"/>
                <a:t> and </a:t>
              </a:r>
              <a:r>
                <a:rPr lang="en-US" altLang="en-US" sz="2200" i="1" dirty="0"/>
                <a:t>B</a:t>
              </a:r>
              <a:r>
                <a:rPr lang="en-US" altLang="en-US" sz="2200" dirty="0"/>
                <a:t>, and all points on </a:t>
              </a:r>
              <a:r>
                <a:rPr lang="en-US" altLang="en-US" sz="2200" i="1" dirty="0"/>
                <a:t>AB</a:t>
              </a:r>
              <a:endParaRPr lang="en-US" altLang="en-US" sz="2200" dirty="0"/>
            </a:p>
            <a:p>
              <a:pPr>
                <a:lnSpc>
                  <a:spcPct val="130000"/>
                </a:lnSpc>
              </a:pPr>
              <a:r>
                <a:rPr lang="en-US" altLang="en-US" sz="2200" dirty="0"/>
                <a:t>that are between </a:t>
              </a:r>
              <a:r>
                <a:rPr lang="en-US" altLang="en-US" sz="2200" i="1" dirty="0"/>
                <a:t>A</a:t>
              </a:r>
              <a:r>
                <a:rPr lang="en-US" altLang="en-US" sz="2200" dirty="0"/>
                <a:t> and </a:t>
              </a:r>
              <a:r>
                <a:rPr lang="en-US" altLang="en-US" sz="2200" i="1" dirty="0"/>
                <a:t>B</a:t>
              </a:r>
              <a:r>
                <a:rPr lang="en-US" altLang="en-US" sz="2200" dirty="0"/>
                <a:t>.</a:t>
              </a:r>
            </a:p>
          </p:txBody>
        </p:sp>
        <p:sp>
          <p:nvSpPr>
            <p:cNvPr id="8209" name="Line 17"/>
            <p:cNvSpPr>
              <a:spLocks noChangeShapeType="1"/>
            </p:cNvSpPr>
            <p:nvPr/>
          </p:nvSpPr>
          <p:spPr bwMode="auto">
            <a:xfrm>
              <a:off x="2039" y="1910"/>
              <a:ext cx="218" cy="0"/>
            </a:xfrm>
            <a:prstGeom prst="line">
              <a:avLst/>
            </a:prstGeom>
            <a:noFill/>
            <a:ln w="19050">
              <a:solidFill>
                <a:schemeClr val="tx1"/>
              </a:solidFill>
              <a:round/>
              <a:headEnd type="none" w="med" len="sm"/>
              <a:tailEnd type="none" w="med" len="sm"/>
            </a:ln>
            <a:effectLst/>
          </p:spPr>
          <p:txBody>
            <a:bodyPr wrap="none" anchor="ctr"/>
            <a:lstStyle/>
            <a:p>
              <a:endParaRPr lang="en-US"/>
            </a:p>
          </p:txBody>
        </p:sp>
        <p:sp>
          <p:nvSpPr>
            <p:cNvPr id="8210" name="Line 18"/>
            <p:cNvSpPr>
              <a:spLocks noChangeShapeType="1"/>
            </p:cNvSpPr>
            <p:nvPr/>
          </p:nvSpPr>
          <p:spPr bwMode="auto">
            <a:xfrm>
              <a:off x="3576" y="2168"/>
              <a:ext cx="218" cy="0"/>
            </a:xfrm>
            <a:prstGeom prst="line">
              <a:avLst/>
            </a:prstGeom>
            <a:noFill/>
            <a:ln w="19050">
              <a:solidFill>
                <a:schemeClr val="tx1"/>
              </a:solidFill>
              <a:round/>
              <a:headEnd type="arrow" w="med" len="sm"/>
              <a:tailEnd type="arrow" w="med" len="sm"/>
            </a:ln>
            <a:effectLst/>
          </p:spPr>
          <p:txBody>
            <a:bodyPr wrap="none" anchor="ctr"/>
            <a:lstStyle/>
            <a:p>
              <a:endParaRPr lang="en-US"/>
            </a:p>
          </p:txBody>
        </p:sp>
      </p:grpSp>
      <p:sp>
        <p:nvSpPr>
          <p:cNvPr id="8216" name="Rectangle 24"/>
          <p:cNvSpPr>
            <a:spLocks noChangeArrowheads="1"/>
          </p:cNvSpPr>
          <p:nvPr/>
        </p:nvSpPr>
        <p:spPr bwMode="auto">
          <a:xfrm rot="5746">
            <a:off x="6435725" y="1914525"/>
            <a:ext cx="1433513" cy="150813"/>
          </a:xfrm>
          <a:prstGeom prst="rect">
            <a:avLst/>
          </a:prstGeom>
          <a:solidFill>
            <a:srgbClr val="FFFF00">
              <a:alpha val="50000"/>
            </a:srgbClr>
          </a:solidFill>
          <a:ln w="9525">
            <a:noFill/>
            <a:miter lim="800000"/>
            <a:headEnd/>
            <a:tailEnd/>
          </a:ln>
          <a:effectLst/>
        </p:spPr>
        <p:txBody>
          <a:bodyPr wrap="none" anchor="ctr"/>
          <a:lstStyle/>
          <a:p>
            <a:endParaRPr lang="en-US"/>
          </a:p>
        </p:txBody>
      </p:sp>
      <p:grpSp>
        <p:nvGrpSpPr>
          <p:cNvPr id="4" name="Group 28"/>
          <p:cNvGrpSpPr>
            <a:grpSpLocks/>
          </p:cNvGrpSpPr>
          <p:nvPr/>
        </p:nvGrpSpPr>
        <p:grpSpPr bwMode="auto">
          <a:xfrm>
            <a:off x="6432550" y="1914525"/>
            <a:ext cx="1447800" cy="161925"/>
            <a:chOff x="4044" y="2694"/>
            <a:chExt cx="912" cy="102"/>
          </a:xfrm>
        </p:grpSpPr>
        <p:sp>
          <p:nvSpPr>
            <p:cNvPr id="8218" name="Oval 26"/>
            <p:cNvSpPr>
              <a:spLocks noChangeArrowheads="1"/>
            </p:cNvSpPr>
            <p:nvPr/>
          </p:nvSpPr>
          <p:spPr bwMode="auto">
            <a:xfrm>
              <a:off x="4044" y="2696"/>
              <a:ext cx="102" cy="100"/>
            </a:xfrm>
            <a:prstGeom prst="ellipse">
              <a:avLst/>
            </a:prstGeom>
            <a:solidFill>
              <a:srgbClr val="FE000D"/>
            </a:solidFill>
            <a:ln w="9525">
              <a:noFill/>
              <a:round/>
              <a:headEnd/>
              <a:tailEnd/>
            </a:ln>
            <a:effectLst/>
          </p:spPr>
          <p:txBody>
            <a:bodyPr wrap="none" anchor="ctr"/>
            <a:lstStyle/>
            <a:p>
              <a:endParaRPr lang="en-US"/>
            </a:p>
          </p:txBody>
        </p:sp>
        <p:sp>
          <p:nvSpPr>
            <p:cNvPr id="8219" name="Oval 27"/>
            <p:cNvSpPr>
              <a:spLocks noChangeArrowheads="1"/>
            </p:cNvSpPr>
            <p:nvPr/>
          </p:nvSpPr>
          <p:spPr bwMode="auto">
            <a:xfrm>
              <a:off x="4854" y="2694"/>
              <a:ext cx="102" cy="100"/>
            </a:xfrm>
            <a:prstGeom prst="ellipse">
              <a:avLst/>
            </a:prstGeom>
            <a:solidFill>
              <a:srgbClr val="FE000D"/>
            </a:solidFill>
            <a:ln w="9525">
              <a:noFill/>
              <a:round/>
              <a:headEnd/>
              <a:tailEnd/>
            </a:ln>
            <a:effectLst/>
          </p:spPr>
          <p:txBody>
            <a:bodyPr wrap="none" anchor="ctr"/>
            <a:lstStyle/>
            <a:p>
              <a:endParaRPr lang="en-US"/>
            </a:p>
          </p:txBody>
        </p:sp>
      </p:grpSp>
      <p:sp>
        <p:nvSpPr>
          <p:cNvPr id="8227" name="Line 35"/>
          <p:cNvSpPr>
            <a:spLocks noChangeShapeType="1"/>
          </p:cNvSpPr>
          <p:nvPr/>
        </p:nvSpPr>
        <p:spPr bwMode="auto">
          <a:xfrm>
            <a:off x="1460500" y="614363"/>
            <a:ext cx="7378700" cy="0"/>
          </a:xfrm>
          <a:prstGeom prst="line">
            <a:avLst/>
          </a:prstGeom>
          <a:noFill/>
          <a:ln w="19050" cap="rnd">
            <a:solidFill>
              <a:schemeClr val="tx1"/>
            </a:solidFill>
            <a:prstDash val="sysDot"/>
            <a:round/>
            <a:headEnd/>
            <a:tailEnd/>
          </a:ln>
          <a:effectLst/>
        </p:spPr>
        <p:txBody>
          <a:bodyPr wrap="none" anchor="ctr"/>
          <a:lstStyle/>
          <a:p>
            <a:endParaRPr lang="en-US"/>
          </a:p>
        </p:txBody>
      </p:sp>
      <p:grpSp>
        <p:nvGrpSpPr>
          <p:cNvPr id="5" name="Group 42"/>
          <p:cNvGrpSpPr>
            <a:grpSpLocks/>
          </p:cNvGrpSpPr>
          <p:nvPr/>
        </p:nvGrpSpPr>
        <p:grpSpPr bwMode="auto">
          <a:xfrm>
            <a:off x="1333500" y="877888"/>
            <a:ext cx="5037138" cy="762000"/>
            <a:chOff x="840" y="553"/>
            <a:chExt cx="3173" cy="480"/>
          </a:xfrm>
        </p:grpSpPr>
        <p:sp>
          <p:nvSpPr>
            <p:cNvPr id="8195" name="Rectangle 3"/>
            <p:cNvSpPr>
              <a:spLocks noChangeArrowheads="1"/>
            </p:cNvSpPr>
            <p:nvPr/>
          </p:nvSpPr>
          <p:spPr bwMode="auto">
            <a:xfrm>
              <a:off x="840" y="553"/>
              <a:ext cx="3173" cy="480"/>
            </a:xfrm>
            <a:prstGeom prst="rect">
              <a:avLst/>
            </a:prstGeom>
            <a:noFill/>
            <a:ln w="9525">
              <a:noFill/>
              <a:miter lim="800000"/>
              <a:headEnd/>
              <a:tailEnd/>
            </a:ln>
            <a:effectLst/>
          </p:spPr>
          <p:txBody>
            <a:bodyPr wrap="none">
              <a:spAutoFit/>
            </a:bodyPr>
            <a:lstStyle/>
            <a:p>
              <a:r>
                <a:rPr lang="en-US" altLang="en-US" sz="2200" dirty="0"/>
                <a:t>Consider the  </a:t>
              </a:r>
              <a:r>
                <a:rPr lang="en-US" altLang="en-US" sz="2200" b="1" dirty="0"/>
                <a:t>line</a:t>
              </a:r>
              <a:r>
                <a:rPr lang="en-US" altLang="en-US" sz="2200" dirty="0"/>
                <a:t>  </a:t>
              </a:r>
              <a:r>
                <a:rPr lang="en-US" altLang="en-US" sz="2200" i="1" dirty="0"/>
                <a:t>AB</a:t>
              </a:r>
              <a:r>
                <a:rPr lang="en-US" altLang="en-US" sz="2200" dirty="0"/>
                <a:t> (symbolized by </a:t>
              </a:r>
              <a:r>
                <a:rPr lang="en-US" altLang="en-US" sz="2200" i="1" dirty="0"/>
                <a:t>AB</a:t>
              </a:r>
              <a:r>
                <a:rPr lang="en-US" altLang="en-US" sz="2200" dirty="0"/>
                <a:t>).</a:t>
              </a:r>
              <a:endParaRPr lang="en-US" altLang="en-US" sz="2200" b="1" dirty="0"/>
            </a:p>
            <a:p>
              <a:endParaRPr lang="en-US" altLang="en-US" sz="2200" dirty="0"/>
            </a:p>
          </p:txBody>
        </p:sp>
        <p:sp>
          <p:nvSpPr>
            <p:cNvPr id="8233" name="Line 41"/>
            <p:cNvSpPr>
              <a:spLocks noChangeShapeType="1"/>
            </p:cNvSpPr>
            <p:nvPr/>
          </p:nvSpPr>
          <p:spPr bwMode="auto">
            <a:xfrm>
              <a:off x="3648" y="576"/>
              <a:ext cx="218" cy="0"/>
            </a:xfrm>
            <a:prstGeom prst="line">
              <a:avLst/>
            </a:prstGeom>
            <a:noFill/>
            <a:ln w="19050">
              <a:solidFill>
                <a:schemeClr val="tx1"/>
              </a:solidFill>
              <a:round/>
              <a:headEnd type="arrow" w="med" len="sm"/>
              <a:tailEnd type="arrow" w="med" len="sm"/>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subTnLst>
                                    <p:set>
                                      <p:cBhvr override="childStyle">
                                        <p:cTn dur="1" fill="hold" display="0" masterRel="nextClick" afterEffect="1"/>
                                        <p:tgtEl>
                                          <p:spTgt spid="8194"/>
                                        </p:tgtEl>
                                        <p:attrNameLst>
                                          <p:attrName>style.visibility</p:attrName>
                                        </p:attrNameLst>
                                      </p:cBhvr>
                                      <p:to>
                                        <p:strVal val="hidden"/>
                                      </p:to>
                                    </p:set>
                                  </p:sub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8201"/>
                                        </p:tgtEl>
                                        <p:attrNameLst>
                                          <p:attrName>style.visibility</p:attrName>
                                        </p:attrNameLst>
                                      </p:cBhvr>
                                      <p:to>
                                        <p:strVal val="visible"/>
                                      </p:to>
                                    </p:set>
                                    <p:anim calcmode="lin" valueType="num">
                                      <p:cBhvr>
                                        <p:cTn id="11" dur="500" fill="hold"/>
                                        <p:tgtEl>
                                          <p:spTgt spid="8201"/>
                                        </p:tgtEl>
                                        <p:attrNameLst>
                                          <p:attrName>ppt_w</p:attrName>
                                        </p:attrNameLst>
                                      </p:cBhvr>
                                      <p:tavLst>
                                        <p:tav tm="0">
                                          <p:val>
                                            <p:fltVal val="0"/>
                                          </p:val>
                                        </p:tav>
                                        <p:tav tm="100000">
                                          <p:val>
                                            <p:strVal val="#ppt_w"/>
                                          </p:val>
                                        </p:tav>
                                      </p:tavLst>
                                    </p:anim>
                                    <p:anim calcmode="lin" valueType="num">
                                      <p:cBhvr>
                                        <p:cTn id="12" dur="500" fill="hold"/>
                                        <p:tgtEl>
                                          <p:spTgt spid="8201"/>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28"/>
                                        </p:tgtEl>
                                        <p:attrNameLst>
                                          <p:attrName>style.visibility</p:attrName>
                                        </p:attrNameLst>
                                      </p:cBhvr>
                                      <p:to>
                                        <p:strVal val="visible"/>
                                      </p:to>
                                    </p:set>
                                    <p:animEffect transition="in" filter="dissolve">
                                      <p:cBhvr>
                                        <p:cTn id="22" dur="500"/>
                                        <p:tgtEl>
                                          <p:spTgt spid="8228"/>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8205"/>
                                        </p:tgtEl>
                                        <p:attrNameLst>
                                          <p:attrName>style.visibility</p:attrName>
                                        </p:attrNameLst>
                                      </p:cBhvr>
                                      <p:to>
                                        <p:strVal val="visible"/>
                                      </p:to>
                                    </p:set>
                                    <p:animEffect transition="in" filter="dissolve">
                                      <p:cBhvr>
                                        <p:cTn id="26" dur="500"/>
                                        <p:tgtEl>
                                          <p:spTgt spid="8205"/>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dissolv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206"/>
                                        </p:tgtEl>
                                        <p:attrNameLst>
                                          <p:attrName>style.visibility</p:attrName>
                                        </p:attrNameLst>
                                      </p:cBhvr>
                                      <p:to>
                                        <p:strVal val="visible"/>
                                      </p:to>
                                    </p:set>
                                    <p:animEffect transition="in" filter="dissolve">
                                      <p:cBhvr>
                                        <p:cTn id="35" dur="500"/>
                                        <p:tgtEl>
                                          <p:spTgt spid="8206"/>
                                        </p:tgtEl>
                                      </p:cBhvr>
                                    </p:animEffec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8216"/>
                                        </p:tgtEl>
                                        <p:attrNameLst>
                                          <p:attrName>style.visibility</p:attrName>
                                        </p:attrNameLst>
                                      </p:cBhvr>
                                      <p:to>
                                        <p:strVal val="visible"/>
                                      </p:to>
                                    </p:set>
                                    <p:animEffect transition="in" filter="dissolve">
                                      <p:cBhvr>
                                        <p:cTn id="39" dur="500"/>
                                        <p:tgtEl>
                                          <p:spTgt spid="8216"/>
                                        </p:tgtEl>
                                      </p:cBhvr>
                                    </p:animEffect>
                                  </p:childTnLst>
                                </p:cTn>
                              </p:par>
                            </p:childTnLst>
                          </p:cTn>
                        </p:par>
                        <p:par>
                          <p:cTn id="40" fill="hold">
                            <p:stCondLst>
                              <p:cond delay="1000"/>
                            </p:stCondLst>
                            <p:childTnLst>
                              <p:par>
                                <p:cTn id="41" presetID="9" presetClass="entr" presetSubtype="0"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animBg="1"/>
      <p:bldP spid="8194" grpId="0" animBg="1"/>
      <p:bldP spid="8228" grpId="0" animBg="1"/>
      <p:bldP spid="82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5" name="Rectangle 29"/>
          <p:cNvSpPr>
            <a:spLocks noChangeArrowheads="1"/>
          </p:cNvSpPr>
          <p:nvPr/>
        </p:nvSpPr>
        <p:spPr bwMode="auto">
          <a:xfrm>
            <a:off x="2263775" y="1368425"/>
            <a:ext cx="1487488" cy="344488"/>
          </a:xfrm>
          <a:prstGeom prst="rect">
            <a:avLst/>
          </a:prstGeom>
          <a:solidFill>
            <a:srgbClr val="FFFF66"/>
          </a:solidFill>
          <a:ln w="9525">
            <a:noFill/>
            <a:miter lim="800000"/>
            <a:headEnd/>
            <a:tailEnd/>
          </a:ln>
          <a:effectLst/>
        </p:spPr>
        <p:txBody>
          <a:bodyPr wrap="none" anchor="ctr"/>
          <a:lstStyle/>
          <a:p>
            <a:endParaRPr lang="en-US"/>
          </a:p>
        </p:txBody>
      </p:sp>
      <p:sp>
        <p:nvSpPr>
          <p:cNvPr id="9218" name="Rectangle 2"/>
          <p:cNvSpPr>
            <a:spLocks noChangeArrowheads="1"/>
          </p:cNvSpPr>
          <p:nvPr/>
        </p:nvSpPr>
        <p:spPr bwMode="auto">
          <a:xfrm>
            <a:off x="2047875" y="962025"/>
            <a:ext cx="534988" cy="344488"/>
          </a:xfrm>
          <a:prstGeom prst="rect">
            <a:avLst/>
          </a:prstGeom>
          <a:solidFill>
            <a:srgbClr val="FFFF66"/>
          </a:solidFill>
          <a:ln w="9525">
            <a:noFill/>
            <a:miter lim="800000"/>
            <a:headEnd/>
            <a:tailEnd/>
          </a:ln>
          <a:effectLst/>
        </p:spPr>
        <p:txBody>
          <a:bodyPr wrap="none" anchor="ctr"/>
          <a:lstStyle/>
          <a:p>
            <a:endParaRPr lang="en-US"/>
          </a:p>
        </p:txBody>
      </p:sp>
      <p:sp>
        <p:nvSpPr>
          <p:cNvPr id="9256" name="Rectangle 40"/>
          <p:cNvSpPr>
            <a:spLocks noChangeArrowheads="1"/>
          </p:cNvSpPr>
          <p:nvPr/>
        </p:nvSpPr>
        <p:spPr bwMode="auto">
          <a:xfrm>
            <a:off x="4857750" y="965200"/>
            <a:ext cx="215900" cy="317500"/>
          </a:xfrm>
          <a:prstGeom prst="rect">
            <a:avLst/>
          </a:prstGeom>
          <a:gradFill rotWithShape="0">
            <a:gsLst>
              <a:gs pos="0">
                <a:srgbClr val="FFFFFF"/>
              </a:gs>
              <a:gs pos="100000">
                <a:srgbClr val="FF6D74"/>
              </a:gs>
            </a:gsLst>
            <a:path path="shape">
              <a:fillToRect l="50000" t="50000" r="50000" b="50000"/>
            </a:path>
          </a:grad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1444625" y="873125"/>
            <a:ext cx="5008563" cy="1296988"/>
          </a:xfrm>
          <a:prstGeom prst="rect">
            <a:avLst/>
          </a:prstGeom>
          <a:noFill/>
          <a:ln w="9525">
            <a:noFill/>
            <a:miter lim="800000"/>
            <a:headEnd/>
            <a:tailEnd/>
          </a:ln>
          <a:effectLst/>
        </p:spPr>
        <p:txBody>
          <a:bodyPr wrap="none">
            <a:spAutoFit/>
          </a:bodyPr>
          <a:lstStyle/>
          <a:p>
            <a:pPr>
              <a:lnSpc>
                <a:spcPct val="120000"/>
              </a:lnSpc>
            </a:pPr>
            <a:r>
              <a:rPr lang="en-US" altLang="en-US" sz="2200"/>
              <a:t>The  </a:t>
            </a:r>
            <a:r>
              <a:rPr lang="en-US" altLang="en-US" sz="2200" b="1"/>
              <a:t>ray</a:t>
            </a:r>
            <a:r>
              <a:rPr lang="en-US" altLang="en-US" sz="2200"/>
              <a:t>  </a:t>
            </a:r>
            <a:r>
              <a:rPr lang="en-US" altLang="en-US" sz="2200" i="1"/>
              <a:t>AB</a:t>
            </a:r>
            <a:r>
              <a:rPr lang="en-US" altLang="en-US" sz="2200"/>
              <a:t> (symbolized by </a:t>
            </a:r>
            <a:r>
              <a:rPr lang="en-US" altLang="en-US" sz="2200" b="1" i="1">
                <a:solidFill>
                  <a:schemeClr val="tx2"/>
                </a:solidFill>
              </a:rPr>
              <a:t>A</a:t>
            </a:r>
            <a:r>
              <a:rPr lang="en-US" altLang="en-US" sz="2200" i="1"/>
              <a:t>B</a:t>
            </a:r>
            <a:r>
              <a:rPr lang="en-US" altLang="en-US" sz="2200"/>
              <a:t>) consists </a:t>
            </a:r>
          </a:p>
          <a:p>
            <a:pPr>
              <a:lnSpc>
                <a:spcPct val="120000"/>
              </a:lnSpc>
            </a:pPr>
            <a:r>
              <a:rPr lang="en-US" altLang="en-US" sz="2200"/>
              <a:t>of the  </a:t>
            </a:r>
            <a:r>
              <a:rPr lang="en-US" altLang="en-US" sz="2200" b="1"/>
              <a:t>initial point</a:t>
            </a:r>
            <a:r>
              <a:rPr lang="en-US" altLang="en-US" sz="2200"/>
              <a:t>  </a:t>
            </a:r>
            <a:r>
              <a:rPr lang="en-US" altLang="en-US" sz="2200" i="1"/>
              <a:t>A</a:t>
            </a:r>
            <a:r>
              <a:rPr lang="en-US" altLang="en-US" sz="2200"/>
              <a:t> and all points on </a:t>
            </a:r>
            <a:r>
              <a:rPr lang="en-US" altLang="en-US" sz="2200" i="1"/>
              <a:t>AB</a:t>
            </a:r>
            <a:endParaRPr lang="en-US" altLang="en-US" sz="2200"/>
          </a:p>
          <a:p>
            <a:pPr>
              <a:lnSpc>
                <a:spcPct val="120000"/>
              </a:lnSpc>
            </a:pPr>
            <a:r>
              <a:rPr lang="en-US" altLang="en-US" sz="2200"/>
              <a:t>that lie on the same side of </a:t>
            </a:r>
            <a:r>
              <a:rPr lang="en-US" altLang="en-US" sz="2200" i="1"/>
              <a:t>A</a:t>
            </a:r>
            <a:r>
              <a:rPr lang="en-US" altLang="en-US" sz="2200"/>
              <a:t> as point </a:t>
            </a:r>
            <a:r>
              <a:rPr lang="en-US" altLang="en-US" sz="2200" i="1"/>
              <a:t>B</a:t>
            </a:r>
            <a:r>
              <a:rPr lang="en-US" altLang="en-US" sz="2200"/>
              <a:t>.</a:t>
            </a:r>
            <a:endParaRPr lang="en-US" altLang="en-US" sz="2200" b="1"/>
          </a:p>
        </p:txBody>
      </p:sp>
      <p:pic>
        <p:nvPicPr>
          <p:cNvPr id="9225" name="Picture 9" descr="&#10;image5.gif                                                     00011952 Ben's Mac                      B4360510:"/>
          <p:cNvPicPr>
            <a:picLocks noChangeAspect="1" noChangeArrowheads="1"/>
          </p:cNvPicPr>
          <p:nvPr/>
        </p:nvPicPr>
        <p:blipFill>
          <a:blip r:embed="rId2"/>
          <a:srcRect/>
          <a:stretch>
            <a:fillRect/>
          </a:stretch>
        </p:blipFill>
        <p:spPr bwMode="auto">
          <a:xfrm>
            <a:off x="5949950" y="2087563"/>
            <a:ext cx="2743200" cy="1104900"/>
          </a:xfrm>
          <a:prstGeom prst="rect">
            <a:avLst/>
          </a:prstGeom>
          <a:noFill/>
        </p:spPr>
      </p:pic>
      <p:sp>
        <p:nvSpPr>
          <p:cNvPr id="9230" name="Line 14"/>
          <p:cNvSpPr>
            <a:spLocks noChangeShapeType="1"/>
          </p:cNvSpPr>
          <p:nvPr/>
        </p:nvSpPr>
        <p:spPr bwMode="auto">
          <a:xfrm>
            <a:off x="4864100" y="939800"/>
            <a:ext cx="346075" cy="0"/>
          </a:xfrm>
          <a:prstGeom prst="line">
            <a:avLst/>
          </a:prstGeom>
          <a:noFill/>
          <a:ln w="19050">
            <a:solidFill>
              <a:schemeClr val="tx1"/>
            </a:solidFill>
            <a:round/>
            <a:headEnd type="none" w="med" len="sm"/>
            <a:tailEnd type="arrow" w="med" len="sm"/>
          </a:ln>
          <a:effectLst/>
        </p:spPr>
        <p:txBody>
          <a:bodyPr wrap="none" anchor="ctr"/>
          <a:lstStyle/>
          <a:p>
            <a:endParaRPr lang="en-US"/>
          </a:p>
        </p:txBody>
      </p:sp>
      <p:pic>
        <p:nvPicPr>
          <p:cNvPr id="9231" name="Picture 15" descr="&#10;image6.gif                                                     00011952 Ben's Mac                      B4360510:"/>
          <p:cNvPicPr>
            <a:picLocks noChangeAspect="1" noChangeArrowheads="1"/>
          </p:cNvPicPr>
          <p:nvPr/>
        </p:nvPicPr>
        <p:blipFill>
          <a:blip r:embed="rId3"/>
          <a:srcRect/>
          <a:stretch>
            <a:fillRect/>
          </a:stretch>
        </p:blipFill>
        <p:spPr bwMode="auto">
          <a:xfrm>
            <a:off x="6007100" y="5029200"/>
            <a:ext cx="2476500" cy="1104900"/>
          </a:xfrm>
          <a:prstGeom prst="rect">
            <a:avLst/>
          </a:prstGeom>
          <a:noFill/>
        </p:spPr>
      </p:pic>
      <p:sp>
        <p:nvSpPr>
          <p:cNvPr id="9236" name="Line 20"/>
          <p:cNvSpPr>
            <a:spLocks noChangeShapeType="1"/>
          </p:cNvSpPr>
          <p:nvPr/>
        </p:nvSpPr>
        <p:spPr bwMode="auto">
          <a:xfrm>
            <a:off x="6045200" y="1346200"/>
            <a:ext cx="346075" cy="0"/>
          </a:xfrm>
          <a:prstGeom prst="line">
            <a:avLst/>
          </a:prstGeom>
          <a:noFill/>
          <a:ln w="19050">
            <a:solidFill>
              <a:schemeClr val="tx1"/>
            </a:solidFill>
            <a:round/>
            <a:headEnd type="arrow" w="med" len="sm"/>
            <a:tailEnd type="arrow" w="med" len="sm"/>
          </a:ln>
          <a:effectLst/>
        </p:spPr>
        <p:txBody>
          <a:bodyPr wrap="none" anchor="ctr"/>
          <a:lstStyle/>
          <a:p>
            <a:endParaRPr lang="en-US"/>
          </a:p>
        </p:txBody>
      </p:sp>
      <p:pic>
        <p:nvPicPr>
          <p:cNvPr id="9257" name="Picture 41" descr="&#10;image3.gif                                                     00011952 Ben's Mac                      B4360510:"/>
          <p:cNvPicPr>
            <a:picLocks noChangeAspect="1" noChangeArrowheads="1"/>
          </p:cNvPicPr>
          <p:nvPr/>
        </p:nvPicPr>
        <p:blipFill>
          <a:blip r:embed="rId4"/>
          <a:srcRect/>
          <a:stretch>
            <a:fillRect/>
          </a:stretch>
        </p:blipFill>
        <p:spPr bwMode="auto">
          <a:xfrm>
            <a:off x="5688013" y="3606800"/>
            <a:ext cx="3062287" cy="976313"/>
          </a:xfrm>
          <a:prstGeom prst="rect">
            <a:avLst/>
          </a:prstGeom>
          <a:noFill/>
        </p:spPr>
      </p:pic>
      <p:grpSp>
        <p:nvGrpSpPr>
          <p:cNvPr id="2" name="Group 34"/>
          <p:cNvGrpSpPr>
            <a:grpSpLocks/>
          </p:cNvGrpSpPr>
          <p:nvPr/>
        </p:nvGrpSpPr>
        <p:grpSpPr bwMode="auto">
          <a:xfrm>
            <a:off x="1447800" y="3332163"/>
            <a:ext cx="4608513" cy="895350"/>
            <a:chOff x="912" y="2099"/>
            <a:chExt cx="2903" cy="564"/>
          </a:xfrm>
        </p:grpSpPr>
        <p:sp>
          <p:nvSpPr>
            <p:cNvPr id="9232" name="Rectangle 16"/>
            <p:cNvSpPr>
              <a:spLocks noChangeArrowheads="1"/>
            </p:cNvSpPr>
            <p:nvPr/>
          </p:nvSpPr>
          <p:spPr bwMode="auto">
            <a:xfrm>
              <a:off x="912" y="2099"/>
              <a:ext cx="2903" cy="564"/>
            </a:xfrm>
            <a:prstGeom prst="rect">
              <a:avLst/>
            </a:prstGeom>
            <a:noFill/>
            <a:ln w="9525">
              <a:noFill/>
              <a:miter lim="800000"/>
              <a:headEnd/>
              <a:tailEnd/>
            </a:ln>
            <a:effectLst/>
          </p:spPr>
          <p:txBody>
            <a:bodyPr wrap="none">
              <a:spAutoFit/>
            </a:bodyPr>
            <a:lstStyle/>
            <a:p>
              <a:pPr>
                <a:lnSpc>
                  <a:spcPct val="120000"/>
                </a:lnSpc>
              </a:pPr>
              <a:r>
                <a:rPr lang="en-US" altLang="en-US" sz="2200"/>
                <a:t>Note that </a:t>
              </a:r>
              <a:r>
                <a:rPr lang="en-US" altLang="en-US" sz="2200" i="1"/>
                <a:t>AB</a:t>
              </a:r>
              <a:r>
                <a:rPr lang="en-US" altLang="en-US" sz="2200"/>
                <a:t> is the same as </a:t>
              </a:r>
              <a:r>
                <a:rPr lang="en-US" altLang="en-US" sz="2200" i="1"/>
                <a:t>BA</a:t>
              </a:r>
              <a:r>
                <a:rPr lang="en-US" altLang="en-US" sz="2200"/>
                <a:t>, and </a:t>
              </a:r>
              <a:r>
                <a:rPr lang="en-US" altLang="en-US" sz="2200" i="1"/>
                <a:t>AB</a:t>
              </a:r>
              <a:r>
                <a:rPr lang="en-US" altLang="en-US" sz="2200"/>
                <a:t/>
              </a:r>
              <a:br>
                <a:rPr lang="en-US" altLang="en-US" sz="2200"/>
              </a:br>
              <a:r>
                <a:rPr lang="en-US" altLang="en-US" sz="2200"/>
                <a:t>is the same as </a:t>
              </a:r>
              <a:r>
                <a:rPr lang="en-US" altLang="en-US" sz="2200" i="1"/>
                <a:t>BA</a:t>
              </a:r>
              <a:r>
                <a:rPr lang="en-US" altLang="en-US" sz="2200"/>
                <a:t>. </a:t>
              </a:r>
            </a:p>
          </p:txBody>
        </p:sp>
        <p:sp>
          <p:nvSpPr>
            <p:cNvPr id="9237" name="Line 21"/>
            <p:cNvSpPr>
              <a:spLocks noChangeShapeType="1"/>
            </p:cNvSpPr>
            <p:nvPr/>
          </p:nvSpPr>
          <p:spPr bwMode="auto">
            <a:xfrm>
              <a:off x="1672" y="2152"/>
              <a:ext cx="218" cy="0"/>
            </a:xfrm>
            <a:prstGeom prst="line">
              <a:avLst/>
            </a:prstGeom>
            <a:noFill/>
            <a:ln w="19050">
              <a:solidFill>
                <a:schemeClr val="tx1"/>
              </a:solidFill>
              <a:round/>
              <a:headEnd type="arrow" w="med" len="sm"/>
              <a:tailEnd type="arrow" w="med" len="sm"/>
            </a:ln>
            <a:effectLst/>
          </p:spPr>
          <p:txBody>
            <a:bodyPr wrap="none" anchor="ctr"/>
            <a:lstStyle/>
            <a:p>
              <a:endParaRPr lang="en-US"/>
            </a:p>
          </p:txBody>
        </p:sp>
        <p:sp>
          <p:nvSpPr>
            <p:cNvPr id="9238" name="Line 22"/>
            <p:cNvSpPr>
              <a:spLocks noChangeShapeType="1"/>
            </p:cNvSpPr>
            <p:nvPr/>
          </p:nvSpPr>
          <p:spPr bwMode="auto">
            <a:xfrm>
              <a:off x="2952" y="2144"/>
              <a:ext cx="218" cy="0"/>
            </a:xfrm>
            <a:prstGeom prst="line">
              <a:avLst/>
            </a:prstGeom>
            <a:noFill/>
            <a:ln w="19050">
              <a:solidFill>
                <a:schemeClr val="tx1"/>
              </a:solidFill>
              <a:round/>
              <a:headEnd type="arrow" w="med" len="sm"/>
              <a:tailEnd type="arrow" w="med" len="sm"/>
            </a:ln>
            <a:effectLst/>
          </p:spPr>
          <p:txBody>
            <a:bodyPr wrap="none" anchor="ctr"/>
            <a:lstStyle/>
            <a:p>
              <a:endParaRPr lang="en-US"/>
            </a:p>
          </p:txBody>
        </p:sp>
        <p:sp>
          <p:nvSpPr>
            <p:cNvPr id="9239" name="Line 23"/>
            <p:cNvSpPr>
              <a:spLocks noChangeShapeType="1"/>
            </p:cNvSpPr>
            <p:nvPr/>
          </p:nvSpPr>
          <p:spPr bwMode="auto">
            <a:xfrm>
              <a:off x="3552" y="2152"/>
              <a:ext cx="218" cy="0"/>
            </a:xfrm>
            <a:prstGeom prst="line">
              <a:avLst/>
            </a:prstGeom>
            <a:noFill/>
            <a:ln w="19050">
              <a:solidFill>
                <a:schemeClr val="tx1"/>
              </a:solidFill>
              <a:round/>
              <a:headEnd type="none" w="med" len="sm"/>
              <a:tailEnd type="none" w="med" len="sm"/>
            </a:ln>
            <a:effectLst/>
          </p:spPr>
          <p:txBody>
            <a:bodyPr wrap="none" anchor="ctr"/>
            <a:lstStyle/>
            <a:p>
              <a:endParaRPr lang="en-US"/>
            </a:p>
          </p:txBody>
        </p:sp>
        <p:sp>
          <p:nvSpPr>
            <p:cNvPr id="9240" name="Line 24"/>
            <p:cNvSpPr>
              <a:spLocks noChangeShapeType="1"/>
            </p:cNvSpPr>
            <p:nvPr/>
          </p:nvSpPr>
          <p:spPr bwMode="auto">
            <a:xfrm>
              <a:off x="2000" y="2400"/>
              <a:ext cx="218" cy="0"/>
            </a:xfrm>
            <a:prstGeom prst="line">
              <a:avLst/>
            </a:prstGeom>
            <a:noFill/>
            <a:ln w="19050">
              <a:solidFill>
                <a:schemeClr val="tx1"/>
              </a:solidFill>
              <a:round/>
              <a:headEnd type="none" w="med" len="sm"/>
              <a:tailEnd type="none" w="med" len="sm"/>
            </a:ln>
            <a:effectLst/>
          </p:spPr>
          <p:txBody>
            <a:bodyPr wrap="none" anchor="ctr"/>
            <a:lstStyle/>
            <a:p>
              <a:endParaRPr lang="en-US"/>
            </a:p>
          </p:txBody>
        </p:sp>
      </p:grpSp>
      <p:sp>
        <p:nvSpPr>
          <p:cNvPr id="9258" name="Rectangle 42"/>
          <p:cNvSpPr>
            <a:spLocks noChangeArrowheads="1"/>
          </p:cNvSpPr>
          <p:nvPr/>
        </p:nvSpPr>
        <p:spPr bwMode="auto">
          <a:xfrm>
            <a:off x="3594100" y="4616450"/>
            <a:ext cx="203200" cy="266700"/>
          </a:xfrm>
          <a:prstGeom prst="rect">
            <a:avLst/>
          </a:prstGeom>
          <a:gradFill rotWithShape="0">
            <a:gsLst>
              <a:gs pos="0">
                <a:srgbClr val="FFFFFF"/>
              </a:gs>
              <a:gs pos="100000">
                <a:srgbClr val="6767D9"/>
              </a:gs>
            </a:gsLst>
            <a:path path="shape">
              <a:fillToRect l="50000" t="50000" r="50000" b="50000"/>
            </a:path>
          </a:gradFill>
          <a:ln w="9525">
            <a:noFill/>
            <a:miter lim="800000"/>
            <a:headEnd/>
            <a:tailEnd/>
          </a:ln>
          <a:effectLst/>
        </p:spPr>
        <p:txBody>
          <a:bodyPr wrap="none" anchor="ctr"/>
          <a:lstStyle/>
          <a:p>
            <a:pPr algn="ctr"/>
            <a:endParaRPr lang="en-US" altLang="en-US">
              <a:solidFill>
                <a:schemeClr val="accent2"/>
              </a:solidFill>
            </a:endParaRPr>
          </a:p>
        </p:txBody>
      </p:sp>
      <p:grpSp>
        <p:nvGrpSpPr>
          <p:cNvPr id="3" name="Group 35"/>
          <p:cNvGrpSpPr>
            <a:grpSpLocks/>
          </p:cNvGrpSpPr>
          <p:nvPr/>
        </p:nvGrpSpPr>
        <p:grpSpPr bwMode="auto">
          <a:xfrm>
            <a:off x="1447800" y="4525963"/>
            <a:ext cx="4567238" cy="1096962"/>
            <a:chOff x="912" y="2715"/>
            <a:chExt cx="2877" cy="691"/>
          </a:xfrm>
        </p:grpSpPr>
        <p:sp>
          <p:nvSpPr>
            <p:cNvPr id="9233" name="Rectangle 17"/>
            <p:cNvSpPr>
              <a:spLocks noChangeArrowheads="1"/>
            </p:cNvSpPr>
            <p:nvPr/>
          </p:nvSpPr>
          <p:spPr bwMode="auto">
            <a:xfrm>
              <a:off x="912" y="2715"/>
              <a:ext cx="2877" cy="691"/>
            </a:xfrm>
            <a:prstGeom prst="rect">
              <a:avLst/>
            </a:prstGeom>
            <a:noFill/>
            <a:ln w="9525">
              <a:noFill/>
              <a:miter lim="800000"/>
              <a:headEnd/>
              <a:tailEnd/>
            </a:ln>
            <a:effectLst/>
          </p:spPr>
          <p:txBody>
            <a:bodyPr wrap="none">
              <a:spAutoFit/>
            </a:bodyPr>
            <a:lstStyle/>
            <a:p>
              <a:r>
                <a:rPr lang="en-US" altLang="en-US" sz="2200"/>
                <a:t>However, </a:t>
              </a:r>
              <a:r>
                <a:rPr lang="en-US" altLang="en-US" sz="2200" b="1" i="1"/>
                <a:t>A</a:t>
              </a:r>
              <a:r>
                <a:rPr lang="en-US" altLang="en-US" sz="2200" i="1"/>
                <a:t>B</a:t>
              </a:r>
              <a:r>
                <a:rPr lang="en-US" altLang="en-US" sz="2200"/>
                <a:t> and </a:t>
              </a:r>
              <a:r>
                <a:rPr lang="en-US" altLang="en-US" sz="2200" b="1" i="1"/>
                <a:t>B</a:t>
              </a:r>
              <a:r>
                <a:rPr lang="en-US" altLang="en-US" sz="2200" i="1"/>
                <a:t>A</a:t>
              </a:r>
              <a:r>
                <a:rPr lang="en-US" altLang="en-US" sz="2200"/>
                <a:t> are not the same.</a:t>
              </a:r>
            </a:p>
            <a:p>
              <a:r>
                <a:rPr lang="en-US" altLang="en-US" sz="2200"/>
                <a:t>They have different initial points and </a:t>
              </a:r>
              <a:br>
                <a:rPr lang="en-US" altLang="en-US" sz="2200"/>
              </a:br>
              <a:r>
                <a:rPr lang="en-US" altLang="en-US" sz="2200"/>
                <a:t>extend in different directions.</a:t>
              </a:r>
            </a:p>
          </p:txBody>
        </p:sp>
        <p:sp>
          <p:nvSpPr>
            <p:cNvPr id="9241" name="Line 25"/>
            <p:cNvSpPr>
              <a:spLocks noChangeShapeType="1"/>
            </p:cNvSpPr>
            <p:nvPr/>
          </p:nvSpPr>
          <p:spPr bwMode="auto">
            <a:xfrm>
              <a:off x="1696" y="2736"/>
              <a:ext cx="218" cy="0"/>
            </a:xfrm>
            <a:prstGeom prst="line">
              <a:avLst/>
            </a:prstGeom>
            <a:noFill/>
            <a:ln w="19050">
              <a:solidFill>
                <a:schemeClr val="tx1"/>
              </a:solidFill>
              <a:round/>
              <a:headEnd type="none" w="med" len="sm"/>
              <a:tailEnd type="arrow" w="med" len="sm"/>
            </a:ln>
            <a:effectLst/>
          </p:spPr>
          <p:txBody>
            <a:bodyPr wrap="none" anchor="ctr"/>
            <a:lstStyle/>
            <a:p>
              <a:endParaRPr lang="en-US"/>
            </a:p>
          </p:txBody>
        </p:sp>
        <p:sp>
          <p:nvSpPr>
            <p:cNvPr id="9242" name="Line 26"/>
            <p:cNvSpPr>
              <a:spLocks noChangeShapeType="1"/>
            </p:cNvSpPr>
            <p:nvPr/>
          </p:nvSpPr>
          <p:spPr bwMode="auto">
            <a:xfrm>
              <a:off x="2264" y="2744"/>
              <a:ext cx="218" cy="0"/>
            </a:xfrm>
            <a:prstGeom prst="line">
              <a:avLst/>
            </a:prstGeom>
            <a:noFill/>
            <a:ln w="19050">
              <a:solidFill>
                <a:schemeClr val="tx1"/>
              </a:solidFill>
              <a:round/>
              <a:headEnd type="none" w="med" len="sm"/>
              <a:tailEnd type="arrow" w="med" len="sm"/>
            </a:ln>
            <a:effectLst/>
          </p:spPr>
          <p:txBody>
            <a:bodyPr wrap="none" anchor="ctr"/>
            <a:lstStyle/>
            <a:p>
              <a:endParaRPr lang="en-US"/>
            </a:p>
          </p:txBody>
        </p:sp>
      </p:grpSp>
      <p:sp>
        <p:nvSpPr>
          <p:cNvPr id="9248" name="Oval 32"/>
          <p:cNvSpPr>
            <a:spLocks noChangeArrowheads="1"/>
          </p:cNvSpPr>
          <p:nvPr/>
        </p:nvSpPr>
        <p:spPr bwMode="auto">
          <a:xfrm>
            <a:off x="6057900" y="2565400"/>
            <a:ext cx="177800" cy="177800"/>
          </a:xfrm>
          <a:prstGeom prst="ellipse">
            <a:avLst/>
          </a:prstGeom>
          <a:solidFill>
            <a:srgbClr val="FE000D"/>
          </a:solidFill>
          <a:ln w="9525">
            <a:solidFill>
              <a:schemeClr val="tx1"/>
            </a:solidFill>
            <a:round/>
            <a:headEnd/>
            <a:tailEnd/>
          </a:ln>
          <a:effectLst/>
        </p:spPr>
        <p:txBody>
          <a:bodyPr wrap="none" anchor="ctr"/>
          <a:lstStyle/>
          <a:p>
            <a:endParaRPr lang="en-US"/>
          </a:p>
        </p:txBody>
      </p:sp>
      <p:sp>
        <p:nvSpPr>
          <p:cNvPr id="9249" name="Oval 33"/>
          <p:cNvSpPr>
            <a:spLocks noChangeArrowheads="1"/>
          </p:cNvSpPr>
          <p:nvPr/>
        </p:nvSpPr>
        <p:spPr bwMode="auto">
          <a:xfrm>
            <a:off x="8204200" y="5511800"/>
            <a:ext cx="177800" cy="1778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9255" name="Line 39"/>
          <p:cNvSpPr>
            <a:spLocks noChangeShapeType="1"/>
          </p:cNvSpPr>
          <p:nvPr/>
        </p:nvSpPr>
        <p:spPr bwMode="auto">
          <a:xfrm>
            <a:off x="1460500" y="614363"/>
            <a:ext cx="7378700" cy="0"/>
          </a:xfrm>
          <a:prstGeom prst="line">
            <a:avLst/>
          </a:prstGeom>
          <a:noFill/>
          <a:ln w="19050" cap="rnd">
            <a:solidFill>
              <a:schemeClr val="tx1"/>
            </a:solidFill>
            <a:prstDash val="sysDot"/>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subTnLst>
                                    <p:set>
                                      <p:cBhvr override="childStyle">
                                        <p:cTn dur="1" fill="hold" display="0" masterRel="nextClick" afterEffect="1"/>
                                        <p:tgtEl>
                                          <p:spTgt spid="9218"/>
                                        </p:tgtEl>
                                        <p:attrNameLst>
                                          <p:attrName>style.visibility</p:attrName>
                                        </p:attrNameLst>
                                      </p:cBhvr>
                                      <p:to>
                                        <p:strVal val="hidden"/>
                                      </p:to>
                                    </p:set>
                                  </p:subTnLst>
                                </p:cTn>
                              </p:par>
                            </p:childTnLst>
                          </p:cTn>
                        </p:par>
                        <p:par>
                          <p:cTn id="8" fill="hold">
                            <p:stCondLst>
                              <p:cond delay="500"/>
                            </p:stCondLst>
                            <p:childTnLst>
                              <p:par>
                                <p:cTn id="9" presetID="17" presetClass="entr" presetSubtype="8" fill="hold" nodeType="afterEffect">
                                  <p:stCondLst>
                                    <p:cond delay="0"/>
                                  </p:stCondLst>
                                  <p:childTnLst>
                                    <p:set>
                                      <p:cBhvr>
                                        <p:cTn id="10" dur="1" fill="hold">
                                          <p:stCondLst>
                                            <p:cond delay="0"/>
                                          </p:stCondLst>
                                        </p:cTn>
                                        <p:tgtEl>
                                          <p:spTgt spid="9225"/>
                                        </p:tgtEl>
                                        <p:attrNameLst>
                                          <p:attrName>style.visibility</p:attrName>
                                        </p:attrNameLst>
                                      </p:cBhvr>
                                      <p:to>
                                        <p:strVal val="visible"/>
                                      </p:to>
                                    </p:set>
                                    <p:anim calcmode="lin" valueType="num">
                                      <p:cBhvr>
                                        <p:cTn id="11" dur="500" fill="hold"/>
                                        <p:tgtEl>
                                          <p:spTgt spid="9225"/>
                                        </p:tgtEl>
                                        <p:attrNameLst>
                                          <p:attrName>ppt_x</p:attrName>
                                        </p:attrNameLst>
                                      </p:cBhvr>
                                      <p:tavLst>
                                        <p:tav tm="0">
                                          <p:val>
                                            <p:strVal val="#ppt_x-#ppt_w/2"/>
                                          </p:val>
                                        </p:tav>
                                        <p:tav tm="100000">
                                          <p:val>
                                            <p:strVal val="#ppt_x"/>
                                          </p:val>
                                        </p:tav>
                                      </p:tavLst>
                                    </p:anim>
                                    <p:anim calcmode="lin" valueType="num">
                                      <p:cBhvr>
                                        <p:cTn id="12" dur="500" fill="hold"/>
                                        <p:tgtEl>
                                          <p:spTgt spid="9225"/>
                                        </p:tgtEl>
                                        <p:attrNameLst>
                                          <p:attrName>ppt_y</p:attrName>
                                        </p:attrNameLst>
                                      </p:cBhvr>
                                      <p:tavLst>
                                        <p:tav tm="0">
                                          <p:val>
                                            <p:strVal val="#ppt_y"/>
                                          </p:val>
                                        </p:tav>
                                        <p:tav tm="100000">
                                          <p:val>
                                            <p:strVal val="#ppt_y"/>
                                          </p:val>
                                        </p:tav>
                                      </p:tavLst>
                                    </p:anim>
                                    <p:anim calcmode="lin" valueType="num">
                                      <p:cBhvr>
                                        <p:cTn id="13" dur="500" fill="hold"/>
                                        <p:tgtEl>
                                          <p:spTgt spid="9225"/>
                                        </p:tgtEl>
                                        <p:attrNameLst>
                                          <p:attrName>ppt_w</p:attrName>
                                        </p:attrNameLst>
                                      </p:cBhvr>
                                      <p:tavLst>
                                        <p:tav tm="0">
                                          <p:val>
                                            <p:fltVal val="0"/>
                                          </p:val>
                                        </p:tav>
                                        <p:tav tm="100000">
                                          <p:val>
                                            <p:strVal val="#ppt_w"/>
                                          </p:val>
                                        </p:tav>
                                      </p:tavLst>
                                    </p:anim>
                                    <p:anim calcmode="lin" valueType="num">
                                      <p:cBhvr>
                                        <p:cTn id="14" dur="500" fill="hold"/>
                                        <p:tgtEl>
                                          <p:spTgt spid="922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245"/>
                                        </p:tgtEl>
                                        <p:attrNameLst>
                                          <p:attrName>style.visibility</p:attrName>
                                        </p:attrNameLst>
                                      </p:cBhvr>
                                      <p:to>
                                        <p:strVal val="visible"/>
                                      </p:to>
                                    </p:set>
                                    <p:animEffect transition="in" filter="dissolve">
                                      <p:cBhvr>
                                        <p:cTn id="19" dur="500"/>
                                        <p:tgtEl>
                                          <p:spTgt spid="9245"/>
                                        </p:tgtEl>
                                      </p:cBhvr>
                                    </p:animEffect>
                                  </p:childTnLst>
                                  <p:subTnLst>
                                    <p:set>
                                      <p:cBhvr override="childStyle">
                                        <p:cTn dur="1" fill="hold" display="0" masterRel="nextClick" afterEffect="1"/>
                                        <p:tgtEl>
                                          <p:spTgt spid="9245"/>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256"/>
                                        </p:tgtEl>
                                        <p:attrNameLst>
                                          <p:attrName>style.visibility</p:attrName>
                                        </p:attrNameLst>
                                      </p:cBhvr>
                                      <p:to>
                                        <p:strVal val="visible"/>
                                      </p:to>
                                    </p:set>
                                    <p:animEffect transition="in" filter="dissolve">
                                      <p:cBhvr>
                                        <p:cTn id="24" dur="500"/>
                                        <p:tgtEl>
                                          <p:spTgt spid="9256"/>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9248"/>
                                        </p:tgtEl>
                                        <p:attrNameLst>
                                          <p:attrName>style.visibility</p:attrName>
                                        </p:attrNameLst>
                                      </p:cBhvr>
                                      <p:to>
                                        <p:strVal val="visible"/>
                                      </p:to>
                                    </p:set>
                                    <p:animEffect transition="in" filter="dissolve">
                                      <p:cBhvr>
                                        <p:cTn id="28" dur="500"/>
                                        <p:tgtEl>
                                          <p:spTgt spid="924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par>
                          <p:cTn id="34" fill="hold">
                            <p:stCondLst>
                              <p:cond delay="500"/>
                            </p:stCondLst>
                            <p:childTnLst>
                              <p:par>
                                <p:cTn id="35" presetID="17" presetClass="entr" presetSubtype="10" fill="hold" nodeType="afterEffect">
                                  <p:stCondLst>
                                    <p:cond delay="0"/>
                                  </p:stCondLst>
                                  <p:childTnLst>
                                    <p:set>
                                      <p:cBhvr>
                                        <p:cTn id="36" dur="1" fill="hold">
                                          <p:stCondLst>
                                            <p:cond delay="0"/>
                                          </p:stCondLst>
                                        </p:cTn>
                                        <p:tgtEl>
                                          <p:spTgt spid="9257"/>
                                        </p:tgtEl>
                                        <p:attrNameLst>
                                          <p:attrName>style.visibility</p:attrName>
                                        </p:attrNameLst>
                                      </p:cBhvr>
                                      <p:to>
                                        <p:strVal val="visible"/>
                                      </p:to>
                                    </p:set>
                                    <p:anim calcmode="lin" valueType="num">
                                      <p:cBhvr>
                                        <p:cTn id="37" dur="500" fill="hold"/>
                                        <p:tgtEl>
                                          <p:spTgt spid="9257"/>
                                        </p:tgtEl>
                                        <p:attrNameLst>
                                          <p:attrName>ppt_w</p:attrName>
                                        </p:attrNameLst>
                                      </p:cBhvr>
                                      <p:tavLst>
                                        <p:tav tm="0">
                                          <p:val>
                                            <p:fltVal val="0"/>
                                          </p:val>
                                        </p:tav>
                                        <p:tav tm="100000">
                                          <p:val>
                                            <p:strVal val="#ppt_w"/>
                                          </p:val>
                                        </p:tav>
                                      </p:tavLst>
                                    </p:anim>
                                    <p:anim calcmode="lin" valueType="num">
                                      <p:cBhvr>
                                        <p:cTn id="38" dur="500" fill="hold"/>
                                        <p:tgtEl>
                                          <p:spTgt spid="9257"/>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500"/>
                                        <p:tgtEl>
                                          <p:spTgt spid="3"/>
                                        </p:tgtEl>
                                      </p:cBhvr>
                                    </p:animEffect>
                                  </p:childTnLst>
                                </p:cTn>
                              </p:par>
                            </p:childTnLst>
                          </p:cTn>
                        </p:par>
                        <p:par>
                          <p:cTn id="44" fill="hold">
                            <p:stCondLst>
                              <p:cond delay="500"/>
                            </p:stCondLst>
                            <p:childTnLst>
                              <p:par>
                                <p:cTn id="45" presetID="17" presetClass="entr" presetSubtype="2" fill="hold" nodeType="afterEffect">
                                  <p:stCondLst>
                                    <p:cond delay="0"/>
                                  </p:stCondLst>
                                  <p:childTnLst>
                                    <p:set>
                                      <p:cBhvr>
                                        <p:cTn id="46" dur="1" fill="hold">
                                          <p:stCondLst>
                                            <p:cond delay="0"/>
                                          </p:stCondLst>
                                        </p:cTn>
                                        <p:tgtEl>
                                          <p:spTgt spid="9231"/>
                                        </p:tgtEl>
                                        <p:attrNameLst>
                                          <p:attrName>style.visibility</p:attrName>
                                        </p:attrNameLst>
                                      </p:cBhvr>
                                      <p:to>
                                        <p:strVal val="visible"/>
                                      </p:to>
                                    </p:set>
                                    <p:anim calcmode="lin" valueType="num">
                                      <p:cBhvr>
                                        <p:cTn id="47" dur="500" fill="hold"/>
                                        <p:tgtEl>
                                          <p:spTgt spid="9231"/>
                                        </p:tgtEl>
                                        <p:attrNameLst>
                                          <p:attrName>ppt_x</p:attrName>
                                        </p:attrNameLst>
                                      </p:cBhvr>
                                      <p:tavLst>
                                        <p:tav tm="0">
                                          <p:val>
                                            <p:strVal val="#ppt_x+#ppt_w/2"/>
                                          </p:val>
                                        </p:tav>
                                        <p:tav tm="100000">
                                          <p:val>
                                            <p:strVal val="#ppt_x"/>
                                          </p:val>
                                        </p:tav>
                                      </p:tavLst>
                                    </p:anim>
                                    <p:anim calcmode="lin" valueType="num">
                                      <p:cBhvr>
                                        <p:cTn id="48" dur="500" fill="hold"/>
                                        <p:tgtEl>
                                          <p:spTgt spid="9231"/>
                                        </p:tgtEl>
                                        <p:attrNameLst>
                                          <p:attrName>ppt_y</p:attrName>
                                        </p:attrNameLst>
                                      </p:cBhvr>
                                      <p:tavLst>
                                        <p:tav tm="0">
                                          <p:val>
                                            <p:strVal val="#ppt_y"/>
                                          </p:val>
                                        </p:tav>
                                        <p:tav tm="100000">
                                          <p:val>
                                            <p:strVal val="#ppt_y"/>
                                          </p:val>
                                        </p:tav>
                                      </p:tavLst>
                                    </p:anim>
                                    <p:anim calcmode="lin" valueType="num">
                                      <p:cBhvr>
                                        <p:cTn id="49" dur="500" fill="hold"/>
                                        <p:tgtEl>
                                          <p:spTgt spid="9231"/>
                                        </p:tgtEl>
                                        <p:attrNameLst>
                                          <p:attrName>ppt_w</p:attrName>
                                        </p:attrNameLst>
                                      </p:cBhvr>
                                      <p:tavLst>
                                        <p:tav tm="0">
                                          <p:val>
                                            <p:fltVal val="0"/>
                                          </p:val>
                                        </p:tav>
                                        <p:tav tm="100000">
                                          <p:val>
                                            <p:strVal val="#ppt_w"/>
                                          </p:val>
                                        </p:tav>
                                      </p:tavLst>
                                    </p:anim>
                                    <p:anim calcmode="lin" valueType="num">
                                      <p:cBhvr>
                                        <p:cTn id="50" dur="500" fill="hold"/>
                                        <p:tgtEl>
                                          <p:spTgt spid="9231"/>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9258"/>
                                        </p:tgtEl>
                                        <p:attrNameLst>
                                          <p:attrName>style.visibility</p:attrName>
                                        </p:attrNameLst>
                                      </p:cBhvr>
                                      <p:to>
                                        <p:strVal val="visible"/>
                                      </p:to>
                                    </p:set>
                                    <p:animEffect transition="in" filter="dissolve">
                                      <p:cBhvr>
                                        <p:cTn id="55" dur="500"/>
                                        <p:tgtEl>
                                          <p:spTgt spid="9258"/>
                                        </p:tgtEl>
                                      </p:cBhvr>
                                    </p:animEffect>
                                  </p:childTnLst>
                                </p:cTn>
                              </p:par>
                            </p:childTnLst>
                          </p:cTn>
                        </p:par>
                        <p:par>
                          <p:cTn id="56" fill="hold">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9249"/>
                                        </p:tgtEl>
                                        <p:attrNameLst>
                                          <p:attrName>style.visibility</p:attrName>
                                        </p:attrNameLst>
                                      </p:cBhvr>
                                      <p:to>
                                        <p:strVal val="visible"/>
                                      </p:to>
                                    </p:set>
                                    <p:animEffect transition="in" filter="dissolve">
                                      <p:cBhvr>
                                        <p:cTn id="59" dur="500"/>
                                        <p:tgtEl>
                                          <p:spTgt spid="9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5" grpId="0" animBg="1"/>
      <p:bldP spid="9218" grpId="0" animBg="1"/>
      <p:bldP spid="9256" grpId="0" animBg="1"/>
      <p:bldP spid="9258" grpId="0" animBg="1" autoUpdateAnimBg="0"/>
      <p:bldP spid="9248" grpId="0" animBg="1"/>
      <p:bldP spid="92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2" name="Rectangle 12"/>
          <p:cNvSpPr>
            <a:spLocks noChangeArrowheads="1"/>
          </p:cNvSpPr>
          <p:nvPr/>
        </p:nvSpPr>
        <p:spPr bwMode="auto">
          <a:xfrm>
            <a:off x="2746375" y="1457325"/>
            <a:ext cx="1779588" cy="344488"/>
          </a:xfrm>
          <a:prstGeom prst="rect">
            <a:avLst/>
          </a:prstGeom>
          <a:solidFill>
            <a:srgbClr val="FFFF66"/>
          </a:solidFill>
          <a:ln w="9525">
            <a:noFill/>
            <a:miter lim="800000"/>
            <a:headEnd/>
            <a:tailEnd/>
          </a:ln>
          <a:effectLst/>
        </p:spPr>
        <p:txBody>
          <a:bodyPr wrap="none" anchor="ctr"/>
          <a:lstStyle/>
          <a:p>
            <a:endParaRPr lang="en-US"/>
          </a:p>
        </p:txBody>
      </p:sp>
      <p:pic>
        <p:nvPicPr>
          <p:cNvPr id="10247" name="Picture 7" descr="&#10;image7.gif                                                     00011952 Ben's Mac                      B4360510:"/>
          <p:cNvPicPr>
            <a:picLocks noChangeAspect="1" noChangeArrowheads="1"/>
          </p:cNvPicPr>
          <p:nvPr/>
        </p:nvPicPr>
        <p:blipFill>
          <a:blip r:embed="rId2"/>
          <a:srcRect l="13553" r="21976" b="59769"/>
          <a:stretch>
            <a:fillRect/>
          </a:stretch>
        </p:blipFill>
        <p:spPr bwMode="auto">
          <a:xfrm>
            <a:off x="5727700" y="1663700"/>
            <a:ext cx="2235200" cy="444500"/>
          </a:xfrm>
          <a:prstGeom prst="rect">
            <a:avLst/>
          </a:prstGeom>
          <a:noFill/>
        </p:spPr>
      </p:pic>
      <p:sp>
        <p:nvSpPr>
          <p:cNvPr id="10248" name="Text Box 8"/>
          <p:cNvSpPr txBox="1">
            <a:spLocks noChangeArrowheads="1"/>
          </p:cNvSpPr>
          <p:nvPr/>
        </p:nvSpPr>
        <p:spPr bwMode="auto">
          <a:xfrm>
            <a:off x="1355725" y="947738"/>
            <a:ext cx="4197350" cy="895350"/>
          </a:xfrm>
          <a:prstGeom prst="rect">
            <a:avLst/>
          </a:prstGeom>
          <a:noFill/>
          <a:ln w="9525">
            <a:noFill/>
            <a:miter lim="800000"/>
            <a:headEnd/>
            <a:tailEnd/>
          </a:ln>
          <a:effectLst/>
        </p:spPr>
        <p:txBody>
          <a:bodyPr>
            <a:spAutoFit/>
          </a:bodyPr>
          <a:lstStyle/>
          <a:p>
            <a:pPr>
              <a:lnSpc>
                <a:spcPct val="120000"/>
              </a:lnSpc>
            </a:pPr>
            <a:r>
              <a:rPr lang="en-US" altLang="en-US" sz="2200"/>
              <a:t>If </a:t>
            </a:r>
            <a:r>
              <a:rPr lang="en-US" altLang="en-US" sz="2200" i="1"/>
              <a:t>C</a:t>
            </a:r>
            <a:r>
              <a:rPr lang="en-US" altLang="en-US" sz="2200"/>
              <a:t> is between </a:t>
            </a:r>
            <a:r>
              <a:rPr lang="en-US" altLang="en-US" sz="2200" i="1"/>
              <a:t>A</a:t>
            </a:r>
            <a:r>
              <a:rPr lang="en-US" altLang="en-US" sz="2200"/>
              <a:t> and </a:t>
            </a:r>
            <a:r>
              <a:rPr lang="en-US" altLang="en-US" sz="2200" i="1"/>
              <a:t>B</a:t>
            </a:r>
            <a:r>
              <a:rPr lang="en-US" altLang="en-US" sz="2200"/>
              <a:t>, then </a:t>
            </a:r>
            <a:r>
              <a:rPr lang="en-US" altLang="en-US" sz="2200" i="1"/>
              <a:t>C</a:t>
            </a:r>
            <a:r>
              <a:rPr lang="en-US" altLang="en-US" sz="2200" b="1" i="1">
                <a:solidFill>
                  <a:srgbClr val="FE000D"/>
                </a:solidFill>
              </a:rPr>
              <a:t>A</a:t>
            </a:r>
            <a:endParaRPr lang="en-US" altLang="en-US" sz="2200"/>
          </a:p>
          <a:p>
            <a:pPr>
              <a:lnSpc>
                <a:spcPct val="120000"/>
              </a:lnSpc>
            </a:pPr>
            <a:r>
              <a:rPr lang="en-US" altLang="en-US" sz="2200"/>
              <a:t>and </a:t>
            </a:r>
            <a:r>
              <a:rPr lang="en-US" altLang="en-US" sz="2200" i="1"/>
              <a:t>C</a:t>
            </a:r>
            <a:r>
              <a:rPr lang="en-US" altLang="en-US" sz="2200" b="1" i="1">
                <a:solidFill>
                  <a:schemeClr val="accent2"/>
                </a:solidFill>
              </a:rPr>
              <a:t>B</a:t>
            </a:r>
            <a:r>
              <a:rPr lang="en-US" altLang="en-US" sz="2200"/>
              <a:t> are  </a:t>
            </a:r>
            <a:r>
              <a:rPr lang="en-US" altLang="en-US" sz="2200" b="1"/>
              <a:t>opposite rays</a:t>
            </a:r>
            <a:r>
              <a:rPr lang="en-US" altLang="en-US" sz="2200"/>
              <a:t>.</a:t>
            </a:r>
          </a:p>
        </p:txBody>
      </p:sp>
      <p:sp>
        <p:nvSpPr>
          <p:cNvPr id="10249" name="Line 9"/>
          <p:cNvSpPr>
            <a:spLocks noChangeShapeType="1"/>
          </p:cNvSpPr>
          <p:nvPr/>
        </p:nvSpPr>
        <p:spPr bwMode="auto">
          <a:xfrm>
            <a:off x="4826000" y="1016000"/>
            <a:ext cx="346075" cy="0"/>
          </a:xfrm>
          <a:prstGeom prst="line">
            <a:avLst/>
          </a:prstGeom>
          <a:noFill/>
          <a:ln w="19050">
            <a:solidFill>
              <a:schemeClr val="tx1"/>
            </a:solidFill>
            <a:round/>
            <a:headEnd type="none" w="med" len="sm"/>
            <a:tailEnd type="arrow" w="med" len="med"/>
          </a:ln>
          <a:effectLst/>
        </p:spPr>
        <p:txBody>
          <a:bodyPr wrap="none" anchor="ctr"/>
          <a:lstStyle/>
          <a:p>
            <a:endParaRPr lang="en-US"/>
          </a:p>
        </p:txBody>
      </p:sp>
      <p:sp>
        <p:nvSpPr>
          <p:cNvPr id="10250" name="Line 10"/>
          <p:cNvSpPr>
            <a:spLocks noChangeShapeType="1"/>
          </p:cNvSpPr>
          <p:nvPr/>
        </p:nvSpPr>
        <p:spPr bwMode="auto">
          <a:xfrm>
            <a:off x="1943100" y="1435100"/>
            <a:ext cx="346075" cy="0"/>
          </a:xfrm>
          <a:prstGeom prst="line">
            <a:avLst/>
          </a:prstGeom>
          <a:noFill/>
          <a:ln w="19050">
            <a:solidFill>
              <a:schemeClr val="tx1"/>
            </a:solidFill>
            <a:round/>
            <a:headEnd type="none" w="med" len="sm"/>
            <a:tailEnd type="arrow" w="med" len="med"/>
          </a:ln>
          <a:effectLst/>
        </p:spPr>
        <p:txBody>
          <a:bodyPr wrap="none" anchor="ctr"/>
          <a:lstStyle/>
          <a:p>
            <a:endParaRPr lang="en-US"/>
          </a:p>
        </p:txBody>
      </p:sp>
      <p:grpSp>
        <p:nvGrpSpPr>
          <p:cNvPr id="2" name="Group 23"/>
          <p:cNvGrpSpPr>
            <a:grpSpLocks/>
          </p:cNvGrpSpPr>
          <p:nvPr/>
        </p:nvGrpSpPr>
        <p:grpSpPr bwMode="auto">
          <a:xfrm>
            <a:off x="6908800" y="2324100"/>
            <a:ext cx="1841500" cy="673100"/>
            <a:chOff x="4344" y="1760"/>
            <a:chExt cx="1160" cy="424"/>
          </a:xfrm>
        </p:grpSpPr>
        <p:pic>
          <p:nvPicPr>
            <p:cNvPr id="10254" name="Picture 14" descr="&#10;image7.gif                                                     00011952 Ben's Mac                      B4360510:"/>
            <p:cNvPicPr>
              <a:picLocks noChangeAspect="1" noChangeArrowheads="1"/>
            </p:cNvPicPr>
            <p:nvPr/>
          </p:nvPicPr>
          <p:blipFill>
            <a:blip r:embed="rId2"/>
            <a:srcRect l="62083" t="62065" r="28206"/>
            <a:stretch>
              <a:fillRect/>
            </a:stretch>
          </p:blipFill>
          <p:spPr bwMode="auto">
            <a:xfrm>
              <a:off x="4548" y="1920"/>
              <a:ext cx="212" cy="264"/>
            </a:xfrm>
            <a:prstGeom prst="rect">
              <a:avLst/>
            </a:prstGeom>
            <a:noFill/>
          </p:spPr>
        </p:pic>
        <p:sp>
          <p:nvSpPr>
            <p:cNvPr id="10257" name="Line 17"/>
            <p:cNvSpPr>
              <a:spLocks noChangeShapeType="1"/>
            </p:cNvSpPr>
            <p:nvPr/>
          </p:nvSpPr>
          <p:spPr bwMode="auto">
            <a:xfrm>
              <a:off x="4344" y="1816"/>
              <a:ext cx="1160" cy="0"/>
            </a:xfrm>
            <a:prstGeom prst="line">
              <a:avLst/>
            </a:prstGeom>
            <a:noFill/>
            <a:ln w="50800">
              <a:solidFill>
                <a:schemeClr val="accent2"/>
              </a:solidFill>
              <a:round/>
              <a:headEnd/>
              <a:tailEnd type="triangle" w="med" len="med"/>
            </a:ln>
            <a:effectLst/>
          </p:spPr>
          <p:txBody>
            <a:bodyPr wrap="none" anchor="ctr"/>
            <a:lstStyle/>
            <a:p>
              <a:endParaRPr lang="en-US"/>
            </a:p>
          </p:txBody>
        </p:sp>
        <p:sp>
          <p:nvSpPr>
            <p:cNvPr id="10258" name="Oval 18"/>
            <p:cNvSpPr>
              <a:spLocks noChangeArrowheads="1"/>
            </p:cNvSpPr>
            <p:nvPr/>
          </p:nvSpPr>
          <p:spPr bwMode="auto">
            <a:xfrm>
              <a:off x="4600" y="1760"/>
              <a:ext cx="112" cy="112"/>
            </a:xfrm>
            <a:prstGeom prst="ellipse">
              <a:avLst/>
            </a:prstGeom>
            <a:solidFill>
              <a:schemeClr val="accent2"/>
            </a:solidFill>
            <a:ln w="9525">
              <a:noFill/>
              <a:round/>
              <a:headEnd/>
              <a:tailEnd/>
            </a:ln>
            <a:effectLst/>
          </p:spPr>
          <p:txBody>
            <a:bodyPr wrap="none" anchor="ctr"/>
            <a:lstStyle/>
            <a:p>
              <a:endParaRPr lang="en-US"/>
            </a:p>
          </p:txBody>
        </p:sp>
      </p:grpSp>
      <p:grpSp>
        <p:nvGrpSpPr>
          <p:cNvPr id="3" name="Group 24"/>
          <p:cNvGrpSpPr>
            <a:grpSpLocks/>
          </p:cNvGrpSpPr>
          <p:nvPr/>
        </p:nvGrpSpPr>
        <p:grpSpPr bwMode="auto">
          <a:xfrm>
            <a:off x="5130800" y="2324100"/>
            <a:ext cx="1790700" cy="660400"/>
            <a:chOff x="3224" y="1760"/>
            <a:chExt cx="1128" cy="416"/>
          </a:xfrm>
        </p:grpSpPr>
        <p:pic>
          <p:nvPicPr>
            <p:cNvPr id="10253" name="Picture 13" descr="&#10;image7.gif                                                     00011952 Ben's Mac                      B4360510:"/>
            <p:cNvPicPr>
              <a:picLocks noChangeAspect="1" noChangeArrowheads="1"/>
            </p:cNvPicPr>
            <p:nvPr/>
          </p:nvPicPr>
          <p:blipFill>
            <a:blip r:embed="rId2"/>
            <a:srcRect l="21243" t="60918" r="68864"/>
            <a:stretch>
              <a:fillRect/>
            </a:stretch>
          </p:blipFill>
          <p:spPr bwMode="auto">
            <a:xfrm>
              <a:off x="3672" y="1904"/>
              <a:ext cx="216" cy="272"/>
            </a:xfrm>
            <a:prstGeom prst="rect">
              <a:avLst/>
            </a:prstGeom>
            <a:noFill/>
          </p:spPr>
        </p:pic>
        <p:sp>
          <p:nvSpPr>
            <p:cNvPr id="10256" name="Line 16"/>
            <p:cNvSpPr>
              <a:spLocks noChangeShapeType="1"/>
            </p:cNvSpPr>
            <p:nvPr/>
          </p:nvSpPr>
          <p:spPr bwMode="auto">
            <a:xfrm flipH="1">
              <a:off x="3224" y="1816"/>
              <a:ext cx="1128" cy="0"/>
            </a:xfrm>
            <a:prstGeom prst="line">
              <a:avLst/>
            </a:prstGeom>
            <a:noFill/>
            <a:ln w="50800">
              <a:solidFill>
                <a:srgbClr val="FF0000"/>
              </a:solidFill>
              <a:round/>
              <a:headEnd/>
              <a:tailEnd type="triangle" w="med" len="med"/>
            </a:ln>
            <a:effectLst/>
          </p:spPr>
          <p:txBody>
            <a:bodyPr wrap="none" anchor="ctr"/>
            <a:lstStyle/>
            <a:p>
              <a:endParaRPr lang="en-US"/>
            </a:p>
          </p:txBody>
        </p:sp>
        <p:sp>
          <p:nvSpPr>
            <p:cNvPr id="10260" name="Oval 20"/>
            <p:cNvSpPr>
              <a:spLocks noChangeArrowheads="1"/>
            </p:cNvSpPr>
            <p:nvPr/>
          </p:nvSpPr>
          <p:spPr bwMode="auto">
            <a:xfrm>
              <a:off x="3744" y="1760"/>
              <a:ext cx="112" cy="112"/>
            </a:xfrm>
            <a:prstGeom prst="ellipse">
              <a:avLst/>
            </a:prstGeom>
            <a:solidFill>
              <a:srgbClr val="FE000D"/>
            </a:solidFill>
            <a:ln w="9525">
              <a:noFill/>
              <a:round/>
              <a:headEnd/>
              <a:tailEnd/>
            </a:ln>
            <a:effectLst/>
          </p:spPr>
          <p:txBody>
            <a:bodyPr wrap="none" anchor="ctr"/>
            <a:lstStyle/>
            <a:p>
              <a:endParaRPr lang="en-US"/>
            </a:p>
          </p:txBody>
        </p:sp>
      </p:grpSp>
      <p:grpSp>
        <p:nvGrpSpPr>
          <p:cNvPr id="4" name="Group 22"/>
          <p:cNvGrpSpPr>
            <a:grpSpLocks/>
          </p:cNvGrpSpPr>
          <p:nvPr/>
        </p:nvGrpSpPr>
        <p:grpSpPr bwMode="auto">
          <a:xfrm>
            <a:off x="6788150" y="2324100"/>
            <a:ext cx="234950" cy="685800"/>
            <a:chOff x="4268" y="1760"/>
            <a:chExt cx="148" cy="432"/>
          </a:xfrm>
        </p:grpSpPr>
        <p:sp>
          <p:nvSpPr>
            <p:cNvPr id="10259" name="Oval 19"/>
            <p:cNvSpPr>
              <a:spLocks noChangeArrowheads="1"/>
            </p:cNvSpPr>
            <p:nvPr/>
          </p:nvSpPr>
          <p:spPr bwMode="auto">
            <a:xfrm>
              <a:off x="4288" y="1760"/>
              <a:ext cx="112" cy="112"/>
            </a:xfrm>
            <a:prstGeom prst="ellipse">
              <a:avLst/>
            </a:prstGeom>
            <a:solidFill>
              <a:schemeClr val="tx1"/>
            </a:solidFill>
            <a:ln w="9525">
              <a:noFill/>
              <a:round/>
              <a:headEnd/>
              <a:tailEnd/>
            </a:ln>
            <a:effectLst/>
          </p:spPr>
          <p:txBody>
            <a:bodyPr wrap="none" anchor="ctr"/>
            <a:lstStyle/>
            <a:p>
              <a:endParaRPr lang="en-US"/>
            </a:p>
          </p:txBody>
        </p:sp>
        <p:pic>
          <p:nvPicPr>
            <p:cNvPr id="10261" name="Picture 21" descr="&#10;image7.gif                                                     00011952 Ben's Mac                      B4360510:"/>
            <p:cNvPicPr>
              <a:picLocks noChangeAspect="1" noChangeArrowheads="1"/>
            </p:cNvPicPr>
            <p:nvPr/>
          </p:nvPicPr>
          <p:blipFill>
            <a:blip r:embed="rId2"/>
            <a:srcRect l="49995" t="62065" r="43227"/>
            <a:stretch>
              <a:fillRect/>
            </a:stretch>
          </p:blipFill>
          <p:spPr bwMode="auto">
            <a:xfrm>
              <a:off x="4268" y="1928"/>
              <a:ext cx="148" cy="264"/>
            </a:xfrm>
            <a:prstGeom prst="rect">
              <a:avLst/>
            </a:prstGeom>
            <a:noFill/>
          </p:spPr>
        </p:pic>
      </p:grpSp>
      <p:sp>
        <p:nvSpPr>
          <p:cNvPr id="10265" name="Rectangle 25"/>
          <p:cNvSpPr>
            <a:spLocks noChangeArrowheads="1"/>
          </p:cNvSpPr>
          <p:nvPr/>
        </p:nvSpPr>
        <p:spPr bwMode="auto">
          <a:xfrm>
            <a:off x="1120775" y="3578225"/>
            <a:ext cx="7392988" cy="1817688"/>
          </a:xfrm>
          <a:prstGeom prst="rect">
            <a:avLst/>
          </a:prstGeom>
          <a:solidFill>
            <a:srgbClr val="CCECFF"/>
          </a:solidFill>
          <a:ln w="9525">
            <a:noFill/>
            <a:miter lim="800000"/>
            <a:headEnd/>
            <a:tailEnd/>
          </a:ln>
          <a:effectLst/>
        </p:spPr>
        <p:txBody>
          <a:bodyPr wrap="none" anchor="ctr"/>
          <a:lstStyle/>
          <a:p>
            <a:endParaRPr lang="en-US"/>
          </a:p>
        </p:txBody>
      </p:sp>
      <p:sp>
        <p:nvSpPr>
          <p:cNvPr id="10266" name="Text Box 26"/>
          <p:cNvSpPr txBox="1">
            <a:spLocks noChangeArrowheads="1"/>
          </p:cNvSpPr>
          <p:nvPr/>
        </p:nvSpPr>
        <p:spPr bwMode="auto">
          <a:xfrm>
            <a:off x="1292225" y="3705225"/>
            <a:ext cx="7056227" cy="1569660"/>
          </a:xfrm>
          <a:prstGeom prst="rect">
            <a:avLst/>
          </a:prstGeom>
          <a:noFill/>
          <a:ln w="9525">
            <a:noFill/>
            <a:miter lim="800000"/>
            <a:headEnd/>
            <a:tailEnd/>
          </a:ln>
          <a:effectLst/>
        </p:spPr>
        <p:txBody>
          <a:bodyPr wrap="none">
            <a:spAutoFit/>
          </a:bodyPr>
          <a:lstStyle/>
          <a:p>
            <a:r>
              <a:rPr lang="en-US" altLang="en-US" sz="2400" dirty="0"/>
              <a:t>Like points, segments and rays are collinear if they lie</a:t>
            </a:r>
          </a:p>
          <a:p>
            <a:r>
              <a:rPr lang="en-US" altLang="en-US" sz="2400" dirty="0"/>
              <a:t>on the same plane. So, any two opposite rays are</a:t>
            </a:r>
          </a:p>
          <a:p>
            <a:r>
              <a:rPr lang="en-US" altLang="en-US" sz="2400" dirty="0"/>
              <a:t>collinear. Segments, rays, and lines are coplanar if they </a:t>
            </a:r>
            <a:br>
              <a:rPr lang="en-US" altLang="en-US" sz="2400" dirty="0"/>
            </a:br>
            <a:r>
              <a:rPr lang="en-US" altLang="en-US" sz="2400" dirty="0"/>
              <a:t>lie on the same plane.</a:t>
            </a:r>
          </a:p>
        </p:txBody>
      </p:sp>
      <p:sp>
        <p:nvSpPr>
          <p:cNvPr id="10270" name="Line 30"/>
          <p:cNvSpPr>
            <a:spLocks noChangeShapeType="1"/>
          </p:cNvSpPr>
          <p:nvPr/>
        </p:nvSpPr>
        <p:spPr bwMode="auto">
          <a:xfrm>
            <a:off x="1460500" y="614363"/>
            <a:ext cx="7378700" cy="0"/>
          </a:xfrm>
          <a:prstGeom prst="line">
            <a:avLst/>
          </a:prstGeom>
          <a:noFill/>
          <a:ln w="19050" cap="rnd">
            <a:solidFill>
              <a:schemeClr val="tx1"/>
            </a:solidFill>
            <a:prstDash val="sysDot"/>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7"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ppt_w/2"/>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ppt_x</p:attrName>
                                        </p:attrNameLst>
                                      </p:cBhvr>
                                      <p:tavLst>
                                        <p:tav tm="0">
                                          <p:val>
                                            <p:strVal val="#ppt_x-#ppt_w/2"/>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10252"/>
                                        </p:tgtEl>
                                        <p:attrNameLst>
                                          <p:attrName>style.visibility</p:attrName>
                                        </p:attrNameLst>
                                      </p:cBhvr>
                                      <p:to>
                                        <p:strVal val="visible"/>
                                      </p:to>
                                    </p:set>
                                    <p:animEffect transition="in" filter="dissolve">
                                      <p:cBhvr>
                                        <p:cTn id="25" dur="500"/>
                                        <p:tgtEl>
                                          <p:spTgt spid="10252"/>
                                        </p:tgtEl>
                                      </p:cBhvr>
                                    </p:animEffect>
                                  </p:childTnLst>
                                  <p:subTnLst>
                                    <p:set>
                                      <p:cBhvr override="childStyle">
                                        <p:cTn dur="1" fill="hold" display="0" masterRel="nextClick" afterEffect="1"/>
                                        <p:tgtEl>
                                          <p:spTgt spid="10252"/>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265"/>
                                        </p:tgtEl>
                                        <p:attrNameLst>
                                          <p:attrName>style.visibility</p:attrName>
                                        </p:attrNameLst>
                                      </p:cBhvr>
                                      <p:to>
                                        <p:strVal val="visible"/>
                                      </p:to>
                                    </p:set>
                                    <p:animEffect transition="in" filter="blinds(horizontal)">
                                      <p:cBhvr>
                                        <p:cTn id="30" dur="500"/>
                                        <p:tgtEl>
                                          <p:spTgt spid="10265"/>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0266"/>
                                        </p:tgtEl>
                                        <p:attrNameLst>
                                          <p:attrName>style.visibility</p:attrName>
                                        </p:attrNameLst>
                                      </p:cBhvr>
                                      <p:to>
                                        <p:strVal val="visible"/>
                                      </p:to>
                                    </p:set>
                                    <p:animEffect transition="in" filter="wipe(left)">
                                      <p:cBhvr>
                                        <p:cTn id="34" dur="500"/>
                                        <p:tgtEl>
                                          <p:spTgt spid="10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animBg="1"/>
      <p:bldP spid="10265" grpId="0" animBg="1"/>
      <p:bldP spid="1026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Geometric Symbols</a:t>
            </a:r>
            <a:endParaRPr lang="en-US" dirty="0"/>
          </a:p>
        </p:txBody>
      </p:sp>
      <p:sp>
        <p:nvSpPr>
          <p:cNvPr id="3" name="Content Placeholder 2"/>
          <p:cNvSpPr>
            <a:spLocks noGrp="1"/>
          </p:cNvSpPr>
          <p:nvPr>
            <p:ph idx="1"/>
          </p:nvPr>
        </p:nvSpPr>
        <p:spPr>
          <a:xfrm>
            <a:off x="0" y="762000"/>
            <a:ext cx="8915400" cy="6096000"/>
          </a:xfrm>
        </p:spPr>
        <p:txBody>
          <a:bodyPr>
            <a:normAutofit/>
          </a:bodyPr>
          <a:lstStyle/>
          <a:p>
            <a:r>
              <a:rPr lang="en-US" dirty="0" smtClean="0"/>
              <a:t>Make sure you have a symbolic representation of each geometric object in your notes</a:t>
            </a:r>
            <a:endParaRPr lang="en-US" dirty="0"/>
          </a:p>
          <a:p>
            <a:r>
              <a:rPr lang="en-US" dirty="0" smtClean="0"/>
              <a:t>Point:           represented by: P</a:t>
            </a:r>
          </a:p>
          <a:p>
            <a:endParaRPr lang="en-US" dirty="0" smtClean="0"/>
          </a:p>
          <a:p>
            <a:r>
              <a:rPr lang="en-US" dirty="0" smtClean="0"/>
              <a:t>Line                               represented by: AB, BC, AC</a:t>
            </a:r>
          </a:p>
          <a:p>
            <a:endParaRPr lang="en-US" dirty="0" smtClean="0"/>
          </a:p>
          <a:p>
            <a:r>
              <a:rPr lang="en-US" dirty="0" smtClean="0"/>
              <a:t>Line Segment                      represented by AC or AC</a:t>
            </a:r>
          </a:p>
          <a:p>
            <a:endParaRPr lang="en-US" dirty="0" smtClean="0"/>
          </a:p>
          <a:p>
            <a:r>
              <a:rPr lang="en-US" dirty="0" smtClean="0"/>
              <a:t>Ray                        represented by:  AB                                		              represented by:  BA</a:t>
            </a:r>
          </a:p>
          <a:p>
            <a:endParaRPr lang="en-US" dirty="0"/>
          </a:p>
        </p:txBody>
      </p:sp>
      <p:pic>
        <p:nvPicPr>
          <p:cNvPr id="16385" name="Picture 1"/>
          <p:cNvPicPr>
            <a:picLocks noChangeAspect="1" noChangeArrowheads="1"/>
          </p:cNvPicPr>
          <p:nvPr/>
        </p:nvPicPr>
        <p:blipFill>
          <a:blip r:embed="rId2" cstate="print"/>
          <a:srcRect/>
          <a:stretch>
            <a:fillRect/>
          </a:stretch>
        </p:blipFill>
        <p:spPr bwMode="auto">
          <a:xfrm>
            <a:off x="1752600" y="1981200"/>
            <a:ext cx="333375" cy="361950"/>
          </a:xfrm>
          <a:prstGeom prst="rect">
            <a:avLst/>
          </a:prstGeom>
          <a:noFill/>
          <a:ln w="9525">
            <a:noFill/>
            <a:miter lim="800000"/>
            <a:headEnd/>
            <a:tailEnd/>
          </a:ln>
        </p:spPr>
      </p:pic>
      <p:pic>
        <p:nvPicPr>
          <p:cNvPr id="16386" name="Picture 2"/>
          <p:cNvPicPr>
            <a:picLocks noChangeAspect="1" noChangeArrowheads="1"/>
          </p:cNvPicPr>
          <p:nvPr/>
        </p:nvPicPr>
        <p:blipFill>
          <a:blip r:embed="rId3" cstate="print"/>
          <a:srcRect/>
          <a:stretch>
            <a:fillRect/>
          </a:stretch>
        </p:blipFill>
        <p:spPr bwMode="auto">
          <a:xfrm>
            <a:off x="1219200" y="3124200"/>
            <a:ext cx="2581275" cy="552450"/>
          </a:xfrm>
          <a:prstGeom prst="rect">
            <a:avLst/>
          </a:prstGeom>
          <a:noFill/>
          <a:ln w="9525">
            <a:noFill/>
            <a:miter lim="800000"/>
            <a:headEnd/>
            <a:tailEnd/>
          </a:ln>
        </p:spPr>
      </p:pic>
      <p:cxnSp>
        <p:nvCxnSpPr>
          <p:cNvPr id="7" name="Straight Arrow Connector 6"/>
          <p:cNvCxnSpPr/>
          <p:nvPr/>
        </p:nvCxnSpPr>
        <p:spPr>
          <a:xfrm>
            <a:off x="66294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2390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9248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6387" name="Picture 3"/>
          <p:cNvPicPr>
            <a:picLocks noChangeAspect="1" noChangeArrowheads="1"/>
          </p:cNvPicPr>
          <p:nvPr/>
        </p:nvPicPr>
        <p:blipFill>
          <a:blip r:embed="rId4" cstate="print"/>
          <a:srcRect/>
          <a:stretch>
            <a:fillRect/>
          </a:stretch>
        </p:blipFill>
        <p:spPr bwMode="auto">
          <a:xfrm>
            <a:off x="2819400" y="4572000"/>
            <a:ext cx="1771650" cy="333375"/>
          </a:xfrm>
          <a:prstGeom prst="rect">
            <a:avLst/>
          </a:prstGeom>
          <a:noFill/>
          <a:ln w="9525">
            <a:noFill/>
            <a:miter lim="800000"/>
            <a:headEnd/>
            <a:tailEnd/>
          </a:ln>
        </p:spPr>
      </p:pic>
      <p:cxnSp>
        <p:nvCxnSpPr>
          <p:cNvPr id="12" name="Straight Connector 11"/>
          <p:cNvCxnSpPr/>
          <p:nvPr/>
        </p:nvCxnSpPr>
        <p:spPr>
          <a:xfrm>
            <a:off x="8229600" y="42672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388" name="Picture 4"/>
          <p:cNvPicPr>
            <a:picLocks noChangeAspect="1" noChangeArrowheads="1"/>
          </p:cNvPicPr>
          <p:nvPr/>
        </p:nvPicPr>
        <p:blipFill>
          <a:blip r:embed="rId5" cstate="print"/>
          <a:srcRect/>
          <a:stretch>
            <a:fillRect/>
          </a:stretch>
        </p:blipFill>
        <p:spPr bwMode="auto">
          <a:xfrm>
            <a:off x="1143000" y="5486400"/>
            <a:ext cx="1895475" cy="981075"/>
          </a:xfrm>
          <a:prstGeom prst="rect">
            <a:avLst/>
          </a:prstGeom>
          <a:noFill/>
          <a:ln w="9525">
            <a:noFill/>
            <a:miter lim="800000"/>
            <a:headEnd/>
            <a:tailEnd/>
          </a:ln>
        </p:spPr>
      </p:pic>
      <p:cxnSp>
        <p:nvCxnSpPr>
          <p:cNvPr id="15" name="Straight Arrow Connector 14"/>
          <p:cNvCxnSpPr/>
          <p:nvPr/>
        </p:nvCxnSpPr>
        <p:spPr>
          <a:xfrm>
            <a:off x="6019800" y="54102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19800" y="59436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385"/>
                                        </p:tgtEl>
                                        <p:attrNameLst>
                                          <p:attrName>style.visibility</p:attrName>
                                        </p:attrNameLst>
                                      </p:cBhvr>
                                      <p:to>
                                        <p:strVal val="visible"/>
                                      </p:to>
                                    </p:set>
                                    <p:anim calcmode="lin" valueType="num">
                                      <p:cBhvr additive="base">
                                        <p:cTn id="17" dur="500" fill="hold"/>
                                        <p:tgtEl>
                                          <p:spTgt spid="16385"/>
                                        </p:tgtEl>
                                        <p:attrNameLst>
                                          <p:attrName>ppt_x</p:attrName>
                                        </p:attrNameLst>
                                      </p:cBhvr>
                                      <p:tavLst>
                                        <p:tav tm="0">
                                          <p:val>
                                            <p:strVal val="#ppt_x"/>
                                          </p:val>
                                        </p:tav>
                                        <p:tav tm="100000">
                                          <p:val>
                                            <p:strVal val="#ppt_x"/>
                                          </p:val>
                                        </p:tav>
                                      </p:tavLst>
                                    </p:anim>
                                    <p:anim calcmode="lin" valueType="num">
                                      <p:cBhvr additive="base">
                                        <p:cTn id="18" dur="500" fill="hold"/>
                                        <p:tgtEl>
                                          <p:spTgt spid="1638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386"/>
                                        </p:tgtEl>
                                        <p:attrNameLst>
                                          <p:attrName>style.visibility</p:attrName>
                                        </p:attrNameLst>
                                      </p:cBhvr>
                                      <p:to>
                                        <p:strVal val="visible"/>
                                      </p:to>
                                    </p:set>
                                    <p:anim calcmode="lin" valueType="num">
                                      <p:cBhvr additive="base">
                                        <p:cTn id="27" dur="500" fill="hold"/>
                                        <p:tgtEl>
                                          <p:spTgt spid="16386"/>
                                        </p:tgtEl>
                                        <p:attrNameLst>
                                          <p:attrName>ppt_x</p:attrName>
                                        </p:attrNameLst>
                                      </p:cBhvr>
                                      <p:tavLst>
                                        <p:tav tm="0">
                                          <p:val>
                                            <p:strVal val="#ppt_x"/>
                                          </p:val>
                                        </p:tav>
                                        <p:tav tm="100000">
                                          <p:val>
                                            <p:strVal val="#ppt_x"/>
                                          </p:val>
                                        </p:tav>
                                      </p:tavLst>
                                    </p:anim>
                                    <p:anim calcmode="lin" valueType="num">
                                      <p:cBhvr additive="base">
                                        <p:cTn id="28" dur="500" fill="hold"/>
                                        <p:tgtEl>
                                          <p:spTgt spid="1638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6387"/>
                                        </p:tgtEl>
                                        <p:attrNameLst>
                                          <p:attrName>style.visibility</p:attrName>
                                        </p:attrNameLst>
                                      </p:cBhvr>
                                      <p:to>
                                        <p:strVal val="visible"/>
                                      </p:to>
                                    </p:set>
                                    <p:anim calcmode="lin" valueType="num">
                                      <p:cBhvr additive="base">
                                        <p:cTn id="49" dur="500" fill="hold"/>
                                        <p:tgtEl>
                                          <p:spTgt spid="16387"/>
                                        </p:tgtEl>
                                        <p:attrNameLst>
                                          <p:attrName>ppt_x</p:attrName>
                                        </p:attrNameLst>
                                      </p:cBhvr>
                                      <p:tavLst>
                                        <p:tav tm="0">
                                          <p:val>
                                            <p:strVal val="#ppt_x"/>
                                          </p:val>
                                        </p:tav>
                                        <p:tav tm="100000">
                                          <p:val>
                                            <p:strVal val="#ppt_x"/>
                                          </p:val>
                                        </p:tav>
                                      </p:tavLst>
                                    </p:anim>
                                    <p:anim calcmode="lin" valueType="num">
                                      <p:cBhvr additive="base">
                                        <p:cTn id="50" dur="500" fill="hold"/>
                                        <p:tgtEl>
                                          <p:spTgt spid="1638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additive="base">
                                        <p:cTn id="5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6388"/>
                                        </p:tgtEl>
                                        <p:attrNameLst>
                                          <p:attrName>style.visibility</p:attrName>
                                        </p:attrNameLst>
                                      </p:cBhvr>
                                      <p:to>
                                        <p:strVal val="visible"/>
                                      </p:to>
                                    </p:set>
                                    <p:anim calcmode="lin" valueType="num">
                                      <p:cBhvr additive="base">
                                        <p:cTn id="63" dur="500" fill="hold"/>
                                        <p:tgtEl>
                                          <p:spTgt spid="16388"/>
                                        </p:tgtEl>
                                        <p:attrNameLst>
                                          <p:attrName>ppt_x</p:attrName>
                                        </p:attrNameLst>
                                      </p:cBhvr>
                                      <p:tavLst>
                                        <p:tav tm="0">
                                          <p:val>
                                            <p:strVal val="#ppt_x"/>
                                          </p:val>
                                        </p:tav>
                                        <p:tav tm="100000">
                                          <p:val>
                                            <p:strVal val="#ppt_x"/>
                                          </p:val>
                                        </p:tav>
                                      </p:tavLst>
                                    </p:anim>
                                    <p:anim calcmode="lin" valueType="num">
                                      <p:cBhvr additive="base">
                                        <p:cTn id="64" dur="500" fill="hold"/>
                                        <p:tgtEl>
                                          <p:spTgt spid="16388"/>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You’re going to complete a notes activity sheet.</a:t>
            </a:r>
          </a:p>
          <a:p>
            <a:r>
              <a:rPr lang="en-US" dirty="0" smtClean="0"/>
              <a:t>You may complete your sheet using text, audio lecture or notes gallery walk of the information introduced.  </a:t>
            </a:r>
          </a:p>
          <a:p>
            <a:endParaRPr lang="en-US" dirty="0" smtClean="0"/>
          </a:p>
          <a:p>
            <a:r>
              <a:rPr lang="en-US" dirty="0" smtClean="0"/>
              <a:t>Around the room are the slides discussing the basic building blocks of geometry.  Use them to complete your notes sheet and explain in your own words how the pictures relate to the definitions.</a:t>
            </a:r>
          </a:p>
          <a:p>
            <a:endParaRPr lang="en-US" dirty="0" smtClean="0"/>
          </a:p>
          <a:p>
            <a:r>
              <a:rPr lang="en-US" dirty="0" smtClean="0"/>
              <a:t>After completing your notes you should use them to answer questions about the building blocks..</a:t>
            </a:r>
          </a:p>
          <a:p>
            <a:r>
              <a:rPr lang="en-US" dirty="0" smtClean="0"/>
              <a:t>You have 15 minutes to complete this activity.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Bellwork</a:t>
            </a:r>
            <a:endParaRPr lang="en-US" b="1" dirty="0"/>
          </a:p>
        </p:txBody>
      </p:sp>
      <p:sp>
        <p:nvSpPr>
          <p:cNvPr id="3" name="Content Placeholder 2"/>
          <p:cNvSpPr>
            <a:spLocks noGrp="1"/>
          </p:cNvSpPr>
          <p:nvPr>
            <p:ph idx="1"/>
          </p:nvPr>
        </p:nvSpPr>
        <p:spPr/>
        <p:txBody>
          <a:bodyPr/>
          <a:lstStyle/>
          <a:p>
            <a:r>
              <a:rPr lang="en-US" dirty="0" smtClean="0"/>
              <a:t>1. Draw three </a:t>
            </a:r>
            <a:r>
              <a:rPr lang="en-US" dirty="0" err="1" smtClean="0"/>
              <a:t>noncollinear</a:t>
            </a:r>
            <a:r>
              <a:rPr lang="en-US" dirty="0" smtClean="0"/>
              <a:t> points A, B, and C that are coplanar with line AF. </a:t>
            </a:r>
          </a:p>
          <a:p>
            <a:endParaRPr lang="en-US" dirty="0" smtClean="0"/>
          </a:p>
          <a:p>
            <a:endParaRPr lang="en-US" dirty="0" smtClean="0"/>
          </a:p>
          <a:p>
            <a:r>
              <a:rPr lang="en-US" dirty="0" smtClean="0"/>
              <a:t>2. Using the same points above, draw a point D that is collinear with A and B.</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Today you will learn:</a:t>
            </a:r>
            <a:r>
              <a:rPr lang="en-US" dirty="0" smtClean="0"/>
              <a:t> </a:t>
            </a:r>
            <a:r>
              <a:rPr lang="en-US" sz="3000" i="1" dirty="0" smtClean="0"/>
              <a:t>how to define and identify the  “Building Blocks” of geometry and represent the building blocks with symbols</a:t>
            </a:r>
          </a:p>
          <a:p>
            <a:pPr>
              <a:buNone/>
            </a:pPr>
            <a:endParaRPr lang="en-US" dirty="0" smtClean="0"/>
          </a:p>
          <a:p>
            <a:r>
              <a:rPr lang="en-US" b="1" dirty="0" smtClean="0"/>
              <a:t>Why is this important:</a:t>
            </a:r>
            <a:r>
              <a:rPr lang="en-US" dirty="0" smtClean="0"/>
              <a:t> </a:t>
            </a:r>
            <a:r>
              <a:rPr lang="en-US" sz="3100" i="1" dirty="0" smtClean="0"/>
              <a:t>Like the house you live in, you must have a strong foundation on which to build or your house cannot stand.</a:t>
            </a:r>
          </a:p>
          <a:p>
            <a:endParaRPr lang="en-US" dirty="0" smtClean="0"/>
          </a:p>
          <a:p>
            <a:r>
              <a:rPr lang="en-US" b="1" dirty="0" smtClean="0"/>
              <a:t>Demonstrate your learning by:</a:t>
            </a:r>
          </a:p>
          <a:p>
            <a:endParaRPr lang="en-US" dirty="0" smtClean="0"/>
          </a:p>
          <a:p>
            <a:r>
              <a:rPr lang="en-US" b="1" dirty="0" smtClean="0"/>
              <a:t>Homework:</a:t>
            </a:r>
            <a:r>
              <a:rPr lang="en-US" dirty="0" smtClean="0"/>
              <a:t> </a:t>
            </a:r>
            <a:r>
              <a:rPr lang="en-US" i="1" dirty="0" smtClean="0"/>
              <a:t> In the construction of your home, what does each building block (point, line, plane) represent?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Today you will learn:</a:t>
            </a:r>
            <a:r>
              <a:rPr lang="en-US" dirty="0" smtClean="0"/>
              <a:t> </a:t>
            </a:r>
            <a:r>
              <a:rPr lang="en-US" sz="3000" i="1" dirty="0" smtClean="0"/>
              <a:t>how to define and identify the  “Building Blocks” of geometry and represent the building blocks with symbols</a:t>
            </a:r>
          </a:p>
          <a:p>
            <a:pPr>
              <a:buNone/>
            </a:pPr>
            <a:endParaRPr lang="en-US" dirty="0" smtClean="0"/>
          </a:p>
          <a:p>
            <a:r>
              <a:rPr lang="en-US" b="1" dirty="0" smtClean="0"/>
              <a:t>Why is this important:</a:t>
            </a:r>
            <a:r>
              <a:rPr lang="en-US" dirty="0" smtClean="0"/>
              <a:t> </a:t>
            </a:r>
            <a:r>
              <a:rPr lang="en-US" sz="3100" i="1" dirty="0" smtClean="0"/>
              <a:t>Like the house you live in, you must have a strong foundation on which to build or your house cannot stand.</a:t>
            </a:r>
          </a:p>
          <a:p>
            <a:endParaRPr lang="en-US" dirty="0" smtClean="0"/>
          </a:p>
          <a:p>
            <a:r>
              <a:rPr lang="en-US" b="1" dirty="0" smtClean="0"/>
              <a:t>Demonstrate your learning by:</a:t>
            </a:r>
          </a:p>
          <a:p>
            <a:endParaRPr lang="en-US" dirty="0" smtClean="0"/>
          </a:p>
          <a:p>
            <a:r>
              <a:rPr lang="en-US" b="1" dirty="0" smtClean="0"/>
              <a:t>Homework:</a:t>
            </a:r>
            <a:r>
              <a:rPr lang="en-US" dirty="0" smtClean="0"/>
              <a:t> </a:t>
            </a:r>
            <a:r>
              <a:rPr lang="en-US" i="1" dirty="0" smtClean="0"/>
              <a:t> In the construction of your home, what does each building block (point, line, plane) represent?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Building Blocks of Geometry</a:t>
            </a:r>
            <a:endParaRPr lang="en-US" dirty="0"/>
          </a:p>
        </p:txBody>
      </p:sp>
      <p:sp>
        <p:nvSpPr>
          <p:cNvPr id="3" name="Content Placeholder 2"/>
          <p:cNvSpPr>
            <a:spLocks noGrp="1"/>
          </p:cNvSpPr>
          <p:nvPr>
            <p:ph idx="1"/>
          </p:nvPr>
        </p:nvSpPr>
        <p:spPr>
          <a:xfrm>
            <a:off x="457200" y="685800"/>
            <a:ext cx="8229600" cy="5867400"/>
          </a:xfrm>
        </p:spPr>
        <p:txBody>
          <a:bodyPr>
            <a:normAutofit fontScale="92500" lnSpcReduction="10000"/>
          </a:bodyPr>
          <a:lstStyle/>
          <a:p>
            <a:r>
              <a:rPr lang="en-US" dirty="0" smtClean="0"/>
              <a:t>There are 3 building blocks of geometry</a:t>
            </a:r>
          </a:p>
          <a:p>
            <a:r>
              <a:rPr lang="en-US" dirty="0" smtClean="0"/>
              <a:t>They are </a:t>
            </a:r>
            <a:r>
              <a:rPr lang="en-US" u="sng" dirty="0" smtClean="0"/>
              <a:t>undefined terms</a:t>
            </a:r>
            <a:r>
              <a:rPr lang="en-US" dirty="0" smtClean="0"/>
              <a:t>, but we can form generalizations about each of them.</a:t>
            </a:r>
          </a:p>
          <a:p>
            <a:endParaRPr lang="en-US" dirty="0" smtClean="0"/>
          </a:p>
          <a:p>
            <a:r>
              <a:rPr lang="en-US" dirty="0" smtClean="0"/>
              <a:t>1) </a:t>
            </a:r>
            <a:r>
              <a:rPr lang="en-US" b="1" u="sng" dirty="0" smtClean="0"/>
              <a:t>Point</a:t>
            </a:r>
            <a:r>
              <a:rPr lang="en-US" dirty="0" smtClean="0"/>
              <a:t> – Has no dimension and is usually represented by a dot.</a:t>
            </a:r>
            <a:endParaRPr lang="en-US" dirty="0"/>
          </a:p>
          <a:p>
            <a:r>
              <a:rPr lang="en-US" dirty="0" smtClean="0"/>
              <a:t>2) </a:t>
            </a:r>
            <a:r>
              <a:rPr lang="en-US" b="1" u="sng" dirty="0" smtClean="0"/>
              <a:t>Line</a:t>
            </a:r>
            <a:r>
              <a:rPr lang="en-US" dirty="0" smtClean="0"/>
              <a:t> – Extends in one dimension and is usually represented by a straight line with arrows indicating it extends to infinity in both directions.</a:t>
            </a:r>
            <a:endParaRPr lang="en-US" dirty="0"/>
          </a:p>
          <a:p>
            <a:r>
              <a:rPr lang="en-US" dirty="0" smtClean="0"/>
              <a:t>3) </a:t>
            </a:r>
            <a:r>
              <a:rPr lang="en-US" b="1" u="sng" dirty="0" smtClean="0"/>
              <a:t>Plane</a:t>
            </a:r>
            <a:r>
              <a:rPr lang="en-US" dirty="0" smtClean="0"/>
              <a:t> – Extends in two dimensions and is usually represented by a flat two dimensional surface.  It also extends to infinity from all edges.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Geometric Objects From the Building Blocks</a:t>
            </a:r>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r>
              <a:rPr lang="en-US" dirty="0" smtClean="0">
                <a:solidFill>
                  <a:srgbClr val="FF0000"/>
                </a:solidFill>
              </a:rPr>
              <a:t>Line Segment – All points between two endpoints</a:t>
            </a:r>
          </a:p>
          <a:p>
            <a:endParaRPr lang="en-US" dirty="0" smtClean="0">
              <a:solidFill>
                <a:srgbClr val="FF0000"/>
              </a:solidFill>
            </a:endParaRPr>
          </a:p>
          <a:p>
            <a:r>
              <a:rPr lang="en-US" dirty="0" smtClean="0">
                <a:solidFill>
                  <a:srgbClr val="FF0000"/>
                </a:solidFill>
              </a:rPr>
              <a:t>End Points – Specific starting and stopping points</a:t>
            </a:r>
          </a:p>
          <a:p>
            <a:endParaRPr lang="en-US" dirty="0">
              <a:solidFill>
                <a:srgbClr val="FF0000"/>
              </a:solidFill>
            </a:endParaRPr>
          </a:p>
          <a:p>
            <a:r>
              <a:rPr lang="en-US" dirty="0" smtClean="0">
                <a:solidFill>
                  <a:srgbClr val="FF0000"/>
                </a:solidFill>
              </a:rPr>
              <a:t>Ray – All points that lie on one side of an initial point</a:t>
            </a:r>
          </a:p>
          <a:p>
            <a:endParaRPr lang="en-US" dirty="0" smtClean="0">
              <a:solidFill>
                <a:srgbClr val="FF0000"/>
              </a:solidFill>
            </a:endParaRPr>
          </a:p>
          <a:p>
            <a:r>
              <a:rPr lang="en-US" dirty="0" smtClean="0">
                <a:solidFill>
                  <a:srgbClr val="FF0000"/>
                </a:solidFill>
              </a:rPr>
              <a:t>Initial Point – The starting point of a ray</a:t>
            </a:r>
          </a:p>
          <a:p>
            <a:endParaRPr lang="en-US" dirty="0">
              <a:solidFill>
                <a:srgbClr val="FF0000"/>
              </a:solidFill>
            </a:endParaRPr>
          </a:p>
          <a:p>
            <a:endParaRPr lang="en-US" dirty="0">
              <a:solidFill>
                <a:srgbClr val="FF0000"/>
              </a:solidFill>
            </a:endParaRPr>
          </a:p>
          <a:p>
            <a:r>
              <a:rPr lang="en-US" dirty="0" smtClean="0">
                <a:solidFill>
                  <a:srgbClr val="FF0000"/>
                </a:solidFill>
              </a:rPr>
              <a:t>Opposite Rays – Rays that have the same initial point</a:t>
            </a:r>
          </a:p>
          <a:p>
            <a:endParaRPr lang="en-US" b="1" u="sng" dirty="0"/>
          </a:p>
        </p:txBody>
      </p:sp>
      <p:pic>
        <p:nvPicPr>
          <p:cNvPr id="18433" name="Picture 1"/>
          <p:cNvPicPr>
            <a:picLocks noChangeAspect="1" noChangeArrowheads="1"/>
          </p:cNvPicPr>
          <p:nvPr/>
        </p:nvPicPr>
        <p:blipFill>
          <a:blip r:embed="rId2" cstate="print"/>
          <a:srcRect/>
          <a:stretch>
            <a:fillRect/>
          </a:stretch>
        </p:blipFill>
        <p:spPr bwMode="auto">
          <a:xfrm>
            <a:off x="1143000" y="1676400"/>
            <a:ext cx="1200150" cy="419100"/>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4648200" y="3429000"/>
            <a:ext cx="1447800" cy="400050"/>
          </a:xfrm>
          <a:prstGeom prst="rect">
            <a:avLst/>
          </a:prstGeom>
          <a:noFill/>
          <a:ln w="9525">
            <a:noFill/>
            <a:miter lim="800000"/>
            <a:headEnd/>
            <a:tailEnd/>
          </a:ln>
        </p:spPr>
      </p:pic>
      <p:pic>
        <p:nvPicPr>
          <p:cNvPr id="18435" name="Picture 3"/>
          <p:cNvPicPr>
            <a:picLocks noChangeAspect="1" noChangeArrowheads="1"/>
          </p:cNvPicPr>
          <p:nvPr/>
        </p:nvPicPr>
        <p:blipFill>
          <a:blip r:embed="rId4" cstate="print"/>
          <a:srcRect/>
          <a:stretch>
            <a:fillRect/>
          </a:stretch>
        </p:blipFill>
        <p:spPr bwMode="auto">
          <a:xfrm>
            <a:off x="4495800" y="4648200"/>
            <a:ext cx="1390650" cy="457200"/>
          </a:xfrm>
          <a:prstGeom prst="rect">
            <a:avLst/>
          </a:prstGeom>
          <a:noFill/>
          <a:ln w="9525">
            <a:noFill/>
            <a:miter lim="800000"/>
            <a:headEnd/>
            <a:tailEnd/>
          </a:ln>
        </p:spPr>
      </p:pic>
      <p:sp>
        <p:nvSpPr>
          <p:cNvPr id="7" name="Oval 6"/>
          <p:cNvSpPr/>
          <p:nvPr/>
        </p:nvSpPr>
        <p:spPr>
          <a:xfrm>
            <a:off x="5486400" y="4572000"/>
            <a:ext cx="533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
          <p:cNvPicPr>
            <a:picLocks noChangeAspect="1" noChangeArrowheads="1"/>
          </p:cNvPicPr>
          <p:nvPr/>
        </p:nvPicPr>
        <p:blipFill>
          <a:blip r:embed="rId2" cstate="print"/>
          <a:srcRect/>
          <a:stretch>
            <a:fillRect/>
          </a:stretch>
        </p:blipFill>
        <p:spPr bwMode="auto">
          <a:xfrm>
            <a:off x="2286000" y="2514600"/>
            <a:ext cx="1200150" cy="419100"/>
          </a:xfrm>
          <a:prstGeom prst="rect">
            <a:avLst/>
          </a:prstGeom>
          <a:noFill/>
          <a:ln w="9525">
            <a:noFill/>
            <a:miter lim="800000"/>
            <a:headEnd/>
            <a:tailEnd/>
          </a:ln>
        </p:spPr>
      </p:pic>
      <p:sp>
        <p:nvSpPr>
          <p:cNvPr id="9" name="Oval 8"/>
          <p:cNvSpPr/>
          <p:nvPr/>
        </p:nvSpPr>
        <p:spPr>
          <a:xfrm>
            <a:off x="3124200" y="2590800"/>
            <a:ext cx="5334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590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6" name="Picture 4"/>
          <p:cNvPicPr>
            <a:picLocks noChangeAspect="1" noChangeArrowheads="1"/>
          </p:cNvPicPr>
          <p:nvPr/>
        </p:nvPicPr>
        <p:blipFill>
          <a:blip r:embed="rId5" cstate="print"/>
          <a:srcRect/>
          <a:stretch>
            <a:fillRect/>
          </a:stretch>
        </p:blipFill>
        <p:spPr bwMode="auto">
          <a:xfrm>
            <a:off x="2209800" y="5943600"/>
            <a:ext cx="1714500" cy="381000"/>
          </a:xfrm>
          <a:prstGeom prst="rect">
            <a:avLst/>
          </a:prstGeom>
          <a:noFill/>
          <a:ln w="9525">
            <a:noFill/>
            <a:miter lim="800000"/>
            <a:headEnd/>
            <a:tailEnd/>
          </a:ln>
        </p:spPr>
      </p:pic>
      <p:sp>
        <p:nvSpPr>
          <p:cNvPr id="12" name="Oval 11"/>
          <p:cNvSpPr/>
          <p:nvPr/>
        </p:nvSpPr>
        <p:spPr>
          <a:xfrm>
            <a:off x="2895600" y="5867400"/>
            <a:ext cx="1143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133600" y="5867400"/>
            <a:ext cx="1066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3"/>
                                        </p:tgtEl>
                                        <p:attrNameLst>
                                          <p:attrName>style.visibility</p:attrName>
                                        </p:attrNameLst>
                                      </p:cBhvr>
                                      <p:to>
                                        <p:strVal val="visible"/>
                                      </p:to>
                                    </p:set>
                                    <p:anim calcmode="lin" valueType="num">
                                      <p:cBhvr additive="base">
                                        <p:cTn id="13" dur="500" fill="hold"/>
                                        <p:tgtEl>
                                          <p:spTgt spid="18433"/>
                                        </p:tgtEl>
                                        <p:attrNameLst>
                                          <p:attrName>ppt_x</p:attrName>
                                        </p:attrNameLst>
                                      </p:cBhvr>
                                      <p:tavLst>
                                        <p:tav tm="0">
                                          <p:val>
                                            <p:strVal val="#ppt_x"/>
                                          </p:val>
                                        </p:tav>
                                        <p:tav tm="100000">
                                          <p:val>
                                            <p:strVal val="#ppt_x"/>
                                          </p:val>
                                        </p:tav>
                                      </p:tavLst>
                                    </p:anim>
                                    <p:anim calcmode="lin" valueType="num">
                                      <p:cBhvr additive="base">
                                        <p:cTn id="14" dur="500" fill="hold"/>
                                        <p:tgtEl>
                                          <p:spTgt spid="184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434"/>
                                        </p:tgtEl>
                                        <p:attrNameLst>
                                          <p:attrName>style.visibility</p:attrName>
                                        </p:attrNameLst>
                                      </p:cBhvr>
                                      <p:to>
                                        <p:strVal val="visible"/>
                                      </p:to>
                                    </p:set>
                                    <p:anim calcmode="lin" valueType="num">
                                      <p:cBhvr additive="base">
                                        <p:cTn id="47" dur="500" fill="hold"/>
                                        <p:tgtEl>
                                          <p:spTgt spid="18434"/>
                                        </p:tgtEl>
                                        <p:attrNameLst>
                                          <p:attrName>ppt_x</p:attrName>
                                        </p:attrNameLst>
                                      </p:cBhvr>
                                      <p:tavLst>
                                        <p:tav tm="0">
                                          <p:val>
                                            <p:strVal val="#ppt_x"/>
                                          </p:val>
                                        </p:tav>
                                        <p:tav tm="100000">
                                          <p:val>
                                            <p:strVal val="#ppt_x"/>
                                          </p:val>
                                        </p:tav>
                                      </p:tavLst>
                                    </p:anim>
                                    <p:anim calcmode="lin" valueType="num">
                                      <p:cBhvr additive="base">
                                        <p:cTn id="4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435"/>
                                        </p:tgtEl>
                                        <p:attrNameLst>
                                          <p:attrName>style.visibility</p:attrName>
                                        </p:attrNameLst>
                                      </p:cBhvr>
                                      <p:to>
                                        <p:strVal val="visible"/>
                                      </p:to>
                                    </p:set>
                                    <p:anim calcmode="lin" valueType="num">
                                      <p:cBhvr additive="base">
                                        <p:cTn id="59" dur="500" fill="hold"/>
                                        <p:tgtEl>
                                          <p:spTgt spid="18435"/>
                                        </p:tgtEl>
                                        <p:attrNameLst>
                                          <p:attrName>ppt_x</p:attrName>
                                        </p:attrNameLst>
                                      </p:cBhvr>
                                      <p:tavLst>
                                        <p:tav tm="0">
                                          <p:val>
                                            <p:strVal val="#ppt_x"/>
                                          </p:val>
                                        </p:tav>
                                        <p:tav tm="100000">
                                          <p:val>
                                            <p:strVal val="#ppt_x"/>
                                          </p:val>
                                        </p:tav>
                                      </p:tavLst>
                                    </p:anim>
                                    <p:anim calcmode="lin" valueType="num">
                                      <p:cBhvr additive="base">
                                        <p:cTn id="60"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ppt_x"/>
                                          </p:val>
                                        </p:tav>
                                        <p:tav tm="100000">
                                          <p:val>
                                            <p:strVal val="#ppt_x"/>
                                          </p:val>
                                        </p:tav>
                                      </p:tavLst>
                                    </p:anim>
                                    <p:anim calcmode="lin" valueType="num">
                                      <p:cBhvr additive="base">
                                        <p:cTn id="6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additive="base">
                                        <p:cTn id="7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8436"/>
                                        </p:tgtEl>
                                        <p:attrNameLst>
                                          <p:attrName>style.visibility</p:attrName>
                                        </p:attrNameLst>
                                      </p:cBhvr>
                                      <p:to>
                                        <p:strVal val="visible"/>
                                      </p:to>
                                    </p:set>
                                    <p:anim calcmode="lin" valueType="num">
                                      <p:cBhvr additive="base">
                                        <p:cTn id="77" dur="500" fill="hold"/>
                                        <p:tgtEl>
                                          <p:spTgt spid="18436"/>
                                        </p:tgtEl>
                                        <p:attrNameLst>
                                          <p:attrName>ppt_x</p:attrName>
                                        </p:attrNameLst>
                                      </p:cBhvr>
                                      <p:tavLst>
                                        <p:tav tm="0">
                                          <p:val>
                                            <p:strVal val="#ppt_x"/>
                                          </p:val>
                                        </p:tav>
                                        <p:tav tm="100000">
                                          <p:val>
                                            <p:strVal val="#ppt_x"/>
                                          </p:val>
                                        </p:tav>
                                      </p:tavLst>
                                    </p:anim>
                                    <p:anim calcmode="lin" valueType="num">
                                      <p:cBhvr additive="base">
                                        <p:cTn id="7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ppt_x"/>
                                          </p:val>
                                        </p:tav>
                                        <p:tav tm="100000">
                                          <p:val>
                                            <p:strVal val="#ppt_x"/>
                                          </p:val>
                                        </p:tav>
                                      </p:tavLst>
                                    </p:anim>
                                    <p:anim calcmode="lin" valueType="num">
                                      <p:cBhvr additive="base">
                                        <p:cTn id="8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P spid="10" grpId="0"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Geometric Symbols</a:t>
            </a:r>
            <a:endParaRPr lang="en-US" dirty="0"/>
          </a:p>
        </p:txBody>
      </p:sp>
      <p:sp>
        <p:nvSpPr>
          <p:cNvPr id="3" name="Content Placeholder 2"/>
          <p:cNvSpPr>
            <a:spLocks noGrp="1"/>
          </p:cNvSpPr>
          <p:nvPr>
            <p:ph idx="1"/>
          </p:nvPr>
        </p:nvSpPr>
        <p:spPr>
          <a:xfrm>
            <a:off x="0" y="762000"/>
            <a:ext cx="8915400" cy="6096000"/>
          </a:xfrm>
        </p:spPr>
        <p:txBody>
          <a:bodyPr>
            <a:normAutofit/>
          </a:bodyPr>
          <a:lstStyle/>
          <a:p>
            <a:r>
              <a:rPr lang="en-US" dirty="0" smtClean="0"/>
              <a:t>Make sure you have a symbolic representation of each geometric object in your notes</a:t>
            </a:r>
            <a:endParaRPr lang="en-US" dirty="0"/>
          </a:p>
          <a:p>
            <a:r>
              <a:rPr lang="en-US" dirty="0" smtClean="0"/>
              <a:t>Point:           represented by: P</a:t>
            </a:r>
          </a:p>
          <a:p>
            <a:endParaRPr lang="en-US" dirty="0" smtClean="0"/>
          </a:p>
          <a:p>
            <a:r>
              <a:rPr lang="en-US" dirty="0" smtClean="0"/>
              <a:t>Line                               represented by: AB, BC, AC</a:t>
            </a:r>
          </a:p>
          <a:p>
            <a:endParaRPr lang="en-US" dirty="0" smtClean="0"/>
          </a:p>
          <a:p>
            <a:r>
              <a:rPr lang="en-US" dirty="0" smtClean="0"/>
              <a:t>Line Segment                      represented by AC or AC</a:t>
            </a:r>
          </a:p>
          <a:p>
            <a:endParaRPr lang="en-US" dirty="0" smtClean="0"/>
          </a:p>
          <a:p>
            <a:r>
              <a:rPr lang="en-US" dirty="0" smtClean="0"/>
              <a:t>Ray                        represented by:  AB                                		              represented by:  BA</a:t>
            </a:r>
          </a:p>
          <a:p>
            <a:endParaRPr lang="en-US" dirty="0"/>
          </a:p>
        </p:txBody>
      </p:sp>
      <p:pic>
        <p:nvPicPr>
          <p:cNvPr id="16385" name="Picture 1"/>
          <p:cNvPicPr>
            <a:picLocks noChangeAspect="1" noChangeArrowheads="1"/>
          </p:cNvPicPr>
          <p:nvPr/>
        </p:nvPicPr>
        <p:blipFill>
          <a:blip r:embed="rId2" cstate="print"/>
          <a:srcRect/>
          <a:stretch>
            <a:fillRect/>
          </a:stretch>
        </p:blipFill>
        <p:spPr bwMode="auto">
          <a:xfrm>
            <a:off x="1752600" y="1981200"/>
            <a:ext cx="333375" cy="361950"/>
          </a:xfrm>
          <a:prstGeom prst="rect">
            <a:avLst/>
          </a:prstGeom>
          <a:noFill/>
          <a:ln w="9525">
            <a:noFill/>
            <a:miter lim="800000"/>
            <a:headEnd/>
            <a:tailEnd/>
          </a:ln>
        </p:spPr>
      </p:pic>
      <p:pic>
        <p:nvPicPr>
          <p:cNvPr id="16386" name="Picture 2"/>
          <p:cNvPicPr>
            <a:picLocks noChangeAspect="1" noChangeArrowheads="1"/>
          </p:cNvPicPr>
          <p:nvPr/>
        </p:nvPicPr>
        <p:blipFill>
          <a:blip r:embed="rId3" cstate="print"/>
          <a:srcRect/>
          <a:stretch>
            <a:fillRect/>
          </a:stretch>
        </p:blipFill>
        <p:spPr bwMode="auto">
          <a:xfrm>
            <a:off x="1219200" y="3124200"/>
            <a:ext cx="2581275" cy="552450"/>
          </a:xfrm>
          <a:prstGeom prst="rect">
            <a:avLst/>
          </a:prstGeom>
          <a:noFill/>
          <a:ln w="9525">
            <a:noFill/>
            <a:miter lim="800000"/>
            <a:headEnd/>
            <a:tailEnd/>
          </a:ln>
        </p:spPr>
      </p:pic>
      <p:cxnSp>
        <p:nvCxnSpPr>
          <p:cNvPr id="7" name="Straight Arrow Connector 6"/>
          <p:cNvCxnSpPr/>
          <p:nvPr/>
        </p:nvCxnSpPr>
        <p:spPr>
          <a:xfrm>
            <a:off x="66294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2390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924800" y="3048000"/>
            <a:ext cx="4572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6387" name="Picture 3"/>
          <p:cNvPicPr>
            <a:picLocks noChangeAspect="1" noChangeArrowheads="1"/>
          </p:cNvPicPr>
          <p:nvPr/>
        </p:nvPicPr>
        <p:blipFill>
          <a:blip r:embed="rId4" cstate="print"/>
          <a:srcRect/>
          <a:stretch>
            <a:fillRect/>
          </a:stretch>
        </p:blipFill>
        <p:spPr bwMode="auto">
          <a:xfrm>
            <a:off x="2819400" y="4572000"/>
            <a:ext cx="1771650" cy="333375"/>
          </a:xfrm>
          <a:prstGeom prst="rect">
            <a:avLst/>
          </a:prstGeom>
          <a:noFill/>
          <a:ln w="9525">
            <a:noFill/>
            <a:miter lim="800000"/>
            <a:headEnd/>
            <a:tailEnd/>
          </a:ln>
        </p:spPr>
      </p:pic>
      <p:cxnSp>
        <p:nvCxnSpPr>
          <p:cNvPr id="12" name="Straight Connector 11"/>
          <p:cNvCxnSpPr/>
          <p:nvPr/>
        </p:nvCxnSpPr>
        <p:spPr>
          <a:xfrm>
            <a:off x="8229600" y="42672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388" name="Picture 4"/>
          <p:cNvPicPr>
            <a:picLocks noChangeAspect="1" noChangeArrowheads="1"/>
          </p:cNvPicPr>
          <p:nvPr/>
        </p:nvPicPr>
        <p:blipFill>
          <a:blip r:embed="rId5" cstate="print"/>
          <a:srcRect/>
          <a:stretch>
            <a:fillRect/>
          </a:stretch>
        </p:blipFill>
        <p:spPr bwMode="auto">
          <a:xfrm>
            <a:off x="1143000" y="5486400"/>
            <a:ext cx="1895475" cy="981075"/>
          </a:xfrm>
          <a:prstGeom prst="rect">
            <a:avLst/>
          </a:prstGeom>
          <a:noFill/>
          <a:ln w="9525">
            <a:noFill/>
            <a:miter lim="800000"/>
            <a:headEnd/>
            <a:tailEnd/>
          </a:ln>
        </p:spPr>
      </p:pic>
      <p:cxnSp>
        <p:nvCxnSpPr>
          <p:cNvPr id="15" name="Straight Arrow Connector 14"/>
          <p:cNvCxnSpPr/>
          <p:nvPr/>
        </p:nvCxnSpPr>
        <p:spPr>
          <a:xfrm>
            <a:off x="6019800" y="54102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19800" y="59436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385"/>
                                        </p:tgtEl>
                                        <p:attrNameLst>
                                          <p:attrName>style.visibility</p:attrName>
                                        </p:attrNameLst>
                                      </p:cBhvr>
                                      <p:to>
                                        <p:strVal val="visible"/>
                                      </p:to>
                                    </p:set>
                                    <p:anim calcmode="lin" valueType="num">
                                      <p:cBhvr additive="base">
                                        <p:cTn id="17" dur="500" fill="hold"/>
                                        <p:tgtEl>
                                          <p:spTgt spid="16385"/>
                                        </p:tgtEl>
                                        <p:attrNameLst>
                                          <p:attrName>ppt_x</p:attrName>
                                        </p:attrNameLst>
                                      </p:cBhvr>
                                      <p:tavLst>
                                        <p:tav tm="0">
                                          <p:val>
                                            <p:strVal val="#ppt_x"/>
                                          </p:val>
                                        </p:tav>
                                        <p:tav tm="100000">
                                          <p:val>
                                            <p:strVal val="#ppt_x"/>
                                          </p:val>
                                        </p:tav>
                                      </p:tavLst>
                                    </p:anim>
                                    <p:anim calcmode="lin" valueType="num">
                                      <p:cBhvr additive="base">
                                        <p:cTn id="18" dur="500" fill="hold"/>
                                        <p:tgtEl>
                                          <p:spTgt spid="1638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386"/>
                                        </p:tgtEl>
                                        <p:attrNameLst>
                                          <p:attrName>style.visibility</p:attrName>
                                        </p:attrNameLst>
                                      </p:cBhvr>
                                      <p:to>
                                        <p:strVal val="visible"/>
                                      </p:to>
                                    </p:set>
                                    <p:anim calcmode="lin" valueType="num">
                                      <p:cBhvr additive="base">
                                        <p:cTn id="27" dur="500" fill="hold"/>
                                        <p:tgtEl>
                                          <p:spTgt spid="16386"/>
                                        </p:tgtEl>
                                        <p:attrNameLst>
                                          <p:attrName>ppt_x</p:attrName>
                                        </p:attrNameLst>
                                      </p:cBhvr>
                                      <p:tavLst>
                                        <p:tav tm="0">
                                          <p:val>
                                            <p:strVal val="#ppt_x"/>
                                          </p:val>
                                        </p:tav>
                                        <p:tav tm="100000">
                                          <p:val>
                                            <p:strVal val="#ppt_x"/>
                                          </p:val>
                                        </p:tav>
                                      </p:tavLst>
                                    </p:anim>
                                    <p:anim calcmode="lin" valueType="num">
                                      <p:cBhvr additive="base">
                                        <p:cTn id="28" dur="500" fill="hold"/>
                                        <p:tgtEl>
                                          <p:spTgt spid="1638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6387"/>
                                        </p:tgtEl>
                                        <p:attrNameLst>
                                          <p:attrName>style.visibility</p:attrName>
                                        </p:attrNameLst>
                                      </p:cBhvr>
                                      <p:to>
                                        <p:strVal val="visible"/>
                                      </p:to>
                                    </p:set>
                                    <p:anim calcmode="lin" valueType="num">
                                      <p:cBhvr additive="base">
                                        <p:cTn id="49" dur="500" fill="hold"/>
                                        <p:tgtEl>
                                          <p:spTgt spid="16387"/>
                                        </p:tgtEl>
                                        <p:attrNameLst>
                                          <p:attrName>ppt_x</p:attrName>
                                        </p:attrNameLst>
                                      </p:cBhvr>
                                      <p:tavLst>
                                        <p:tav tm="0">
                                          <p:val>
                                            <p:strVal val="#ppt_x"/>
                                          </p:val>
                                        </p:tav>
                                        <p:tav tm="100000">
                                          <p:val>
                                            <p:strVal val="#ppt_x"/>
                                          </p:val>
                                        </p:tav>
                                      </p:tavLst>
                                    </p:anim>
                                    <p:anim calcmode="lin" valueType="num">
                                      <p:cBhvr additive="base">
                                        <p:cTn id="50" dur="500" fill="hold"/>
                                        <p:tgtEl>
                                          <p:spTgt spid="1638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additive="base">
                                        <p:cTn id="5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6388"/>
                                        </p:tgtEl>
                                        <p:attrNameLst>
                                          <p:attrName>style.visibility</p:attrName>
                                        </p:attrNameLst>
                                      </p:cBhvr>
                                      <p:to>
                                        <p:strVal val="visible"/>
                                      </p:to>
                                    </p:set>
                                    <p:anim calcmode="lin" valueType="num">
                                      <p:cBhvr additive="base">
                                        <p:cTn id="63" dur="500" fill="hold"/>
                                        <p:tgtEl>
                                          <p:spTgt spid="16388"/>
                                        </p:tgtEl>
                                        <p:attrNameLst>
                                          <p:attrName>ppt_x</p:attrName>
                                        </p:attrNameLst>
                                      </p:cBhvr>
                                      <p:tavLst>
                                        <p:tav tm="0">
                                          <p:val>
                                            <p:strVal val="#ppt_x"/>
                                          </p:val>
                                        </p:tav>
                                        <p:tav tm="100000">
                                          <p:val>
                                            <p:strVal val="#ppt_x"/>
                                          </p:val>
                                        </p:tav>
                                      </p:tavLst>
                                    </p:anim>
                                    <p:anim calcmode="lin" valueType="num">
                                      <p:cBhvr additive="base">
                                        <p:cTn id="64" dur="500" fill="hold"/>
                                        <p:tgtEl>
                                          <p:spTgt spid="16388"/>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lidesharecdn.com/geometrybuidingblocklinepointslinesplanes-all-100707170810-phpapp02/95/geometry-points-lines-planes-10-728.jpg?cb=1278522525"/>
          <p:cNvPicPr>
            <a:picLocks noChangeAspect="1" noChangeArrowheads="1"/>
          </p:cNvPicPr>
          <p:nvPr/>
        </p:nvPicPr>
        <p:blipFill>
          <a:blip r:embed="rId2"/>
          <a:srcRect/>
          <a:stretch>
            <a:fillRect/>
          </a:stretch>
        </p:blipFill>
        <p:spPr bwMode="auto">
          <a:xfrm>
            <a:off x="0" y="76200"/>
            <a:ext cx="9029806" cy="6781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http://images.slideplayer.com/9/2484028/slides/slide_11.jpg"/>
          <p:cNvPicPr>
            <a:picLocks noChangeAspect="1" noChangeArrowheads="1"/>
          </p:cNvPicPr>
          <p:nvPr/>
        </p:nvPicPr>
        <p:blipFill>
          <a:blip r:embed="rId2"/>
          <a:srcRect/>
          <a:stretch>
            <a:fillRect/>
          </a:stretch>
        </p:blipFill>
        <p:spPr bwMode="auto">
          <a:xfrm>
            <a:off x="381000" y="1219201"/>
            <a:ext cx="8077623" cy="5486400"/>
          </a:xfrm>
          <a:prstGeom prst="rect">
            <a:avLst/>
          </a:prstGeom>
          <a:noFill/>
        </p:spPr>
      </p:pic>
      <p:sp>
        <p:nvSpPr>
          <p:cNvPr id="5" name="Title 4"/>
          <p:cNvSpPr>
            <a:spLocks noGrp="1"/>
          </p:cNvSpPr>
          <p:nvPr>
            <p:ph type="title"/>
          </p:nvPr>
        </p:nvSpPr>
        <p:spPr/>
        <p:txBody>
          <a:bodyPr/>
          <a:lstStyle/>
          <a:p>
            <a:r>
              <a:rPr lang="en-US" b="1" dirty="0" smtClean="0"/>
              <a:t>Justify the answers provided:</a:t>
            </a:r>
            <a:endParaRPr lang="en-US" b="1" dirty="0"/>
          </a:p>
        </p:txBody>
      </p:sp>
      <p:sp>
        <p:nvSpPr>
          <p:cNvPr id="6" name="Content Placeholder 5"/>
          <p:cNvSpPr>
            <a:spLocks noGrp="1"/>
          </p:cNvSpPr>
          <p:nvPr>
            <p:ph idx="1"/>
          </p:nvPr>
        </p:nvSpPr>
        <p:spPr/>
        <p:txBody>
          <a:bodyPr/>
          <a:lstStyle/>
          <a:p>
            <a:pPr>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You’re going to complete your notes activity sheet using text, audio lecture or notes gallery walk of the information introduced.  </a:t>
            </a:r>
          </a:p>
          <a:p>
            <a:endParaRPr lang="en-US" sz="800" dirty="0" smtClean="0"/>
          </a:p>
          <a:p>
            <a:r>
              <a:rPr lang="en-US" dirty="0" smtClean="0"/>
              <a:t>Still around the room are the slides discussing the basic building blocks of geometry for use to complete your notes sheet.</a:t>
            </a:r>
          </a:p>
          <a:p>
            <a:r>
              <a:rPr lang="en-US" dirty="0" smtClean="0"/>
              <a:t>Use the notes and definitions as we practice naming, drawing and using the building blocks of geometry. </a:t>
            </a:r>
            <a:endParaRPr lang="en-US" smtClean="0"/>
          </a:p>
          <a:p>
            <a:endParaRPr lang="en-US" sz="900" dirty="0" smtClean="0"/>
          </a:p>
          <a:p>
            <a:r>
              <a:rPr lang="en-US" dirty="0" smtClean="0"/>
              <a:t>Explain in your own words how the pictures relate to the definitions.</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err="1" smtClean="0"/>
              <a:t>Bellwork</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dirty="0" smtClean="0"/>
              <a:t>Use your notes to complete the following</a:t>
            </a:r>
          </a:p>
          <a:p>
            <a:r>
              <a:rPr lang="en-US" dirty="0" smtClean="0"/>
              <a:t>1) Sketch points A, B, C so that they are coplanar and point D so that it is not</a:t>
            </a:r>
          </a:p>
          <a:p>
            <a:endParaRPr lang="en-US" sz="800" dirty="0" smtClean="0"/>
          </a:p>
          <a:p>
            <a:r>
              <a:rPr lang="en-US" dirty="0" smtClean="0"/>
              <a:t>2) Sketch points A, B, C so that they are collinear and point D so that it is not</a:t>
            </a:r>
          </a:p>
          <a:p>
            <a:endParaRPr lang="en-US" sz="800" dirty="0" smtClean="0"/>
          </a:p>
          <a:p>
            <a:r>
              <a:rPr lang="en-US" dirty="0" smtClean="0"/>
              <a:t>3) Sketch Ray BA</a:t>
            </a:r>
          </a:p>
          <a:p>
            <a:endParaRPr lang="en-US" sz="800" dirty="0" smtClean="0"/>
          </a:p>
          <a:p>
            <a:r>
              <a:rPr lang="en-US" dirty="0" smtClean="0"/>
              <a:t>4) Sketch Ray BA and Ray BC, so they are opposite rays ( hint: opposite directions)</a:t>
            </a:r>
            <a:endParaRPr lang="en-US" dirty="0"/>
          </a:p>
        </p:txBody>
      </p:sp>
      <p:cxnSp>
        <p:nvCxnSpPr>
          <p:cNvPr id="5" name="Straight Arrow Connector 4"/>
          <p:cNvCxnSpPr/>
          <p:nvPr/>
        </p:nvCxnSpPr>
        <p:spPr>
          <a:xfrm>
            <a:off x="3200400" y="34290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24200" y="4191000"/>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05400" y="41910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Today you will learn:</a:t>
            </a:r>
            <a:r>
              <a:rPr lang="en-US" dirty="0" smtClean="0"/>
              <a:t> </a:t>
            </a:r>
            <a:r>
              <a:rPr lang="en-US" sz="3000" i="1" dirty="0" smtClean="0"/>
              <a:t>what happens when the “Building Blocks” of geometry meet and combine</a:t>
            </a:r>
          </a:p>
          <a:p>
            <a:pPr>
              <a:buNone/>
            </a:pPr>
            <a:endParaRPr lang="en-US" dirty="0" smtClean="0"/>
          </a:p>
          <a:p>
            <a:r>
              <a:rPr lang="en-US" b="1" dirty="0" smtClean="0"/>
              <a:t>Why is this important:</a:t>
            </a:r>
            <a:r>
              <a:rPr lang="en-US" dirty="0" smtClean="0"/>
              <a:t> </a:t>
            </a:r>
            <a:r>
              <a:rPr lang="en-US" sz="3100" i="1" dirty="0" smtClean="0"/>
              <a:t>Like the house you live in, you must have a strong foundation on which to build or your house cannot stand.</a:t>
            </a:r>
          </a:p>
          <a:p>
            <a:endParaRPr lang="en-US" dirty="0" smtClean="0"/>
          </a:p>
          <a:p>
            <a:r>
              <a:rPr lang="en-US" b="1" dirty="0" smtClean="0"/>
              <a:t>Demonstrate your learning by:</a:t>
            </a:r>
          </a:p>
          <a:p>
            <a:endParaRPr lang="en-US" dirty="0" smtClean="0"/>
          </a:p>
          <a:p>
            <a:r>
              <a:rPr lang="en-US" b="1" dirty="0" smtClean="0"/>
              <a:t>Homework:</a:t>
            </a:r>
            <a:r>
              <a:rPr lang="en-US" dirty="0" smtClean="0"/>
              <a:t> </a:t>
            </a:r>
            <a:r>
              <a:rPr lang="en-US" i="1" dirty="0" smtClean="0"/>
              <a:t> In the construction of your home, what is produced by the intersection of your building blocks (point, line, plane)?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definition uses </a:t>
            </a:r>
            <a:r>
              <a:rPr lang="en-US" u="sng" dirty="0" smtClean="0"/>
              <a:t>known words </a:t>
            </a:r>
            <a:r>
              <a:rPr lang="en-US" dirty="0" smtClean="0"/>
              <a:t>to describe a new word. In geometry, some words, such as</a:t>
            </a:r>
            <a:r>
              <a:rPr lang="en-US" u="sng" dirty="0" smtClean="0"/>
              <a:t> </a:t>
            </a:r>
            <a:r>
              <a:rPr lang="en-US" i="1" u="sng" dirty="0" smtClean="0"/>
              <a:t>point, line, and plane</a:t>
            </a:r>
            <a:r>
              <a:rPr lang="en-US" i="1" dirty="0" smtClean="0"/>
              <a:t>, are </a:t>
            </a:r>
            <a:r>
              <a:rPr lang="en-US" b="1" i="1" dirty="0" smtClean="0"/>
              <a:t>undefined terms</a:t>
            </a:r>
            <a:r>
              <a:rPr lang="en-US" i="1" dirty="0" smtClean="0"/>
              <a:t>.</a:t>
            </a:r>
          </a:p>
          <a:p>
            <a:endParaRPr lang="en-US" i="1" dirty="0" smtClean="0"/>
          </a:p>
          <a:p>
            <a:r>
              <a:rPr lang="en-US" i="1" dirty="0" smtClean="0"/>
              <a:t> Although these </a:t>
            </a:r>
            <a:r>
              <a:rPr lang="en-US" dirty="0" smtClean="0"/>
              <a:t>words are not formally defined, it is important to have general agreement about what each word means.</a:t>
            </a:r>
          </a:p>
          <a:p>
            <a:endParaRPr lang="en-US" dirty="0" smtClean="0"/>
          </a:p>
          <a:p>
            <a:r>
              <a:rPr lang="en-US" dirty="0" smtClean="0"/>
              <a:t>In other words, there is no formal definition for these words, but instead they are  explained by using examples and descriptions which allows us to define other geometric terms and properties.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Events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Today you turn in all </a:t>
            </a:r>
            <a:r>
              <a:rPr lang="en-US" dirty="0" err="1" smtClean="0"/>
              <a:t>bellworks</a:t>
            </a:r>
            <a:r>
              <a:rPr lang="en-US" dirty="0" smtClean="0"/>
              <a:t> for the week, Aug 31 – Sept 4, for a total possible 50 points.</a:t>
            </a:r>
          </a:p>
          <a:p>
            <a:r>
              <a:rPr lang="en-US" dirty="0" smtClean="0"/>
              <a:t>Put all </a:t>
            </a:r>
            <a:r>
              <a:rPr lang="en-US" dirty="0" err="1" smtClean="0"/>
              <a:t>bellworks</a:t>
            </a:r>
            <a:r>
              <a:rPr lang="en-US" dirty="0" smtClean="0"/>
              <a:t> in order by date and make sure they have the standard heading.  Staple and place them in the tray.</a:t>
            </a:r>
          </a:p>
          <a:p>
            <a:r>
              <a:rPr lang="en-US" dirty="0" smtClean="0"/>
              <a:t>Place your notes sheet in your binder.</a:t>
            </a:r>
          </a:p>
          <a:p>
            <a:r>
              <a:rPr lang="en-US" dirty="0" smtClean="0"/>
              <a:t>Now you will show your knowledge of this week’s vocabulary:</a:t>
            </a:r>
          </a:p>
          <a:p>
            <a:pPr lvl="1"/>
            <a:r>
              <a:rPr lang="en-US" dirty="0" smtClean="0"/>
              <a:t>Vocabulary chart: cut &amp; paste information in proper boxes</a:t>
            </a:r>
          </a:p>
          <a:p>
            <a:pPr lvl="1"/>
            <a:r>
              <a:rPr lang="en-US" dirty="0" smtClean="0"/>
              <a:t>Vocabulary cross-word puzzle: complete with the proper vocabulary word.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err="1" smtClean="0"/>
              <a:t>Bellwork</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a:buNone/>
            </a:pPr>
            <a:r>
              <a:rPr lang="en-US" dirty="0" smtClean="0"/>
              <a:t>In your new seat, use your notes to complete the following on the </a:t>
            </a:r>
            <a:r>
              <a:rPr lang="en-US" dirty="0" err="1" smtClean="0"/>
              <a:t>bellwork</a:t>
            </a:r>
            <a:r>
              <a:rPr lang="en-US" dirty="0" smtClean="0"/>
              <a:t> sheet.</a:t>
            </a:r>
          </a:p>
          <a:p>
            <a:r>
              <a:rPr lang="en-US" dirty="0" smtClean="0"/>
              <a:t>1) Sketch points A, B, C so that they are coplanar and point D so that it is not</a:t>
            </a:r>
          </a:p>
          <a:p>
            <a:endParaRPr lang="en-US" sz="800" dirty="0" smtClean="0"/>
          </a:p>
          <a:p>
            <a:r>
              <a:rPr lang="en-US" dirty="0" smtClean="0"/>
              <a:t>2) Sketch Ray BA</a:t>
            </a:r>
          </a:p>
          <a:p>
            <a:endParaRPr lang="en-US" sz="800" dirty="0" smtClean="0"/>
          </a:p>
          <a:p>
            <a:r>
              <a:rPr lang="en-US" dirty="0" smtClean="0"/>
              <a:t>3) Sketch Ray BA and Ray BC, so they are opposite rays ( hint: opposite directions, same initial point)</a:t>
            </a:r>
            <a:endParaRPr lang="en-US" dirty="0"/>
          </a:p>
        </p:txBody>
      </p:sp>
      <p:cxnSp>
        <p:nvCxnSpPr>
          <p:cNvPr id="5" name="Straight Arrow Connector 4"/>
          <p:cNvCxnSpPr/>
          <p:nvPr/>
        </p:nvCxnSpPr>
        <p:spPr>
          <a:xfrm>
            <a:off x="3200400" y="32766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24200" y="3962400"/>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05400" y="39624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Bell Work</a:t>
            </a:r>
            <a:endParaRPr lang="en-US" dirty="0"/>
          </a:p>
        </p:txBody>
      </p:sp>
      <p:sp>
        <p:nvSpPr>
          <p:cNvPr id="10" name="Content Placeholder 9"/>
          <p:cNvSpPr>
            <a:spLocks noGrp="1"/>
          </p:cNvSpPr>
          <p:nvPr>
            <p:ph idx="1"/>
          </p:nvPr>
        </p:nvSpPr>
        <p:spPr>
          <a:xfrm>
            <a:off x="457200" y="1066800"/>
            <a:ext cx="8229600" cy="4525963"/>
          </a:xfrm>
        </p:spPr>
        <p:txBody>
          <a:bodyPr/>
          <a:lstStyle/>
          <a:p>
            <a:r>
              <a:rPr lang="en-US" dirty="0" smtClean="0"/>
              <a:t>True or false</a:t>
            </a:r>
          </a:p>
          <a:p>
            <a:pPr lvl="1"/>
            <a:r>
              <a:rPr lang="en-US" dirty="0" smtClean="0"/>
              <a:t>1. You can draw only 1 line through point C.</a:t>
            </a:r>
          </a:p>
          <a:p>
            <a:pPr lvl="1"/>
            <a:r>
              <a:rPr lang="en-US" dirty="0" smtClean="0"/>
              <a:t>2. You can draw only 1 line through points C and D</a:t>
            </a:r>
          </a:p>
          <a:p>
            <a:r>
              <a:rPr lang="en-US" dirty="0" smtClean="0"/>
              <a:t>3. How many of what kind of points do you need to draw a plane?</a:t>
            </a:r>
          </a:p>
          <a:p>
            <a:r>
              <a:rPr lang="en-US" dirty="0" smtClean="0"/>
              <a:t>4. Draw the intersection at BTW – corner of Vance and Georgia.  What pieces of the building blocks can these streets represent?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Today you will learn:</a:t>
            </a:r>
            <a:r>
              <a:rPr lang="en-US" dirty="0" smtClean="0"/>
              <a:t> </a:t>
            </a:r>
            <a:r>
              <a:rPr lang="en-US" sz="3000" i="1" dirty="0" smtClean="0"/>
              <a:t>what happens when the “Building Blocks” of geometry meet and combine</a:t>
            </a:r>
          </a:p>
          <a:p>
            <a:pPr>
              <a:buNone/>
            </a:pPr>
            <a:endParaRPr lang="en-US" dirty="0" smtClean="0"/>
          </a:p>
          <a:p>
            <a:r>
              <a:rPr lang="en-US" b="1" dirty="0" smtClean="0"/>
              <a:t>Why is this important:</a:t>
            </a:r>
            <a:r>
              <a:rPr lang="en-US" dirty="0" smtClean="0"/>
              <a:t> </a:t>
            </a:r>
            <a:r>
              <a:rPr lang="en-US" sz="3100" i="1" dirty="0" smtClean="0"/>
              <a:t>Like the house you live in, you must have a strong foundation on which to build or your house cannot stand.</a:t>
            </a:r>
          </a:p>
          <a:p>
            <a:endParaRPr lang="en-US" dirty="0" smtClean="0"/>
          </a:p>
          <a:p>
            <a:r>
              <a:rPr lang="en-US" b="1" dirty="0" smtClean="0"/>
              <a:t>Demonstrate your learning by:</a:t>
            </a:r>
          </a:p>
          <a:p>
            <a:endParaRPr lang="en-US" dirty="0" smtClean="0"/>
          </a:p>
          <a:p>
            <a:r>
              <a:rPr lang="en-US" b="1" dirty="0" smtClean="0"/>
              <a:t>Homework:</a:t>
            </a:r>
            <a:r>
              <a:rPr lang="en-US" dirty="0" smtClean="0"/>
              <a:t> </a:t>
            </a:r>
            <a:r>
              <a:rPr lang="en-US" i="1" dirty="0" smtClean="0"/>
              <a:t> In the construction of your home, what is produced by the intersection of your building blocks (point, line, plane)?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Intersections</a:t>
            </a:r>
            <a:endParaRPr lang="en-US" dirty="0"/>
          </a:p>
        </p:txBody>
      </p:sp>
      <p:sp>
        <p:nvSpPr>
          <p:cNvPr id="3" name="Content Placeholder 2"/>
          <p:cNvSpPr>
            <a:spLocks noGrp="1"/>
          </p:cNvSpPr>
          <p:nvPr>
            <p:ph idx="1"/>
          </p:nvPr>
        </p:nvSpPr>
        <p:spPr/>
        <p:txBody>
          <a:bodyPr/>
          <a:lstStyle/>
          <a:p>
            <a:r>
              <a:rPr lang="en-US" u="sng" dirty="0" smtClean="0">
                <a:solidFill>
                  <a:srgbClr val="FF0000"/>
                </a:solidFill>
              </a:rPr>
              <a:t>Intersect</a:t>
            </a:r>
            <a:r>
              <a:rPr lang="en-US" dirty="0" smtClean="0"/>
              <a:t> – Two Geometric figures with one or more points in common</a:t>
            </a:r>
          </a:p>
          <a:p>
            <a:endParaRPr lang="en-US" u="sng" dirty="0" smtClean="0"/>
          </a:p>
          <a:p>
            <a:endParaRPr lang="en-US" u="sng" dirty="0" smtClean="0"/>
          </a:p>
          <a:p>
            <a:r>
              <a:rPr lang="en-US" u="sng" dirty="0" smtClean="0">
                <a:solidFill>
                  <a:srgbClr val="FF0000"/>
                </a:solidFill>
              </a:rPr>
              <a:t>Intersection</a:t>
            </a:r>
            <a:r>
              <a:rPr lang="en-US" dirty="0" smtClean="0"/>
              <a:t> – The set of points two figures  that intersect have in common </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915400" cy="1143000"/>
          </a:xfrm>
        </p:spPr>
        <p:txBody>
          <a:bodyPr/>
          <a:lstStyle/>
          <a:p>
            <a:pPr eaLnBrk="1" hangingPunct="1">
              <a:defRPr/>
            </a:pPr>
            <a:r>
              <a:rPr lang="en-US" b="1" dirty="0" smtClean="0"/>
              <a:t>Intersections of Lines &amp; Planes</a:t>
            </a:r>
          </a:p>
        </p:txBody>
      </p:sp>
      <p:sp>
        <p:nvSpPr>
          <p:cNvPr id="41987" name="Rectangle 3"/>
          <p:cNvSpPr>
            <a:spLocks noGrp="1" noChangeArrowheads="1"/>
          </p:cNvSpPr>
          <p:nvPr>
            <p:ph type="body" idx="1"/>
          </p:nvPr>
        </p:nvSpPr>
        <p:spPr/>
        <p:txBody>
          <a:bodyPr/>
          <a:lstStyle/>
          <a:p>
            <a:pPr eaLnBrk="1" hangingPunct="1">
              <a:defRPr/>
            </a:pPr>
            <a:r>
              <a:rPr lang="en-US" dirty="0" smtClean="0"/>
              <a:t>Two or more lines </a:t>
            </a:r>
            <a:r>
              <a:rPr lang="en-US" b="1" i="1" u="sng" dirty="0" smtClean="0">
                <a:solidFill>
                  <a:srgbClr val="FF0000"/>
                </a:solidFill>
              </a:rPr>
              <a:t>intersect</a:t>
            </a:r>
            <a:r>
              <a:rPr lang="en-US" dirty="0" smtClean="0"/>
              <a:t> if they have a common point.  Two or more planes </a:t>
            </a:r>
            <a:r>
              <a:rPr lang="en-US" b="1" i="1" u="sng" dirty="0" smtClean="0">
                <a:solidFill>
                  <a:srgbClr val="FF0000"/>
                </a:solidFill>
              </a:rPr>
              <a:t>intersect</a:t>
            </a:r>
            <a:r>
              <a:rPr lang="en-US" dirty="0" smtClean="0"/>
              <a:t> if they have a common line. The intersection of any figures is the set of points the figures have in common.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1" dirty="0" smtClean="0"/>
              <a:t>Example 3:</a:t>
            </a:r>
          </a:p>
        </p:txBody>
      </p:sp>
      <p:sp>
        <p:nvSpPr>
          <p:cNvPr id="43011" name="Rectangle 3"/>
          <p:cNvSpPr>
            <a:spLocks noGrp="1" noChangeArrowheads="1"/>
          </p:cNvSpPr>
          <p:nvPr>
            <p:ph type="body" sz="half" idx="1"/>
          </p:nvPr>
        </p:nvSpPr>
        <p:spPr>
          <a:xfrm>
            <a:off x="457200" y="1600200"/>
            <a:ext cx="4343400" cy="4953000"/>
          </a:xfrm>
          <a:ln>
            <a:solidFill>
              <a:srgbClr val="0000FF"/>
            </a:solidFill>
          </a:ln>
        </p:spPr>
        <p:txBody>
          <a:bodyPr/>
          <a:lstStyle/>
          <a:p>
            <a:pPr marL="609600" indent="-609600" eaLnBrk="1" hangingPunct="1">
              <a:defRPr/>
            </a:pPr>
            <a:r>
              <a:rPr lang="en-US" smtClean="0"/>
              <a:t>How to sketch a line that intersects a plane in one point</a:t>
            </a:r>
          </a:p>
          <a:p>
            <a:pPr marL="609600" indent="-609600" eaLnBrk="1" hangingPunct="1">
              <a:buFont typeface="Wingdings" pitchFamily="2" charset="2"/>
              <a:buChar char="Ø"/>
              <a:defRPr/>
            </a:pPr>
            <a:r>
              <a:rPr lang="en-US" smtClean="0"/>
              <a:t>Draw a plane and a line.</a:t>
            </a:r>
          </a:p>
          <a:p>
            <a:pPr marL="609600" indent="-609600" eaLnBrk="1" hangingPunct="1">
              <a:buFont typeface="Wingdings" pitchFamily="2" charset="2"/>
              <a:buChar char="Ø"/>
              <a:defRPr/>
            </a:pPr>
            <a:r>
              <a:rPr lang="en-US" smtClean="0"/>
              <a:t>Emphasize the point where they meet.   </a:t>
            </a:r>
          </a:p>
          <a:p>
            <a:pPr marL="609600" indent="-609600" eaLnBrk="1" hangingPunct="1">
              <a:buFont typeface="Wingdings" pitchFamily="2" charset="2"/>
              <a:buChar char="Ø"/>
              <a:defRPr/>
            </a:pPr>
            <a:r>
              <a:rPr lang="en-US" smtClean="0"/>
              <a:t>Use dashes to indicate where the line is hidden by the plane.</a:t>
            </a:r>
          </a:p>
        </p:txBody>
      </p:sp>
      <p:sp>
        <p:nvSpPr>
          <p:cNvPr id="17412" name="AutoShape 5"/>
          <p:cNvSpPr>
            <a:spLocks noChangeArrowheads="1"/>
          </p:cNvSpPr>
          <p:nvPr/>
        </p:nvSpPr>
        <p:spPr bwMode="auto">
          <a:xfrm>
            <a:off x="5029200" y="3352800"/>
            <a:ext cx="3200400" cy="1524000"/>
          </a:xfrm>
          <a:prstGeom prst="parallelogram">
            <a:avLst>
              <a:gd name="adj" fmla="val 52500"/>
            </a:avLst>
          </a:prstGeom>
          <a:solidFill>
            <a:srgbClr val="33CC33"/>
          </a:solidFill>
          <a:ln w="9525">
            <a:solidFill>
              <a:schemeClr val="tx1"/>
            </a:solidFill>
            <a:miter lim="800000"/>
            <a:headEnd/>
            <a:tailEnd/>
          </a:ln>
        </p:spPr>
        <p:txBody>
          <a:bodyPr wrap="none" anchor="ctr"/>
          <a:lstStyle/>
          <a:p>
            <a:endParaRPr lang="en-US"/>
          </a:p>
        </p:txBody>
      </p:sp>
      <p:sp>
        <p:nvSpPr>
          <p:cNvPr id="17413" name="Oval 6"/>
          <p:cNvSpPr>
            <a:spLocks noChangeArrowheads="1"/>
          </p:cNvSpPr>
          <p:nvPr/>
        </p:nvSpPr>
        <p:spPr bwMode="auto">
          <a:xfrm>
            <a:off x="6324600" y="3962400"/>
            <a:ext cx="304800" cy="3048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14" name="Line 7"/>
          <p:cNvSpPr>
            <a:spLocks noChangeShapeType="1"/>
          </p:cNvSpPr>
          <p:nvPr/>
        </p:nvSpPr>
        <p:spPr bwMode="auto">
          <a:xfrm flipV="1">
            <a:off x="6477000" y="1905000"/>
            <a:ext cx="0" cy="2133600"/>
          </a:xfrm>
          <a:prstGeom prst="line">
            <a:avLst/>
          </a:prstGeom>
          <a:noFill/>
          <a:ln w="76200">
            <a:solidFill>
              <a:schemeClr val="tx1"/>
            </a:solidFill>
            <a:round/>
            <a:headEnd/>
            <a:tailEnd type="triangle" w="med" len="med"/>
          </a:ln>
        </p:spPr>
        <p:txBody>
          <a:bodyPr/>
          <a:lstStyle/>
          <a:p>
            <a:endParaRPr lang="en-US"/>
          </a:p>
        </p:txBody>
      </p:sp>
      <p:sp>
        <p:nvSpPr>
          <p:cNvPr id="17415" name="Line 8"/>
          <p:cNvSpPr>
            <a:spLocks noChangeShapeType="1"/>
          </p:cNvSpPr>
          <p:nvPr/>
        </p:nvSpPr>
        <p:spPr bwMode="auto">
          <a:xfrm>
            <a:off x="6477000" y="4114800"/>
            <a:ext cx="0" cy="2286000"/>
          </a:xfrm>
          <a:prstGeom prst="line">
            <a:avLst/>
          </a:prstGeom>
          <a:noFill/>
          <a:ln w="76200" cap="rnd">
            <a:solidFill>
              <a:schemeClr val="tx1"/>
            </a:solidFill>
            <a:prstDash val="sysDot"/>
            <a:round/>
            <a:headEnd/>
            <a:tailEnd type="triangle" w="med" len="med"/>
          </a:ln>
        </p:spPr>
        <p:txBody>
          <a:bodyPr/>
          <a:lstStyle/>
          <a:p>
            <a:endParaRPr lang="en-US"/>
          </a:p>
        </p:txBody>
      </p:sp>
      <p:sp>
        <p:nvSpPr>
          <p:cNvPr id="17416" name="Line 9"/>
          <p:cNvSpPr>
            <a:spLocks noChangeShapeType="1"/>
          </p:cNvSpPr>
          <p:nvPr/>
        </p:nvSpPr>
        <p:spPr bwMode="auto">
          <a:xfrm>
            <a:off x="6477000" y="4876800"/>
            <a:ext cx="0" cy="1295400"/>
          </a:xfrm>
          <a:prstGeom prst="line">
            <a:avLst/>
          </a:prstGeom>
          <a:noFill/>
          <a:ln w="762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b="1" dirty="0" smtClean="0"/>
              <a:t>Example 4:</a:t>
            </a:r>
          </a:p>
        </p:txBody>
      </p:sp>
      <p:sp>
        <p:nvSpPr>
          <p:cNvPr id="45059" name="Rectangle 3"/>
          <p:cNvSpPr>
            <a:spLocks noGrp="1" noChangeArrowheads="1"/>
          </p:cNvSpPr>
          <p:nvPr>
            <p:ph type="body" sz="half" idx="1"/>
          </p:nvPr>
        </p:nvSpPr>
        <p:spPr/>
        <p:txBody>
          <a:bodyPr/>
          <a:lstStyle/>
          <a:p>
            <a:pPr marL="609600" indent="-609600" eaLnBrk="1" hangingPunct="1">
              <a:lnSpc>
                <a:spcPct val="90000"/>
              </a:lnSpc>
              <a:defRPr/>
            </a:pPr>
            <a:r>
              <a:rPr lang="en-US" smtClean="0"/>
              <a:t>How to sketch two planes that intersect in a line.</a:t>
            </a:r>
          </a:p>
          <a:p>
            <a:pPr marL="609600" indent="-609600" eaLnBrk="1" hangingPunct="1">
              <a:lnSpc>
                <a:spcPct val="90000"/>
              </a:lnSpc>
              <a:buFont typeface="Wingdings" pitchFamily="2" charset="2"/>
              <a:buChar char="Ø"/>
              <a:defRPr/>
            </a:pPr>
            <a:r>
              <a:rPr lang="en-US" smtClean="0"/>
              <a:t>Draw two planes.</a:t>
            </a:r>
          </a:p>
          <a:p>
            <a:pPr marL="609600" indent="-609600" eaLnBrk="1" hangingPunct="1">
              <a:lnSpc>
                <a:spcPct val="90000"/>
              </a:lnSpc>
              <a:buFont typeface="Wingdings" pitchFamily="2" charset="2"/>
              <a:buChar char="Ø"/>
              <a:defRPr/>
            </a:pPr>
            <a:r>
              <a:rPr lang="en-US" smtClean="0"/>
              <a:t>Emphasize the line where they meet.</a:t>
            </a:r>
          </a:p>
          <a:p>
            <a:pPr marL="609600" indent="-609600" eaLnBrk="1" hangingPunct="1">
              <a:lnSpc>
                <a:spcPct val="90000"/>
              </a:lnSpc>
              <a:buFont typeface="Wingdings" pitchFamily="2" charset="2"/>
              <a:buChar char="Ø"/>
              <a:defRPr/>
            </a:pPr>
            <a:r>
              <a:rPr lang="en-US" smtClean="0"/>
              <a:t>Use dashes to indicate where one plane is hidden by the other plane.</a:t>
            </a:r>
          </a:p>
        </p:txBody>
      </p:sp>
      <p:sp>
        <p:nvSpPr>
          <p:cNvPr id="18436" name="AutoShape 4"/>
          <p:cNvSpPr>
            <a:spLocks noChangeArrowheads="1"/>
          </p:cNvSpPr>
          <p:nvPr/>
        </p:nvSpPr>
        <p:spPr bwMode="auto">
          <a:xfrm>
            <a:off x="5562600" y="2438400"/>
            <a:ext cx="3200400" cy="762000"/>
          </a:xfrm>
          <a:prstGeom prst="parallelogram">
            <a:avLst>
              <a:gd name="adj" fmla="val 105000"/>
            </a:avLst>
          </a:prstGeom>
          <a:solidFill>
            <a:srgbClr val="0000FF"/>
          </a:solidFill>
          <a:ln w="9525">
            <a:solidFill>
              <a:schemeClr val="tx1"/>
            </a:solidFill>
            <a:prstDash val="sysDot"/>
            <a:miter lim="800000"/>
            <a:headEnd/>
            <a:tailEnd/>
          </a:ln>
        </p:spPr>
        <p:txBody>
          <a:bodyPr wrap="none" anchor="ctr"/>
          <a:lstStyle/>
          <a:p>
            <a:endParaRPr lang="en-US"/>
          </a:p>
        </p:txBody>
      </p:sp>
      <p:sp>
        <p:nvSpPr>
          <p:cNvPr id="18437" name="Rectangle 11"/>
          <p:cNvSpPr>
            <a:spLocks noChangeArrowheads="1"/>
          </p:cNvSpPr>
          <p:nvPr/>
        </p:nvSpPr>
        <p:spPr bwMode="auto">
          <a:xfrm>
            <a:off x="5562600" y="2209800"/>
            <a:ext cx="2362200" cy="990600"/>
          </a:xfrm>
          <a:prstGeom prst="rect">
            <a:avLst/>
          </a:prstGeom>
          <a:solidFill>
            <a:srgbClr val="00FFFF">
              <a:alpha val="25098"/>
            </a:srgbClr>
          </a:solidFill>
          <a:ln w="57150">
            <a:solidFill>
              <a:schemeClr val="tx1"/>
            </a:solidFill>
            <a:miter lim="800000"/>
            <a:headEnd/>
            <a:tailEnd/>
          </a:ln>
        </p:spPr>
        <p:txBody>
          <a:bodyPr wrap="none" anchor="ctr"/>
          <a:lstStyle/>
          <a:p>
            <a:endParaRPr lang="en-US"/>
          </a:p>
        </p:txBody>
      </p:sp>
      <p:sp>
        <p:nvSpPr>
          <p:cNvPr id="18438" name="Rectangle 12"/>
          <p:cNvSpPr>
            <a:spLocks noChangeArrowheads="1"/>
          </p:cNvSpPr>
          <p:nvPr/>
        </p:nvSpPr>
        <p:spPr bwMode="auto">
          <a:xfrm>
            <a:off x="5562600" y="3200400"/>
            <a:ext cx="2362200" cy="990600"/>
          </a:xfrm>
          <a:prstGeom prst="rect">
            <a:avLst/>
          </a:prstGeom>
          <a:solidFill>
            <a:srgbClr val="00FFFF">
              <a:alpha val="25098"/>
            </a:srgbClr>
          </a:solidFill>
          <a:ln w="57150">
            <a:solidFill>
              <a:schemeClr val="tx1"/>
            </a:solidFill>
            <a:miter lim="800000"/>
            <a:headEnd/>
            <a:tailEnd/>
          </a:ln>
        </p:spPr>
        <p:txBody>
          <a:bodyPr wrap="none" anchor="ctr"/>
          <a:lstStyle/>
          <a:p>
            <a:endParaRPr lang="en-US"/>
          </a:p>
        </p:txBody>
      </p:sp>
      <p:sp>
        <p:nvSpPr>
          <p:cNvPr id="18439" name="AutoShape 9"/>
          <p:cNvSpPr>
            <a:spLocks noChangeArrowheads="1"/>
          </p:cNvSpPr>
          <p:nvPr/>
        </p:nvSpPr>
        <p:spPr bwMode="auto">
          <a:xfrm>
            <a:off x="4724400" y="3200400"/>
            <a:ext cx="3200400" cy="762000"/>
          </a:xfrm>
          <a:prstGeom prst="parallelogram">
            <a:avLst>
              <a:gd name="adj" fmla="val 105000"/>
            </a:avLst>
          </a:prstGeom>
          <a:solidFill>
            <a:srgbClr val="0000FF"/>
          </a:solidFill>
          <a:ln w="9525">
            <a:solidFill>
              <a:schemeClr val="tx1"/>
            </a:solidFill>
            <a:miter lim="800000"/>
            <a:headEnd/>
            <a:tailEnd/>
          </a:ln>
        </p:spPr>
        <p:txBody>
          <a:bodyPr wrap="none" anchor="ctr"/>
          <a:lstStyle/>
          <a:p>
            <a:endParaRPr lang="en-US"/>
          </a:p>
        </p:txBody>
      </p:sp>
      <p:sp>
        <p:nvSpPr>
          <p:cNvPr id="18440" name="Line 14"/>
          <p:cNvSpPr>
            <a:spLocks noChangeShapeType="1"/>
          </p:cNvSpPr>
          <p:nvPr/>
        </p:nvSpPr>
        <p:spPr bwMode="auto">
          <a:xfrm>
            <a:off x="7924800" y="2438400"/>
            <a:ext cx="838200" cy="0"/>
          </a:xfrm>
          <a:prstGeom prst="line">
            <a:avLst/>
          </a:prstGeom>
          <a:noFill/>
          <a:ln w="76200">
            <a:solidFill>
              <a:schemeClr val="tx1"/>
            </a:solidFill>
            <a:round/>
            <a:headEnd/>
            <a:tailEnd/>
          </a:ln>
        </p:spPr>
        <p:txBody>
          <a:bodyPr/>
          <a:lstStyle/>
          <a:p>
            <a:endParaRPr lang="en-US"/>
          </a:p>
        </p:txBody>
      </p:sp>
      <p:sp>
        <p:nvSpPr>
          <p:cNvPr id="18441" name="Line 15"/>
          <p:cNvSpPr>
            <a:spLocks noChangeShapeType="1"/>
          </p:cNvSpPr>
          <p:nvPr/>
        </p:nvSpPr>
        <p:spPr bwMode="auto">
          <a:xfrm flipH="1">
            <a:off x="7086600" y="2438400"/>
            <a:ext cx="1676400" cy="1524000"/>
          </a:xfrm>
          <a:prstGeom prst="line">
            <a:avLst/>
          </a:prstGeom>
          <a:noFill/>
          <a:ln w="76200">
            <a:solidFill>
              <a:schemeClr val="tx1"/>
            </a:solidFill>
            <a:round/>
            <a:headEnd/>
            <a:tailEnd/>
          </a:ln>
        </p:spPr>
        <p:txBody>
          <a:bodyPr/>
          <a:lstStyle/>
          <a:p>
            <a:endParaRPr lang="en-US"/>
          </a:p>
        </p:txBody>
      </p:sp>
      <p:sp>
        <p:nvSpPr>
          <p:cNvPr id="18442" name="Line 16"/>
          <p:cNvSpPr>
            <a:spLocks noChangeShapeType="1"/>
          </p:cNvSpPr>
          <p:nvPr/>
        </p:nvSpPr>
        <p:spPr bwMode="auto">
          <a:xfrm flipH="1">
            <a:off x="4800600" y="3200400"/>
            <a:ext cx="762000" cy="762000"/>
          </a:xfrm>
          <a:prstGeom prst="line">
            <a:avLst/>
          </a:prstGeom>
          <a:noFill/>
          <a:ln w="76200">
            <a:solidFill>
              <a:schemeClr val="tx1"/>
            </a:solidFill>
            <a:round/>
            <a:headEnd/>
            <a:tailEnd/>
          </a:ln>
        </p:spPr>
        <p:txBody>
          <a:bodyPr/>
          <a:lstStyle/>
          <a:p>
            <a:endParaRPr lang="en-US"/>
          </a:p>
        </p:txBody>
      </p:sp>
      <p:sp>
        <p:nvSpPr>
          <p:cNvPr id="18443" name="Line 17"/>
          <p:cNvSpPr>
            <a:spLocks noChangeShapeType="1"/>
          </p:cNvSpPr>
          <p:nvPr/>
        </p:nvSpPr>
        <p:spPr bwMode="auto">
          <a:xfrm>
            <a:off x="4724400" y="3962400"/>
            <a:ext cx="2362200" cy="0"/>
          </a:xfrm>
          <a:prstGeom prst="line">
            <a:avLst/>
          </a:prstGeom>
          <a:noFill/>
          <a:ln w="76200">
            <a:solidFill>
              <a:schemeClr val="tx1"/>
            </a:solidFill>
            <a:round/>
            <a:headEnd/>
            <a:tailEnd/>
          </a:ln>
        </p:spPr>
        <p:txBody>
          <a:bodyPr/>
          <a:lstStyle/>
          <a:p>
            <a:endParaRPr lang="en-US"/>
          </a:p>
        </p:txBody>
      </p:sp>
      <p:sp>
        <p:nvSpPr>
          <p:cNvPr id="18444" name="Line 18"/>
          <p:cNvSpPr>
            <a:spLocks noChangeShapeType="1"/>
          </p:cNvSpPr>
          <p:nvPr/>
        </p:nvSpPr>
        <p:spPr bwMode="auto">
          <a:xfrm>
            <a:off x="4800600" y="3200400"/>
            <a:ext cx="3962400" cy="0"/>
          </a:xfrm>
          <a:prstGeom prst="line">
            <a:avLst/>
          </a:prstGeom>
          <a:noFill/>
          <a:ln w="76200">
            <a:solidFill>
              <a:schemeClr val="tx1"/>
            </a:solidFill>
            <a:round/>
            <a:headEnd type="triangle" w="med" len="med"/>
            <a:tailEnd type="triangle" w="med" len="med"/>
          </a:ln>
        </p:spPr>
        <p:txBody>
          <a:bodyPr/>
          <a:lstStyle/>
          <a:p>
            <a:endParaRPr lang="en-US"/>
          </a:p>
        </p:txBody>
      </p:sp>
      <p:sp>
        <p:nvSpPr>
          <p:cNvPr id="18445" name="Line 13"/>
          <p:cNvSpPr>
            <a:spLocks noChangeShapeType="1"/>
          </p:cNvSpPr>
          <p:nvPr/>
        </p:nvSpPr>
        <p:spPr bwMode="auto">
          <a:xfrm>
            <a:off x="6400800" y="2438400"/>
            <a:ext cx="1524000" cy="0"/>
          </a:xfrm>
          <a:prstGeom prst="line">
            <a:avLst/>
          </a:prstGeom>
          <a:noFill/>
          <a:ln w="76200">
            <a:solidFill>
              <a:schemeClr val="tx1"/>
            </a:solidFill>
            <a:prstDash val="sysDot"/>
            <a:round/>
            <a:headEnd/>
            <a:tailEnd/>
          </a:ln>
        </p:spPr>
        <p:txBody>
          <a:bodyPr/>
          <a:lstStyle/>
          <a:p>
            <a:endParaRPr lang="en-US"/>
          </a:p>
        </p:txBody>
      </p:sp>
      <p:sp>
        <p:nvSpPr>
          <p:cNvPr id="18446" name="Line 10"/>
          <p:cNvSpPr>
            <a:spLocks noChangeShapeType="1"/>
          </p:cNvSpPr>
          <p:nvPr/>
        </p:nvSpPr>
        <p:spPr bwMode="auto">
          <a:xfrm flipV="1">
            <a:off x="5715000" y="2362200"/>
            <a:ext cx="762000" cy="762000"/>
          </a:xfrm>
          <a:prstGeom prst="line">
            <a:avLst/>
          </a:prstGeom>
          <a:noFill/>
          <a:ln w="76200">
            <a:solidFill>
              <a:schemeClr val="tx1"/>
            </a:solidFill>
            <a:prstDash val="sysDot"/>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5:</a:t>
            </a:r>
            <a:endParaRPr lang="en-US" b="1" dirty="0"/>
          </a:p>
        </p:txBody>
      </p:sp>
      <p:sp>
        <p:nvSpPr>
          <p:cNvPr id="3" name="Content Placeholder 2"/>
          <p:cNvSpPr>
            <a:spLocks noGrp="1"/>
          </p:cNvSpPr>
          <p:nvPr>
            <p:ph idx="1"/>
          </p:nvPr>
        </p:nvSpPr>
        <p:spPr/>
        <p:txBody>
          <a:bodyPr/>
          <a:lstStyle/>
          <a:p>
            <a:r>
              <a:rPr lang="en-US" b="1" dirty="0" smtClean="0"/>
              <a:t>1.</a:t>
            </a:r>
            <a:r>
              <a:rPr lang="en-US" dirty="0" smtClean="0"/>
              <a:t> Draw a line and a plane that do not intersect.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5:</a:t>
            </a:r>
            <a:endParaRPr lang="en-US" b="1" dirty="0"/>
          </a:p>
        </p:txBody>
      </p:sp>
      <p:sp>
        <p:nvSpPr>
          <p:cNvPr id="3" name="Content Placeholder 2"/>
          <p:cNvSpPr>
            <a:spLocks noGrp="1"/>
          </p:cNvSpPr>
          <p:nvPr>
            <p:ph idx="1"/>
          </p:nvPr>
        </p:nvSpPr>
        <p:spPr/>
        <p:txBody>
          <a:bodyPr/>
          <a:lstStyle/>
          <a:p>
            <a:r>
              <a:rPr lang="en-US" b="1" dirty="0" smtClean="0"/>
              <a:t>2.</a:t>
            </a:r>
            <a:r>
              <a:rPr lang="en-US" dirty="0" smtClean="0"/>
              <a:t> Draw two planes that do not intersect and a line that intersects each plane in one point.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74638"/>
            <a:ext cx="8686800" cy="1143000"/>
          </a:xfrm>
        </p:spPr>
        <p:txBody>
          <a:bodyPr/>
          <a:lstStyle/>
          <a:p>
            <a:pPr eaLnBrk="1" hangingPunct="1">
              <a:defRPr/>
            </a:pPr>
            <a:r>
              <a:rPr lang="en-US" b="1" dirty="0" smtClean="0"/>
              <a:t>Point</a:t>
            </a:r>
          </a:p>
        </p:txBody>
      </p:sp>
      <p:sp>
        <p:nvSpPr>
          <p:cNvPr id="7171" name="Rectangle 3"/>
          <p:cNvSpPr>
            <a:spLocks noGrp="1" noChangeArrowheads="1"/>
          </p:cNvSpPr>
          <p:nvPr>
            <p:ph type="body" sz="half" idx="1"/>
          </p:nvPr>
        </p:nvSpPr>
        <p:spPr>
          <a:xfrm>
            <a:off x="457200" y="1600200"/>
            <a:ext cx="4572000" cy="4495800"/>
          </a:xfrm>
        </p:spPr>
        <p:txBody>
          <a:bodyPr/>
          <a:lstStyle/>
          <a:p>
            <a:pPr>
              <a:spcBef>
                <a:spcPct val="50000"/>
              </a:spcBef>
              <a:buClrTx/>
              <a:buSzTx/>
              <a:buFontTx/>
              <a:buChar char="•"/>
            </a:pPr>
            <a:endParaRPr lang="en-US" dirty="0" smtClean="0">
              <a:effectLst/>
            </a:endParaRPr>
          </a:p>
          <a:p>
            <a:pPr>
              <a:spcBef>
                <a:spcPct val="50000"/>
              </a:spcBef>
              <a:buClrTx/>
              <a:buSzTx/>
              <a:buFontTx/>
              <a:buChar char="•"/>
            </a:pPr>
            <a:r>
              <a:rPr lang="en-US" dirty="0" smtClean="0">
                <a:effectLst/>
              </a:rPr>
              <a:t>A </a:t>
            </a:r>
            <a:r>
              <a:rPr lang="en-US" b="1" i="1" u="sng" dirty="0" smtClean="0">
                <a:solidFill>
                  <a:srgbClr val="FFCC66"/>
                </a:solidFill>
                <a:effectLst/>
              </a:rPr>
              <a:t>point</a:t>
            </a:r>
            <a:r>
              <a:rPr lang="en-US" dirty="0" smtClean="0">
                <a:effectLst/>
              </a:rPr>
              <a:t> is simply a location. It has no dimension (shape or size), is usually represented by a small dot, and named by a capital letter.</a:t>
            </a:r>
          </a:p>
        </p:txBody>
      </p:sp>
      <p:sp>
        <p:nvSpPr>
          <p:cNvPr id="7172" name="Oval 6"/>
          <p:cNvSpPr>
            <a:spLocks noChangeArrowheads="1"/>
          </p:cNvSpPr>
          <p:nvPr/>
        </p:nvSpPr>
        <p:spPr bwMode="auto">
          <a:xfrm>
            <a:off x="6781800" y="29718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73" name="Text Box 7"/>
          <p:cNvSpPr txBox="1">
            <a:spLocks noChangeArrowheads="1"/>
          </p:cNvSpPr>
          <p:nvPr/>
        </p:nvSpPr>
        <p:spPr bwMode="auto">
          <a:xfrm>
            <a:off x="6324600" y="2667000"/>
            <a:ext cx="381000" cy="366713"/>
          </a:xfrm>
          <a:prstGeom prst="rect">
            <a:avLst/>
          </a:prstGeom>
          <a:noFill/>
          <a:ln w="9525">
            <a:noFill/>
            <a:miter lim="800000"/>
            <a:headEnd/>
            <a:tailEnd/>
          </a:ln>
        </p:spPr>
        <p:txBody>
          <a:bodyPr>
            <a:spAutoFit/>
          </a:bodyPr>
          <a:lstStyle/>
          <a:p>
            <a:pPr>
              <a:spcBef>
                <a:spcPct val="50000"/>
              </a:spcBef>
            </a:pPr>
            <a:r>
              <a:rPr lang="en-US"/>
              <a:t>A</a:t>
            </a:r>
          </a:p>
        </p:txBody>
      </p:sp>
      <p:sp>
        <p:nvSpPr>
          <p:cNvPr id="7174" name="Text Box 8"/>
          <p:cNvSpPr txBox="1">
            <a:spLocks noChangeArrowheads="1"/>
          </p:cNvSpPr>
          <p:nvPr/>
        </p:nvSpPr>
        <p:spPr bwMode="auto">
          <a:xfrm>
            <a:off x="6172200" y="3429000"/>
            <a:ext cx="2819400" cy="519113"/>
          </a:xfrm>
          <a:prstGeom prst="rect">
            <a:avLst/>
          </a:prstGeom>
          <a:noFill/>
          <a:ln w="9525">
            <a:noFill/>
            <a:miter lim="800000"/>
            <a:headEnd/>
            <a:tailEnd/>
          </a:ln>
        </p:spPr>
        <p:txBody>
          <a:bodyPr>
            <a:spAutoFit/>
          </a:bodyPr>
          <a:lstStyle/>
          <a:p>
            <a:pPr>
              <a:spcBef>
                <a:spcPct val="50000"/>
              </a:spcBef>
            </a:pPr>
            <a:r>
              <a:rPr lang="en-US" sz="2800" b="0" dirty="0"/>
              <a:t>Point 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Postulates</a:t>
            </a:r>
            <a:endParaRPr lang="en-US" b="1" cap="none" dirty="0"/>
          </a:p>
        </p:txBody>
      </p:sp>
      <p:sp>
        <p:nvSpPr>
          <p:cNvPr id="3" name="Text Placeholder 2"/>
          <p:cNvSpPr>
            <a:spLocks noGrp="1"/>
          </p:cNvSpPr>
          <p:nvPr>
            <p:ph idx="1"/>
          </p:nvPr>
        </p:nvSpPr>
        <p:spPr/>
        <p:txBody>
          <a:bodyPr>
            <a:normAutofit/>
          </a:bodyPr>
          <a:lstStyle/>
          <a:p>
            <a:r>
              <a:rPr lang="en-US" dirty="0" smtClean="0"/>
              <a:t>Postulates are accepted statements of fact – you can rely on them to be true without having to prove them.</a:t>
            </a:r>
          </a:p>
          <a:p>
            <a:endParaRPr lang="en-US" dirty="0" smtClean="0">
              <a:solidFill>
                <a:schemeClr val="tx1"/>
              </a:solidFill>
            </a:endParaRPr>
          </a:p>
          <a:p>
            <a:r>
              <a:rPr lang="en-US" dirty="0" smtClean="0">
                <a:solidFill>
                  <a:schemeClr val="tx1"/>
                </a:solidFill>
              </a:rPr>
              <a:t>Postulates give us important facts about intersections involving points, lines and planes.</a:t>
            </a:r>
            <a:endParaRPr lang="en-US"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6" name="Rectangle 10"/>
          <p:cNvSpPr>
            <a:spLocks noChangeArrowheads="1"/>
          </p:cNvSpPr>
          <p:nvPr/>
        </p:nvSpPr>
        <p:spPr bwMode="auto">
          <a:xfrm>
            <a:off x="685800" y="1600200"/>
            <a:ext cx="7772400" cy="4572000"/>
          </a:xfrm>
          <a:prstGeom prst="rect">
            <a:avLst/>
          </a:prstGeom>
          <a:solidFill>
            <a:schemeClr val="bg1"/>
          </a:solidFill>
          <a:ln w="28575">
            <a:solidFill>
              <a:srgbClr val="9C9C9C"/>
            </a:solidFill>
            <a:miter lim="800000"/>
            <a:headEnd/>
            <a:tailEnd/>
          </a:ln>
          <a:effectLst/>
        </p:spPr>
        <p:txBody>
          <a:bodyPr wrap="none" anchor="ctr"/>
          <a:lstStyle/>
          <a:p>
            <a:endParaRPr lang="en-US"/>
          </a:p>
        </p:txBody>
      </p:sp>
      <p:sp>
        <p:nvSpPr>
          <p:cNvPr id="9220" name="Text Box 4"/>
          <p:cNvSpPr txBox="1">
            <a:spLocks noChangeArrowheads="1"/>
          </p:cNvSpPr>
          <p:nvPr/>
        </p:nvSpPr>
        <p:spPr bwMode="auto">
          <a:xfrm>
            <a:off x="838200" y="304800"/>
            <a:ext cx="7620000" cy="304800"/>
          </a:xfrm>
          <a:prstGeom prst="rect">
            <a:avLst/>
          </a:prstGeom>
          <a:noFill/>
          <a:ln w="9525">
            <a:noFill/>
            <a:miter lim="800000"/>
            <a:headEnd/>
            <a:tailEnd/>
          </a:ln>
          <a:effectLst/>
        </p:spPr>
        <p:txBody>
          <a:bodyPr>
            <a:spAutoFit/>
          </a:bodyPr>
          <a:lstStyle/>
          <a:p>
            <a:pPr>
              <a:spcBef>
                <a:spcPct val="50000"/>
              </a:spcBef>
            </a:pPr>
            <a:r>
              <a:rPr lang="en-US" altLang="en-US" sz="1400" b="1" dirty="0">
                <a:solidFill>
                  <a:schemeClr val="bg1"/>
                </a:solidFill>
                <a:latin typeface="Arial" charset="0"/>
              </a:rPr>
              <a:t>1.1 The Building Blocks of Geometry</a:t>
            </a:r>
            <a:endParaRPr lang="en-US" altLang="en-US" dirty="0"/>
          </a:p>
        </p:txBody>
      </p:sp>
      <p:sp>
        <p:nvSpPr>
          <p:cNvPr id="9222" name="Rectangle 6"/>
          <p:cNvSpPr>
            <a:spLocks noGrp="1" noChangeArrowheads="1"/>
          </p:cNvSpPr>
          <p:nvPr>
            <p:ph type="title"/>
          </p:nvPr>
        </p:nvSpPr>
        <p:spPr>
          <a:xfrm>
            <a:off x="609600" y="685800"/>
            <a:ext cx="8229600" cy="914400"/>
          </a:xfrm>
        </p:spPr>
        <p:txBody>
          <a:bodyPr>
            <a:normAutofit fontScale="90000"/>
          </a:bodyPr>
          <a:lstStyle/>
          <a:p>
            <a:r>
              <a:rPr lang="en-US" altLang="en-US" dirty="0"/>
              <a:t>Theorems, Postulates, &amp; Definitions</a:t>
            </a:r>
          </a:p>
        </p:txBody>
      </p:sp>
      <p:sp>
        <p:nvSpPr>
          <p:cNvPr id="9223" name="Rectangle 7"/>
          <p:cNvSpPr>
            <a:spLocks noGrp="1" noChangeArrowheads="1"/>
          </p:cNvSpPr>
          <p:nvPr>
            <p:ph type="body" idx="1"/>
          </p:nvPr>
        </p:nvSpPr>
        <p:spPr>
          <a:xfrm>
            <a:off x="685800" y="1828800"/>
            <a:ext cx="7772400" cy="1066800"/>
          </a:xfrm>
        </p:spPr>
        <p:txBody>
          <a:bodyPr>
            <a:normAutofit lnSpcReduction="10000"/>
          </a:bodyPr>
          <a:lstStyle/>
          <a:p>
            <a:pPr>
              <a:buFontTx/>
              <a:buNone/>
            </a:pPr>
            <a:r>
              <a:rPr lang="en-US" altLang="en-US" b="1"/>
              <a:t>Postulate 1.1.4:</a:t>
            </a:r>
            <a:r>
              <a:rPr lang="en-US" altLang="en-US"/>
              <a:t> The intersection of two lines </a:t>
            </a:r>
          </a:p>
          <a:p>
            <a:pPr>
              <a:buFontTx/>
              <a:buNone/>
            </a:pPr>
            <a:r>
              <a:rPr lang="en-US" altLang="en-US"/>
              <a:t>is a point.</a:t>
            </a:r>
          </a:p>
        </p:txBody>
      </p:sp>
      <p:sp>
        <p:nvSpPr>
          <p:cNvPr id="9224" name="Text Box 8"/>
          <p:cNvSpPr txBox="1">
            <a:spLocks noChangeArrowheads="1"/>
          </p:cNvSpPr>
          <p:nvPr/>
        </p:nvSpPr>
        <p:spPr bwMode="auto">
          <a:xfrm>
            <a:off x="685800" y="3352800"/>
            <a:ext cx="7772400" cy="946150"/>
          </a:xfrm>
          <a:prstGeom prst="rect">
            <a:avLst/>
          </a:prstGeom>
          <a:noFill/>
          <a:ln w="9525">
            <a:noFill/>
            <a:miter lim="800000"/>
            <a:headEnd/>
            <a:tailEnd/>
          </a:ln>
          <a:effectLst/>
        </p:spPr>
        <p:txBody>
          <a:bodyPr>
            <a:spAutoFit/>
          </a:bodyPr>
          <a:lstStyle/>
          <a:p>
            <a:r>
              <a:rPr lang="en-US" altLang="en-US" sz="2800" b="1">
                <a:latin typeface="Arial" charset="0"/>
              </a:rPr>
              <a:t>Postulate 1.1.5:</a:t>
            </a:r>
            <a:r>
              <a:rPr lang="en-US" altLang="en-US" sz="2800">
                <a:latin typeface="Arial" charset="0"/>
              </a:rPr>
              <a:t> The intersection of two planes</a:t>
            </a:r>
          </a:p>
          <a:p>
            <a:r>
              <a:rPr lang="en-US" altLang="en-US" sz="2800">
                <a:latin typeface="Arial" charset="0"/>
              </a:rPr>
              <a:t>is a line.</a:t>
            </a:r>
          </a:p>
        </p:txBody>
      </p:sp>
      <p:sp>
        <p:nvSpPr>
          <p:cNvPr id="9225" name="Text Box 9"/>
          <p:cNvSpPr txBox="1">
            <a:spLocks noChangeArrowheads="1"/>
          </p:cNvSpPr>
          <p:nvPr/>
        </p:nvSpPr>
        <p:spPr bwMode="auto">
          <a:xfrm>
            <a:off x="685800" y="4860925"/>
            <a:ext cx="7772400" cy="1311275"/>
          </a:xfrm>
          <a:prstGeom prst="rect">
            <a:avLst/>
          </a:prstGeom>
          <a:noFill/>
          <a:ln w="9525">
            <a:noFill/>
            <a:miter lim="800000"/>
            <a:headEnd/>
            <a:tailEnd/>
          </a:ln>
          <a:effectLst/>
        </p:spPr>
        <p:txBody>
          <a:bodyPr>
            <a:spAutoFit/>
          </a:bodyPr>
          <a:lstStyle/>
          <a:p>
            <a:r>
              <a:rPr lang="en-US" altLang="en-US" sz="2800" b="1">
                <a:latin typeface="Arial" charset="0"/>
              </a:rPr>
              <a:t>Postulate 1.1.6:</a:t>
            </a:r>
            <a:r>
              <a:rPr lang="en-US" altLang="en-US" sz="2800">
                <a:latin typeface="Arial" charset="0"/>
              </a:rPr>
              <a:t> Through any two points there</a:t>
            </a:r>
          </a:p>
          <a:p>
            <a:r>
              <a:rPr lang="en-US" altLang="en-US" sz="2800">
                <a:latin typeface="Arial" charset="0"/>
              </a:rPr>
              <a:t>is one and only one line.</a:t>
            </a:r>
          </a:p>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wipe(left)">
                                      <p:cBhvr>
                                        <p:cTn id="7" dur="5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Effect transition="in" filter="wipe(left)">
                                      <p:cBhvr>
                                        <p:cTn id="12" dur="500"/>
                                        <p:tgtEl>
                                          <p:spTgt spid="92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5"/>
                                        </p:tgtEl>
                                        <p:attrNameLst>
                                          <p:attrName>style.visibility</p:attrName>
                                        </p:attrNameLst>
                                      </p:cBhvr>
                                      <p:to>
                                        <p:strVal val="visible"/>
                                      </p:to>
                                    </p:set>
                                    <p:animEffect transition="in" filter="wipe(left)">
                                      <p:cBhvr>
                                        <p:cTn id="17"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 name="Rectangle 10"/>
          <p:cNvSpPr>
            <a:spLocks noChangeArrowheads="1"/>
          </p:cNvSpPr>
          <p:nvPr/>
        </p:nvSpPr>
        <p:spPr bwMode="auto">
          <a:xfrm>
            <a:off x="685800" y="1600200"/>
            <a:ext cx="7772400" cy="4572000"/>
          </a:xfrm>
          <a:prstGeom prst="rect">
            <a:avLst/>
          </a:prstGeom>
          <a:solidFill>
            <a:schemeClr val="bg1"/>
          </a:solidFill>
          <a:ln w="28575">
            <a:solidFill>
              <a:srgbClr val="9C9C9C"/>
            </a:solidFill>
            <a:miter lim="800000"/>
            <a:headEnd/>
            <a:tailEnd/>
          </a:ln>
          <a:effectLst/>
        </p:spPr>
        <p:txBody>
          <a:bodyPr wrap="none" anchor="ctr"/>
          <a:lstStyle/>
          <a:p>
            <a:endParaRPr lang="en-US"/>
          </a:p>
        </p:txBody>
      </p:sp>
      <p:sp>
        <p:nvSpPr>
          <p:cNvPr id="10244" name="Text Box 4"/>
          <p:cNvSpPr txBox="1">
            <a:spLocks noChangeArrowheads="1"/>
          </p:cNvSpPr>
          <p:nvPr/>
        </p:nvSpPr>
        <p:spPr bwMode="auto">
          <a:xfrm>
            <a:off x="838200" y="304800"/>
            <a:ext cx="7620000" cy="304800"/>
          </a:xfrm>
          <a:prstGeom prst="rect">
            <a:avLst/>
          </a:prstGeom>
          <a:noFill/>
          <a:ln w="9525">
            <a:noFill/>
            <a:miter lim="800000"/>
            <a:headEnd/>
            <a:tailEnd/>
          </a:ln>
          <a:effectLst/>
        </p:spPr>
        <p:txBody>
          <a:bodyPr>
            <a:spAutoFit/>
          </a:bodyPr>
          <a:lstStyle/>
          <a:p>
            <a:pPr>
              <a:spcBef>
                <a:spcPct val="50000"/>
              </a:spcBef>
            </a:pPr>
            <a:r>
              <a:rPr lang="en-US" altLang="en-US" sz="1400" b="1" dirty="0">
                <a:solidFill>
                  <a:schemeClr val="bg1"/>
                </a:solidFill>
                <a:latin typeface="Arial" charset="0"/>
              </a:rPr>
              <a:t>1.1 The Building Blocks of Geometry</a:t>
            </a:r>
            <a:endParaRPr lang="en-US" altLang="en-US" dirty="0"/>
          </a:p>
        </p:txBody>
      </p:sp>
      <p:sp>
        <p:nvSpPr>
          <p:cNvPr id="10247" name="Rectangle 7"/>
          <p:cNvSpPr>
            <a:spLocks noGrp="1" noChangeArrowheads="1"/>
          </p:cNvSpPr>
          <p:nvPr>
            <p:ph type="title"/>
          </p:nvPr>
        </p:nvSpPr>
        <p:spPr>
          <a:xfrm>
            <a:off x="609600" y="762000"/>
            <a:ext cx="8229600" cy="838200"/>
          </a:xfrm>
        </p:spPr>
        <p:txBody>
          <a:bodyPr>
            <a:normAutofit fontScale="90000"/>
          </a:bodyPr>
          <a:lstStyle/>
          <a:p>
            <a:r>
              <a:rPr lang="en-US" altLang="en-US" dirty="0"/>
              <a:t>Theorems, Postulates, &amp; Definitions</a:t>
            </a:r>
          </a:p>
        </p:txBody>
      </p:sp>
      <p:sp>
        <p:nvSpPr>
          <p:cNvPr id="10248" name="Rectangle 8"/>
          <p:cNvSpPr>
            <a:spLocks noGrp="1" noChangeArrowheads="1"/>
          </p:cNvSpPr>
          <p:nvPr>
            <p:ph type="body" idx="1"/>
          </p:nvPr>
        </p:nvSpPr>
        <p:spPr>
          <a:xfrm>
            <a:off x="685800" y="1828800"/>
            <a:ext cx="7772400" cy="1524000"/>
          </a:xfrm>
        </p:spPr>
        <p:txBody>
          <a:bodyPr>
            <a:normAutofit fontScale="92500" lnSpcReduction="10000"/>
          </a:bodyPr>
          <a:lstStyle/>
          <a:p>
            <a:pPr>
              <a:buFontTx/>
              <a:buNone/>
            </a:pPr>
            <a:r>
              <a:rPr lang="en-US" altLang="en-US" b="1"/>
              <a:t>Postulate 1.1.7:</a:t>
            </a:r>
            <a:r>
              <a:rPr lang="en-US" altLang="en-US"/>
              <a:t> Through any three non-</a:t>
            </a:r>
          </a:p>
          <a:p>
            <a:pPr>
              <a:buFontTx/>
              <a:buNone/>
            </a:pPr>
            <a:r>
              <a:rPr lang="en-US" altLang="en-US"/>
              <a:t>collinear points there is one and only one</a:t>
            </a:r>
          </a:p>
          <a:p>
            <a:pPr>
              <a:buFontTx/>
              <a:buNone/>
            </a:pPr>
            <a:r>
              <a:rPr lang="en-US" altLang="en-US"/>
              <a:t>plane.</a:t>
            </a:r>
          </a:p>
        </p:txBody>
      </p:sp>
      <p:sp>
        <p:nvSpPr>
          <p:cNvPr id="10249" name="Text Box 9"/>
          <p:cNvSpPr txBox="1">
            <a:spLocks noChangeArrowheads="1"/>
          </p:cNvSpPr>
          <p:nvPr/>
        </p:nvSpPr>
        <p:spPr bwMode="auto">
          <a:xfrm>
            <a:off x="685800" y="3733800"/>
            <a:ext cx="7772400" cy="1311275"/>
          </a:xfrm>
          <a:prstGeom prst="rect">
            <a:avLst/>
          </a:prstGeom>
          <a:noFill/>
          <a:ln w="9525">
            <a:noFill/>
            <a:miter lim="800000"/>
            <a:headEnd/>
            <a:tailEnd/>
          </a:ln>
          <a:effectLst/>
        </p:spPr>
        <p:txBody>
          <a:bodyPr>
            <a:spAutoFit/>
          </a:bodyPr>
          <a:lstStyle/>
          <a:p>
            <a:r>
              <a:rPr lang="en-US" altLang="en-US" sz="2800" b="1">
                <a:latin typeface="Arial" charset="0"/>
              </a:rPr>
              <a:t>Postulate 1.1.8:</a:t>
            </a:r>
            <a:r>
              <a:rPr lang="en-US" altLang="en-US" sz="2800">
                <a:latin typeface="Arial" charset="0"/>
              </a:rPr>
              <a:t> If two points are in a plane, </a:t>
            </a:r>
          </a:p>
          <a:p>
            <a:r>
              <a:rPr lang="en-US" altLang="en-US" sz="2800">
                <a:latin typeface="Arial" charset="0"/>
              </a:rPr>
              <a:t>then the line containing them is in the plane.</a:t>
            </a:r>
            <a:endParaRPr lang="en-US" altLang="en-US"/>
          </a:p>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wipe(left)">
                                      <p:cBhvr>
                                        <p:cTn id="7" dur="500"/>
                                        <p:tgtEl>
                                          <p:spTgt spid="102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wipe(left)">
                                      <p:cBhvr>
                                        <p:cTn id="12"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autoUpdateAnimBg="0"/>
      <p:bldP spid="10249"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pic>
        <p:nvPicPr>
          <p:cNvPr id="29698" name="Picture 2"/>
          <p:cNvPicPr>
            <a:picLocks noGrp="1" noChangeAspect="1" noChangeArrowheads="1"/>
          </p:cNvPicPr>
          <p:nvPr>
            <p:ph idx="1"/>
          </p:nvPr>
        </p:nvPicPr>
        <p:blipFill>
          <a:blip r:embed="rId2" cstate="print"/>
          <a:srcRect/>
          <a:stretch>
            <a:fillRect/>
          </a:stretch>
        </p:blipFill>
        <p:spPr bwMode="auto">
          <a:xfrm>
            <a:off x="0" y="1524000"/>
            <a:ext cx="9144000" cy="27963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Representations</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With a partner, come up with some type of visual representation in this classroom for each type of geometric figure we just discussed</a:t>
            </a:r>
          </a:p>
          <a:p>
            <a:endParaRPr lang="en-US" dirty="0" smtClean="0"/>
          </a:p>
          <a:p>
            <a:r>
              <a:rPr lang="en-US" dirty="0" smtClean="0">
                <a:solidFill>
                  <a:srgbClr val="FF0000"/>
                </a:solidFill>
              </a:rPr>
              <a:t>Collinear points, coplanar points, end points, line segment, and ray</a:t>
            </a:r>
          </a:p>
          <a:p>
            <a:endParaRPr lang="en-US" dirty="0" smtClean="0">
              <a:solidFill>
                <a:srgbClr val="FF0000"/>
              </a:solidFill>
            </a:endParaRPr>
          </a:p>
          <a:p>
            <a:r>
              <a:rPr lang="en-US" dirty="0" smtClean="0">
                <a:solidFill>
                  <a:srgbClr val="FF0000"/>
                </a:solidFill>
              </a:rPr>
              <a:t>Be prepared to share and explain with the class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“Modeling Intersections” page 12</a:t>
            </a:r>
            <a:endParaRPr lang="en-US" dirty="0"/>
          </a:p>
        </p:txBody>
      </p:sp>
      <p:sp>
        <p:nvSpPr>
          <p:cNvPr id="3" name="Content Placeholder 2"/>
          <p:cNvSpPr>
            <a:spLocks noGrp="1"/>
          </p:cNvSpPr>
          <p:nvPr>
            <p:ph idx="1"/>
          </p:nvPr>
        </p:nvSpPr>
        <p:spPr>
          <a:xfrm>
            <a:off x="457200" y="1066800"/>
            <a:ext cx="8229600" cy="5105400"/>
          </a:xfrm>
        </p:spPr>
        <p:txBody>
          <a:bodyPr>
            <a:normAutofit lnSpcReduction="10000"/>
          </a:bodyPr>
          <a:lstStyle/>
          <a:p>
            <a:r>
              <a:rPr lang="en-US" dirty="0" smtClean="0"/>
              <a:t>With a partner, Take 2 index cards and label them plane M and N.  </a:t>
            </a:r>
          </a:p>
          <a:p>
            <a:r>
              <a:rPr lang="en-US" dirty="0" smtClean="0"/>
              <a:t>Follow directions found on Page 12 </a:t>
            </a:r>
          </a:p>
          <a:p>
            <a:endParaRPr lang="en-US" dirty="0" smtClean="0"/>
          </a:p>
          <a:p>
            <a:r>
              <a:rPr lang="en-US" dirty="0" smtClean="0"/>
              <a:t>What is the intersection of lines AB and CD?</a:t>
            </a:r>
          </a:p>
          <a:p>
            <a:endParaRPr lang="en-US" dirty="0" smtClean="0"/>
          </a:p>
          <a:p>
            <a:r>
              <a:rPr lang="en-US" dirty="0" smtClean="0"/>
              <a:t>What is the intersection of lines AB and EF?</a:t>
            </a:r>
          </a:p>
          <a:p>
            <a:pPr>
              <a:buNone/>
            </a:pPr>
            <a:endParaRPr lang="en-US" dirty="0" smtClean="0"/>
          </a:p>
          <a:p>
            <a:pPr>
              <a:buNone/>
            </a:pPr>
            <a:r>
              <a:rPr lang="en-US" dirty="0" smtClean="0"/>
              <a:t>Cont.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Intersections</a:t>
            </a:r>
            <a:endParaRPr lang="en-US" dirty="0"/>
          </a:p>
        </p:txBody>
      </p:sp>
      <p:sp>
        <p:nvSpPr>
          <p:cNvPr id="3" name="Content Placeholder 2"/>
          <p:cNvSpPr>
            <a:spLocks noGrp="1"/>
          </p:cNvSpPr>
          <p:nvPr>
            <p:ph idx="1"/>
          </p:nvPr>
        </p:nvSpPr>
        <p:spPr/>
        <p:txBody>
          <a:bodyPr/>
          <a:lstStyle/>
          <a:p>
            <a:r>
              <a:rPr lang="en-US" dirty="0" smtClean="0"/>
              <a:t>Put your two index cards together and look for intersections</a:t>
            </a:r>
          </a:p>
          <a:p>
            <a:r>
              <a:rPr lang="en-US" dirty="0" smtClean="0"/>
              <a:t>What is the intersection of planes M and N?</a:t>
            </a:r>
          </a:p>
          <a:p>
            <a:pPr>
              <a:buNone/>
            </a:pPr>
            <a:endParaRPr lang="en-US" dirty="0" smtClean="0"/>
          </a:p>
          <a:p>
            <a:r>
              <a:rPr lang="en-US" dirty="0" smtClean="0"/>
              <a:t>Are lines CD and EF coplanar?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1" smtClean="0"/>
              <a:t>Line</a:t>
            </a:r>
          </a:p>
        </p:txBody>
      </p:sp>
      <p:sp>
        <p:nvSpPr>
          <p:cNvPr id="18435" name="Rectangle 3"/>
          <p:cNvSpPr>
            <a:spLocks noGrp="1" noChangeArrowheads="1"/>
          </p:cNvSpPr>
          <p:nvPr>
            <p:ph type="body" sz="half" idx="1"/>
          </p:nvPr>
        </p:nvSpPr>
        <p:spPr/>
        <p:txBody>
          <a:bodyPr/>
          <a:lstStyle/>
          <a:p>
            <a:pPr>
              <a:spcBef>
                <a:spcPct val="50000"/>
              </a:spcBef>
              <a:buClrTx/>
              <a:buSzTx/>
              <a:buFontTx/>
              <a:buChar char="•"/>
              <a:defRPr/>
            </a:pPr>
            <a:r>
              <a:rPr lang="en-US" sz="2400" smtClean="0">
                <a:effectLst/>
              </a:rPr>
              <a:t>A </a:t>
            </a:r>
            <a:r>
              <a:rPr lang="en-US" sz="2400" b="1" i="1" u="sng" smtClean="0">
                <a:solidFill>
                  <a:srgbClr val="FFCC66"/>
                </a:solidFill>
                <a:effectLst/>
              </a:rPr>
              <a:t>line</a:t>
            </a:r>
            <a:r>
              <a:rPr lang="en-US" sz="2400" smtClean="0">
                <a:effectLst/>
              </a:rPr>
              <a:t> is a set of points and extends in one dimension. It has no thickness or width,  is usually represented by a straight line with two arrowheads to indicate that it extends without end in both directions, and is named by two points on the line or a lowercase script letter.  </a:t>
            </a:r>
            <a:endParaRPr lang="en-US" sz="2400" smtClean="0"/>
          </a:p>
        </p:txBody>
      </p:sp>
      <p:sp>
        <p:nvSpPr>
          <p:cNvPr id="8196" name="Line 5"/>
          <p:cNvSpPr>
            <a:spLocks noChangeShapeType="1"/>
          </p:cNvSpPr>
          <p:nvPr/>
        </p:nvSpPr>
        <p:spPr bwMode="auto">
          <a:xfrm flipH="1">
            <a:off x="4876800" y="1905000"/>
            <a:ext cx="3124200" cy="3733800"/>
          </a:xfrm>
          <a:prstGeom prst="line">
            <a:avLst/>
          </a:prstGeom>
          <a:noFill/>
          <a:ln w="57150">
            <a:solidFill>
              <a:schemeClr val="tx1"/>
            </a:solidFill>
            <a:round/>
            <a:headEnd type="arrow" w="med" len="med"/>
            <a:tailEnd type="arrow" w="med" len="med"/>
          </a:ln>
        </p:spPr>
        <p:txBody>
          <a:bodyPr/>
          <a:lstStyle/>
          <a:p>
            <a:endParaRPr lang="en-US"/>
          </a:p>
        </p:txBody>
      </p:sp>
      <p:sp>
        <p:nvSpPr>
          <p:cNvPr id="8197" name="Oval 6"/>
          <p:cNvSpPr>
            <a:spLocks noChangeArrowheads="1"/>
          </p:cNvSpPr>
          <p:nvPr/>
        </p:nvSpPr>
        <p:spPr bwMode="auto">
          <a:xfrm>
            <a:off x="6934200" y="2895600"/>
            <a:ext cx="228600" cy="228600"/>
          </a:xfrm>
          <a:prstGeom prst="ellipse">
            <a:avLst/>
          </a:prstGeom>
          <a:solidFill>
            <a:schemeClr val="tx1"/>
          </a:solidFill>
          <a:ln w="9525">
            <a:solidFill>
              <a:schemeClr val="tx1"/>
            </a:solidFill>
            <a:round/>
            <a:headEnd/>
            <a:tailEnd/>
          </a:ln>
        </p:spPr>
        <p:txBody>
          <a:bodyPr wrap="none" anchor="ctr"/>
          <a:lstStyle/>
          <a:p>
            <a:endParaRPr lang="en-US"/>
          </a:p>
        </p:txBody>
      </p:sp>
      <p:sp>
        <p:nvSpPr>
          <p:cNvPr id="8198" name="Oval 7"/>
          <p:cNvSpPr>
            <a:spLocks noChangeArrowheads="1"/>
          </p:cNvSpPr>
          <p:nvPr/>
        </p:nvSpPr>
        <p:spPr bwMode="auto">
          <a:xfrm>
            <a:off x="5562600" y="4572000"/>
            <a:ext cx="228600" cy="228600"/>
          </a:xfrm>
          <a:prstGeom prst="ellipse">
            <a:avLst/>
          </a:prstGeom>
          <a:solidFill>
            <a:schemeClr val="tx1"/>
          </a:solidFill>
          <a:ln w="9525">
            <a:solidFill>
              <a:schemeClr val="tx1"/>
            </a:solidFill>
            <a:round/>
            <a:headEnd/>
            <a:tailEnd/>
          </a:ln>
        </p:spPr>
        <p:txBody>
          <a:bodyPr wrap="none" anchor="ctr"/>
          <a:lstStyle/>
          <a:p>
            <a:endParaRPr lang="en-US"/>
          </a:p>
        </p:txBody>
      </p:sp>
      <p:sp>
        <p:nvSpPr>
          <p:cNvPr id="8199" name="Text Box 8"/>
          <p:cNvSpPr txBox="1">
            <a:spLocks noChangeArrowheads="1"/>
          </p:cNvSpPr>
          <p:nvPr/>
        </p:nvSpPr>
        <p:spPr bwMode="auto">
          <a:xfrm>
            <a:off x="7162800" y="2895600"/>
            <a:ext cx="381000" cy="366713"/>
          </a:xfrm>
          <a:prstGeom prst="rect">
            <a:avLst/>
          </a:prstGeom>
          <a:noFill/>
          <a:ln w="9525">
            <a:noFill/>
            <a:miter lim="800000"/>
            <a:headEnd/>
            <a:tailEnd/>
          </a:ln>
        </p:spPr>
        <p:txBody>
          <a:bodyPr>
            <a:spAutoFit/>
          </a:bodyPr>
          <a:lstStyle/>
          <a:p>
            <a:pPr>
              <a:spcBef>
                <a:spcPct val="50000"/>
              </a:spcBef>
            </a:pPr>
            <a:r>
              <a:rPr lang="en-US"/>
              <a:t>A</a:t>
            </a:r>
          </a:p>
        </p:txBody>
      </p:sp>
      <p:sp>
        <p:nvSpPr>
          <p:cNvPr id="8200" name="Text Box 9"/>
          <p:cNvSpPr txBox="1">
            <a:spLocks noChangeArrowheads="1"/>
          </p:cNvSpPr>
          <p:nvPr/>
        </p:nvSpPr>
        <p:spPr bwMode="auto">
          <a:xfrm>
            <a:off x="5867400" y="4572000"/>
            <a:ext cx="381000" cy="366713"/>
          </a:xfrm>
          <a:prstGeom prst="rect">
            <a:avLst/>
          </a:prstGeom>
          <a:noFill/>
          <a:ln w="9525">
            <a:noFill/>
            <a:miter lim="800000"/>
            <a:headEnd/>
            <a:tailEnd/>
          </a:ln>
        </p:spPr>
        <p:txBody>
          <a:bodyPr>
            <a:spAutoFit/>
          </a:bodyPr>
          <a:lstStyle/>
          <a:p>
            <a:pPr>
              <a:spcBef>
                <a:spcPct val="50000"/>
              </a:spcBef>
            </a:pPr>
            <a:r>
              <a:rPr lang="en-US"/>
              <a:t>B</a:t>
            </a:r>
          </a:p>
        </p:txBody>
      </p:sp>
      <p:sp>
        <p:nvSpPr>
          <p:cNvPr id="8201" name="Text Box 10"/>
          <p:cNvSpPr txBox="1">
            <a:spLocks noChangeArrowheads="1"/>
          </p:cNvSpPr>
          <p:nvPr/>
        </p:nvSpPr>
        <p:spPr bwMode="auto">
          <a:xfrm>
            <a:off x="5791200" y="2971800"/>
            <a:ext cx="381000" cy="762000"/>
          </a:xfrm>
          <a:prstGeom prst="rect">
            <a:avLst/>
          </a:prstGeom>
          <a:noFill/>
          <a:ln w="9525">
            <a:noFill/>
            <a:miter lim="800000"/>
            <a:headEnd/>
            <a:tailEnd/>
          </a:ln>
        </p:spPr>
        <p:txBody>
          <a:bodyPr>
            <a:spAutoFit/>
          </a:bodyPr>
          <a:lstStyle/>
          <a:p>
            <a:pPr>
              <a:spcBef>
                <a:spcPct val="50000"/>
              </a:spcBef>
            </a:pPr>
            <a:r>
              <a:rPr lang="en-US" sz="4400">
                <a:latin typeface="Script MT Bold" pitchFamily="66" charset="0"/>
              </a:rPr>
              <a:t>l</a:t>
            </a:r>
          </a:p>
        </p:txBody>
      </p:sp>
      <p:sp>
        <p:nvSpPr>
          <p:cNvPr id="8202" name="Text Box 11"/>
          <p:cNvSpPr txBox="1">
            <a:spLocks noChangeArrowheads="1"/>
          </p:cNvSpPr>
          <p:nvPr/>
        </p:nvSpPr>
        <p:spPr bwMode="auto">
          <a:xfrm>
            <a:off x="6324600" y="4724400"/>
            <a:ext cx="2286000" cy="579438"/>
          </a:xfrm>
          <a:prstGeom prst="rect">
            <a:avLst/>
          </a:prstGeom>
          <a:noFill/>
          <a:ln w="9525">
            <a:noFill/>
            <a:miter lim="800000"/>
            <a:headEnd/>
            <a:tailEnd/>
          </a:ln>
        </p:spPr>
        <p:txBody>
          <a:bodyPr>
            <a:spAutoFit/>
          </a:bodyPr>
          <a:lstStyle/>
          <a:p>
            <a:pPr>
              <a:spcBef>
                <a:spcPct val="50000"/>
              </a:spcBef>
            </a:pPr>
            <a:r>
              <a:rPr lang="en-US" b="0"/>
              <a:t>Line  AB or line   </a:t>
            </a:r>
            <a:r>
              <a:rPr lang="en-US" sz="3200" b="0">
                <a:latin typeface="Script MT Bold" pitchFamily="66" charset="0"/>
              </a:rPr>
              <a:t>l</a:t>
            </a:r>
          </a:p>
        </p:txBody>
      </p:sp>
      <p:sp>
        <p:nvSpPr>
          <p:cNvPr id="8203" name="Line 12"/>
          <p:cNvSpPr>
            <a:spLocks noChangeShapeType="1"/>
          </p:cNvSpPr>
          <p:nvPr/>
        </p:nvSpPr>
        <p:spPr bwMode="auto">
          <a:xfrm>
            <a:off x="6934200" y="4876800"/>
            <a:ext cx="381000" cy="0"/>
          </a:xfrm>
          <a:prstGeom prst="line">
            <a:avLst/>
          </a:prstGeom>
          <a:noFill/>
          <a:ln w="9525">
            <a:solidFill>
              <a:schemeClr val="tx1"/>
            </a:solidFill>
            <a:round/>
            <a:headEnd type="arrow" w="med" len="med"/>
            <a:tailEnd type="arrow" w="med" len="me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b="1" dirty="0" smtClean="0"/>
              <a:t>Plane</a:t>
            </a:r>
          </a:p>
        </p:txBody>
      </p:sp>
      <p:sp>
        <p:nvSpPr>
          <p:cNvPr id="17411" name="Rectangle 3"/>
          <p:cNvSpPr>
            <a:spLocks noGrp="1" noChangeArrowheads="1"/>
          </p:cNvSpPr>
          <p:nvPr>
            <p:ph type="body" sz="half" idx="1"/>
          </p:nvPr>
        </p:nvSpPr>
        <p:spPr/>
        <p:txBody>
          <a:bodyPr/>
          <a:lstStyle/>
          <a:p>
            <a:pPr>
              <a:lnSpc>
                <a:spcPct val="80000"/>
              </a:lnSpc>
              <a:spcBef>
                <a:spcPct val="50000"/>
              </a:spcBef>
              <a:buClrTx/>
              <a:buSzTx/>
              <a:buFontTx/>
              <a:buChar char="•"/>
              <a:defRPr/>
            </a:pPr>
            <a:r>
              <a:rPr lang="en-US" sz="2400" dirty="0" smtClean="0">
                <a:effectLst/>
              </a:rPr>
              <a:t>A </a:t>
            </a:r>
            <a:r>
              <a:rPr lang="en-US" sz="2400" b="1" i="1" u="sng" dirty="0" smtClean="0">
                <a:solidFill>
                  <a:srgbClr val="FFCC66"/>
                </a:solidFill>
              </a:rPr>
              <a:t>plane</a:t>
            </a:r>
            <a:r>
              <a:rPr lang="en-US" sz="2400" b="1" dirty="0" smtClean="0"/>
              <a:t> </a:t>
            </a:r>
            <a:r>
              <a:rPr lang="en-US" sz="2400" dirty="0" smtClean="0">
                <a:effectLst/>
              </a:rPr>
              <a:t>is a flat surface made up of points. It extends in two dimensions, is usually represented by a shape that looks like a tabletop or wall, and is named by a capital script letter or 3 non-collinear points.  You must imagine that the plane extends without end, even though the drawing of a plane appears to have edges.</a:t>
            </a:r>
            <a:endParaRPr lang="en-US" sz="2400" dirty="0" smtClean="0"/>
          </a:p>
        </p:txBody>
      </p:sp>
      <p:grpSp>
        <p:nvGrpSpPr>
          <p:cNvPr id="2" name="Group 15"/>
          <p:cNvGrpSpPr>
            <a:grpSpLocks/>
          </p:cNvGrpSpPr>
          <p:nvPr/>
        </p:nvGrpSpPr>
        <p:grpSpPr bwMode="auto">
          <a:xfrm>
            <a:off x="5181600" y="2438400"/>
            <a:ext cx="2959100" cy="2667000"/>
            <a:chOff x="3312" y="1536"/>
            <a:chExt cx="1864" cy="1680"/>
          </a:xfrm>
        </p:grpSpPr>
        <p:sp>
          <p:nvSpPr>
            <p:cNvPr id="9222" name="AutoShape 5"/>
            <p:cNvSpPr>
              <a:spLocks noChangeArrowheads="1"/>
            </p:cNvSpPr>
            <p:nvPr/>
          </p:nvSpPr>
          <p:spPr bwMode="auto">
            <a:xfrm rot="1157402">
              <a:off x="3312" y="1536"/>
              <a:ext cx="1864" cy="1680"/>
            </a:xfrm>
            <a:prstGeom prst="parallelogram">
              <a:avLst>
                <a:gd name="adj" fmla="val 27738"/>
              </a:avLst>
            </a:prstGeom>
            <a:solidFill>
              <a:schemeClr val="hlink"/>
            </a:solidFill>
            <a:ln w="9525">
              <a:solidFill>
                <a:schemeClr val="tx1"/>
              </a:solidFill>
              <a:miter lim="800000"/>
              <a:headEnd/>
              <a:tailEnd/>
            </a:ln>
          </p:spPr>
          <p:txBody>
            <a:bodyPr wrap="none" anchor="ctr"/>
            <a:lstStyle/>
            <a:p>
              <a:endParaRPr lang="en-US"/>
            </a:p>
          </p:txBody>
        </p:sp>
        <p:sp>
          <p:nvSpPr>
            <p:cNvPr id="9223" name="Oval 6"/>
            <p:cNvSpPr>
              <a:spLocks noChangeArrowheads="1"/>
            </p:cNvSpPr>
            <p:nvPr/>
          </p:nvSpPr>
          <p:spPr bwMode="auto">
            <a:xfrm>
              <a:off x="3936" y="1872"/>
              <a:ext cx="96" cy="96"/>
            </a:xfrm>
            <a:prstGeom prst="ellipse">
              <a:avLst/>
            </a:prstGeom>
            <a:solidFill>
              <a:srgbClr val="33CC33"/>
            </a:solidFill>
            <a:ln w="9525">
              <a:solidFill>
                <a:schemeClr val="tx1"/>
              </a:solidFill>
              <a:round/>
              <a:headEnd/>
              <a:tailEnd/>
            </a:ln>
          </p:spPr>
          <p:txBody>
            <a:bodyPr wrap="none" anchor="ctr"/>
            <a:lstStyle/>
            <a:p>
              <a:endParaRPr lang="en-US"/>
            </a:p>
          </p:txBody>
        </p:sp>
        <p:sp>
          <p:nvSpPr>
            <p:cNvPr id="9224" name="Oval 7"/>
            <p:cNvSpPr>
              <a:spLocks noChangeArrowheads="1"/>
            </p:cNvSpPr>
            <p:nvPr/>
          </p:nvSpPr>
          <p:spPr bwMode="auto">
            <a:xfrm>
              <a:off x="4464" y="2352"/>
              <a:ext cx="96" cy="96"/>
            </a:xfrm>
            <a:prstGeom prst="ellipse">
              <a:avLst/>
            </a:prstGeom>
            <a:solidFill>
              <a:srgbClr val="33CC33"/>
            </a:solidFill>
            <a:ln w="9525">
              <a:solidFill>
                <a:schemeClr val="tx1"/>
              </a:solidFill>
              <a:round/>
              <a:headEnd/>
              <a:tailEnd/>
            </a:ln>
          </p:spPr>
          <p:txBody>
            <a:bodyPr wrap="none" anchor="ctr"/>
            <a:lstStyle/>
            <a:p>
              <a:endParaRPr lang="en-US"/>
            </a:p>
          </p:txBody>
        </p:sp>
        <p:sp>
          <p:nvSpPr>
            <p:cNvPr id="9225" name="Oval 8"/>
            <p:cNvSpPr>
              <a:spLocks noChangeArrowheads="1"/>
            </p:cNvSpPr>
            <p:nvPr/>
          </p:nvSpPr>
          <p:spPr bwMode="auto">
            <a:xfrm>
              <a:off x="3456" y="2592"/>
              <a:ext cx="96" cy="96"/>
            </a:xfrm>
            <a:prstGeom prst="ellipse">
              <a:avLst/>
            </a:prstGeom>
            <a:solidFill>
              <a:srgbClr val="33CC33"/>
            </a:solidFill>
            <a:ln w="9525">
              <a:solidFill>
                <a:schemeClr val="tx1"/>
              </a:solidFill>
              <a:round/>
              <a:headEnd/>
              <a:tailEnd/>
            </a:ln>
          </p:spPr>
          <p:txBody>
            <a:bodyPr wrap="none" anchor="ctr"/>
            <a:lstStyle/>
            <a:p>
              <a:endParaRPr lang="en-US"/>
            </a:p>
          </p:txBody>
        </p:sp>
        <p:sp>
          <p:nvSpPr>
            <p:cNvPr id="9226" name="Text Box 10"/>
            <p:cNvSpPr txBox="1">
              <a:spLocks noChangeArrowheads="1"/>
            </p:cNvSpPr>
            <p:nvPr/>
          </p:nvSpPr>
          <p:spPr bwMode="auto">
            <a:xfrm>
              <a:off x="4032" y="1776"/>
              <a:ext cx="336" cy="231"/>
            </a:xfrm>
            <a:prstGeom prst="rect">
              <a:avLst/>
            </a:prstGeom>
            <a:noFill/>
            <a:ln w="9525">
              <a:noFill/>
              <a:miter lim="800000"/>
              <a:headEnd/>
              <a:tailEnd/>
            </a:ln>
          </p:spPr>
          <p:txBody>
            <a:bodyPr>
              <a:spAutoFit/>
            </a:bodyPr>
            <a:lstStyle/>
            <a:p>
              <a:pPr>
                <a:spcBef>
                  <a:spcPct val="50000"/>
                </a:spcBef>
              </a:pPr>
              <a:r>
                <a:rPr lang="en-US">
                  <a:solidFill>
                    <a:srgbClr val="000000"/>
                  </a:solidFill>
                </a:rPr>
                <a:t>A</a:t>
              </a:r>
            </a:p>
          </p:txBody>
        </p:sp>
        <p:sp>
          <p:nvSpPr>
            <p:cNvPr id="9227" name="Text Box 11"/>
            <p:cNvSpPr txBox="1">
              <a:spLocks noChangeArrowheads="1"/>
            </p:cNvSpPr>
            <p:nvPr/>
          </p:nvSpPr>
          <p:spPr bwMode="auto">
            <a:xfrm>
              <a:off x="3552" y="2496"/>
              <a:ext cx="336" cy="231"/>
            </a:xfrm>
            <a:prstGeom prst="rect">
              <a:avLst/>
            </a:prstGeom>
            <a:noFill/>
            <a:ln w="9525">
              <a:noFill/>
              <a:miter lim="800000"/>
              <a:headEnd/>
              <a:tailEnd/>
            </a:ln>
          </p:spPr>
          <p:txBody>
            <a:bodyPr>
              <a:spAutoFit/>
            </a:bodyPr>
            <a:lstStyle/>
            <a:p>
              <a:pPr>
                <a:spcBef>
                  <a:spcPct val="50000"/>
                </a:spcBef>
              </a:pPr>
              <a:r>
                <a:rPr lang="en-US">
                  <a:solidFill>
                    <a:srgbClr val="000000"/>
                  </a:solidFill>
                </a:rPr>
                <a:t>B</a:t>
              </a:r>
            </a:p>
          </p:txBody>
        </p:sp>
        <p:sp>
          <p:nvSpPr>
            <p:cNvPr id="9228" name="Text Box 12"/>
            <p:cNvSpPr txBox="1">
              <a:spLocks noChangeArrowheads="1"/>
            </p:cNvSpPr>
            <p:nvPr/>
          </p:nvSpPr>
          <p:spPr bwMode="auto">
            <a:xfrm>
              <a:off x="4560" y="2304"/>
              <a:ext cx="336" cy="231"/>
            </a:xfrm>
            <a:prstGeom prst="rect">
              <a:avLst/>
            </a:prstGeom>
            <a:noFill/>
            <a:ln w="9525">
              <a:noFill/>
              <a:miter lim="800000"/>
              <a:headEnd/>
              <a:tailEnd/>
            </a:ln>
          </p:spPr>
          <p:txBody>
            <a:bodyPr>
              <a:spAutoFit/>
            </a:bodyPr>
            <a:lstStyle/>
            <a:p>
              <a:pPr>
                <a:spcBef>
                  <a:spcPct val="50000"/>
                </a:spcBef>
              </a:pPr>
              <a:r>
                <a:rPr lang="en-US">
                  <a:solidFill>
                    <a:srgbClr val="000000"/>
                  </a:solidFill>
                </a:rPr>
                <a:t>C</a:t>
              </a:r>
            </a:p>
          </p:txBody>
        </p:sp>
        <p:sp>
          <p:nvSpPr>
            <p:cNvPr id="9229" name="Text Box 13"/>
            <p:cNvSpPr txBox="1">
              <a:spLocks noChangeArrowheads="1"/>
            </p:cNvSpPr>
            <p:nvPr/>
          </p:nvSpPr>
          <p:spPr bwMode="auto">
            <a:xfrm rot="1246015">
              <a:off x="4673" y="1867"/>
              <a:ext cx="336" cy="404"/>
            </a:xfrm>
            <a:prstGeom prst="rect">
              <a:avLst/>
            </a:prstGeom>
            <a:noFill/>
            <a:ln w="9525">
              <a:noFill/>
              <a:miter lim="800000"/>
              <a:headEnd/>
              <a:tailEnd/>
            </a:ln>
          </p:spPr>
          <p:txBody>
            <a:bodyPr>
              <a:spAutoFit/>
            </a:bodyPr>
            <a:lstStyle/>
            <a:p>
              <a:pPr>
                <a:spcBef>
                  <a:spcPct val="50000"/>
                </a:spcBef>
              </a:pPr>
              <a:r>
                <a:rPr lang="en-US" sz="3600">
                  <a:solidFill>
                    <a:srgbClr val="000000"/>
                  </a:solidFill>
                  <a:latin typeface="Script MT Bold" pitchFamily="66" charset="0"/>
                </a:rPr>
                <a:t>M</a:t>
              </a:r>
            </a:p>
          </p:txBody>
        </p:sp>
      </p:grpSp>
      <p:sp>
        <p:nvSpPr>
          <p:cNvPr id="9221" name="Text Box 14"/>
          <p:cNvSpPr txBox="1">
            <a:spLocks noChangeArrowheads="1"/>
          </p:cNvSpPr>
          <p:nvPr/>
        </p:nvSpPr>
        <p:spPr bwMode="auto">
          <a:xfrm>
            <a:off x="5334000" y="5486400"/>
            <a:ext cx="3200400" cy="579438"/>
          </a:xfrm>
          <a:prstGeom prst="rect">
            <a:avLst/>
          </a:prstGeom>
          <a:noFill/>
          <a:ln w="9525">
            <a:noFill/>
            <a:miter lim="800000"/>
            <a:headEnd/>
            <a:tailEnd/>
          </a:ln>
        </p:spPr>
        <p:txBody>
          <a:bodyPr>
            <a:spAutoFit/>
          </a:bodyPr>
          <a:lstStyle/>
          <a:p>
            <a:pPr>
              <a:spcBef>
                <a:spcPct val="50000"/>
              </a:spcBef>
            </a:pPr>
            <a:r>
              <a:rPr lang="en-US" sz="2400" b="0"/>
              <a:t>Plane </a:t>
            </a:r>
            <a:r>
              <a:rPr lang="en-US" b="0"/>
              <a:t>ABC</a:t>
            </a:r>
            <a:r>
              <a:rPr lang="en-US"/>
              <a:t> </a:t>
            </a:r>
            <a:r>
              <a:rPr lang="en-US" sz="2400" b="0"/>
              <a:t>or plane </a:t>
            </a:r>
            <a:r>
              <a:rPr lang="en-US" sz="3200" b="0">
                <a:latin typeface="Script MT Bold" pitchFamily="66" charset="0"/>
              </a:rPr>
              <a:t>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b="1" smtClean="0"/>
              <a:t>Space</a:t>
            </a:r>
          </a:p>
        </p:txBody>
      </p:sp>
      <p:sp>
        <p:nvSpPr>
          <p:cNvPr id="47107" name="Rectangle 3"/>
          <p:cNvSpPr>
            <a:spLocks noGrp="1" noChangeArrowheads="1"/>
          </p:cNvSpPr>
          <p:nvPr>
            <p:ph type="body" idx="1"/>
          </p:nvPr>
        </p:nvSpPr>
        <p:spPr/>
        <p:txBody>
          <a:bodyPr/>
          <a:lstStyle/>
          <a:p>
            <a:pPr eaLnBrk="1" hangingPunct="1">
              <a:buFontTx/>
              <a:buChar char="•"/>
              <a:defRPr/>
            </a:pPr>
            <a:r>
              <a:rPr lang="en-US" b="1" i="1" u="sng" smtClean="0">
                <a:solidFill>
                  <a:srgbClr val="FFCC66"/>
                </a:solidFill>
              </a:rPr>
              <a:t>Space</a:t>
            </a:r>
            <a:r>
              <a:rPr lang="en-US" smtClean="0"/>
              <a:t> is a boundless, three dimensional set of all points. It can contain points, lines, and planes.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Additional Basic Concepts</a:t>
            </a:r>
            <a:endParaRPr lang="en-US" dirty="0"/>
          </a:p>
        </p:txBody>
      </p:sp>
      <p:sp>
        <p:nvSpPr>
          <p:cNvPr id="3" name="Subtitle 2"/>
          <p:cNvSpPr>
            <a:spLocks noGrp="1"/>
          </p:cNvSpPr>
          <p:nvPr>
            <p:ph type="subTitle" idx="1"/>
          </p:nvPr>
        </p:nvSpPr>
        <p:spPr/>
        <p:txBody>
          <a:bodyPr/>
          <a:lstStyle/>
          <a:p>
            <a:r>
              <a:rPr lang="en-US" dirty="0" smtClean="0"/>
              <a:t>How can we put the undefined terms to use?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of Geometry</a:t>
            </a:r>
            <a:endParaRPr lang="en-US" dirty="0"/>
          </a:p>
        </p:txBody>
      </p:sp>
      <p:sp>
        <p:nvSpPr>
          <p:cNvPr id="3" name="Content Placeholder 2"/>
          <p:cNvSpPr>
            <a:spLocks noGrp="1"/>
          </p:cNvSpPr>
          <p:nvPr>
            <p:ph idx="1"/>
          </p:nvPr>
        </p:nvSpPr>
        <p:spPr/>
        <p:txBody>
          <a:bodyPr/>
          <a:lstStyle/>
          <a:p>
            <a:r>
              <a:rPr lang="en-US" dirty="0" smtClean="0">
                <a:solidFill>
                  <a:srgbClr val="FF0000"/>
                </a:solidFill>
              </a:rPr>
              <a:t>Collinear Points –  </a:t>
            </a:r>
          </a:p>
          <a:p>
            <a:r>
              <a:rPr lang="en-US" dirty="0" smtClean="0"/>
              <a:t>Points that lie on the                                             same line.</a:t>
            </a:r>
            <a:endParaRPr lang="en-US" dirty="0"/>
          </a:p>
          <a:p>
            <a:endParaRPr lang="en-US" dirty="0" smtClean="0">
              <a:solidFill>
                <a:srgbClr val="FF0000"/>
              </a:solidFill>
            </a:endParaRPr>
          </a:p>
          <a:p>
            <a:r>
              <a:rPr lang="en-US" dirty="0" smtClean="0">
                <a:solidFill>
                  <a:srgbClr val="FF0000"/>
                </a:solidFill>
              </a:rPr>
              <a:t>Coplanar Points – </a:t>
            </a:r>
          </a:p>
          <a:p>
            <a:r>
              <a:rPr lang="en-US" dirty="0" smtClean="0"/>
              <a:t>Points that lie on the same                                  plane</a:t>
            </a:r>
            <a:endParaRPr lang="en-US" dirty="0"/>
          </a:p>
        </p:txBody>
      </p:sp>
      <p:pic>
        <p:nvPicPr>
          <p:cNvPr id="19457" name="Picture 1"/>
          <p:cNvPicPr>
            <a:picLocks noChangeAspect="1" noChangeArrowheads="1"/>
          </p:cNvPicPr>
          <p:nvPr/>
        </p:nvPicPr>
        <p:blipFill>
          <a:blip r:embed="rId2" cstate="print"/>
          <a:srcRect/>
          <a:stretch>
            <a:fillRect/>
          </a:stretch>
        </p:blipFill>
        <p:spPr bwMode="auto">
          <a:xfrm>
            <a:off x="4876800" y="1371600"/>
            <a:ext cx="3429000" cy="1524000"/>
          </a:xfrm>
          <a:prstGeom prst="rect">
            <a:avLst/>
          </a:prstGeom>
          <a:noFill/>
          <a:ln w="9525">
            <a:noFill/>
            <a:miter lim="800000"/>
            <a:headEnd/>
            <a:tailEnd/>
          </a:ln>
        </p:spPr>
      </p:pic>
      <p:pic>
        <p:nvPicPr>
          <p:cNvPr id="19458" name="Picture 2"/>
          <p:cNvPicPr>
            <a:picLocks noChangeAspect="1" noChangeArrowheads="1"/>
          </p:cNvPicPr>
          <p:nvPr/>
        </p:nvPicPr>
        <p:blipFill>
          <a:blip r:embed="rId3" cstate="print"/>
          <a:srcRect/>
          <a:stretch>
            <a:fillRect/>
          </a:stretch>
        </p:blipFill>
        <p:spPr bwMode="auto">
          <a:xfrm>
            <a:off x="5562600" y="3886200"/>
            <a:ext cx="2971800" cy="1438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7"/>
                                        </p:tgtEl>
                                        <p:attrNameLst>
                                          <p:attrName>style.visibility</p:attrName>
                                        </p:attrNameLst>
                                      </p:cBhvr>
                                      <p:to>
                                        <p:strVal val="visible"/>
                                      </p:to>
                                    </p:set>
                                    <p:anim calcmode="lin" valueType="num">
                                      <p:cBhvr additive="base">
                                        <p:cTn id="11" dur="500" fill="hold"/>
                                        <p:tgtEl>
                                          <p:spTgt spid="19457"/>
                                        </p:tgtEl>
                                        <p:attrNameLst>
                                          <p:attrName>ppt_x</p:attrName>
                                        </p:attrNameLst>
                                      </p:cBhvr>
                                      <p:tavLst>
                                        <p:tav tm="0">
                                          <p:val>
                                            <p:strVal val="#ppt_x"/>
                                          </p:val>
                                        </p:tav>
                                        <p:tav tm="100000">
                                          <p:val>
                                            <p:strVal val="#ppt_x"/>
                                          </p:val>
                                        </p:tav>
                                      </p:tavLst>
                                    </p:anim>
                                    <p:anim calcmode="lin" valueType="num">
                                      <p:cBhvr additive="base">
                                        <p:cTn id="12" dur="500" fill="hold"/>
                                        <p:tgtEl>
                                          <p:spTgt spid="1945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58"/>
                                        </p:tgtEl>
                                        <p:attrNameLst>
                                          <p:attrName>style.visibility</p:attrName>
                                        </p:attrNameLst>
                                      </p:cBhvr>
                                      <p:to>
                                        <p:strVal val="visible"/>
                                      </p:to>
                                    </p:set>
                                    <p:anim calcmode="lin" valueType="num">
                                      <p:cBhvr additive="base">
                                        <p:cTn id="27" dur="500" fill="hold"/>
                                        <p:tgtEl>
                                          <p:spTgt spid="19458"/>
                                        </p:tgtEl>
                                        <p:attrNameLst>
                                          <p:attrName>ppt_x</p:attrName>
                                        </p:attrNameLst>
                                      </p:cBhvr>
                                      <p:tavLst>
                                        <p:tav tm="0">
                                          <p:val>
                                            <p:strVal val="#ppt_x"/>
                                          </p:val>
                                        </p:tav>
                                        <p:tav tm="100000">
                                          <p:val>
                                            <p:strVal val="#ppt_x"/>
                                          </p:val>
                                        </p:tav>
                                      </p:tavLst>
                                    </p:anim>
                                    <p:anim calcmode="lin" valueType="num">
                                      <p:cBhvr additive="base">
                                        <p:cTn id="2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3181</TotalTime>
  <Words>2279</Words>
  <Application>Microsoft Office PowerPoint</Application>
  <PresentationFormat>On-screen Show (4:3)</PresentationFormat>
  <Paragraphs>270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Bell Work</vt:lpstr>
      <vt:lpstr>Outcomes</vt:lpstr>
      <vt:lpstr>Defining Terms</vt:lpstr>
      <vt:lpstr>Point</vt:lpstr>
      <vt:lpstr>Line</vt:lpstr>
      <vt:lpstr>Plane</vt:lpstr>
      <vt:lpstr>Space</vt:lpstr>
      <vt:lpstr>Additional Basic Concepts</vt:lpstr>
      <vt:lpstr>Building Blocks of Geometry</vt:lpstr>
      <vt:lpstr>Example 1:</vt:lpstr>
      <vt:lpstr>More . . . </vt:lpstr>
      <vt:lpstr>Building Blocks of Geometry</vt:lpstr>
      <vt:lpstr>Geometric Objects From the Building Blocks</vt:lpstr>
      <vt:lpstr>Slide 14</vt:lpstr>
      <vt:lpstr>Slide 15</vt:lpstr>
      <vt:lpstr>Slide 16</vt:lpstr>
      <vt:lpstr>Geometric Symbols</vt:lpstr>
      <vt:lpstr>Activity</vt:lpstr>
      <vt:lpstr>Bellwork</vt:lpstr>
      <vt:lpstr>Outcomes</vt:lpstr>
      <vt:lpstr>Let’s Review!</vt:lpstr>
      <vt:lpstr>Building Blocks of Geometry</vt:lpstr>
      <vt:lpstr>Geometric Objects From the Building Blocks</vt:lpstr>
      <vt:lpstr>Geometric Symbols</vt:lpstr>
      <vt:lpstr>Slide 25</vt:lpstr>
      <vt:lpstr>Justify the answers provided:</vt:lpstr>
      <vt:lpstr>Activity</vt:lpstr>
      <vt:lpstr>Bellwork</vt:lpstr>
      <vt:lpstr>Outcomes</vt:lpstr>
      <vt:lpstr>Today’s Events</vt:lpstr>
      <vt:lpstr>Bellwork</vt:lpstr>
      <vt:lpstr>Bell Work</vt:lpstr>
      <vt:lpstr>Outcomes</vt:lpstr>
      <vt:lpstr>Intersections</vt:lpstr>
      <vt:lpstr>Intersections of Lines &amp; Planes</vt:lpstr>
      <vt:lpstr>Example 3:</vt:lpstr>
      <vt:lpstr>Example 4:</vt:lpstr>
      <vt:lpstr>Example 5:</vt:lpstr>
      <vt:lpstr>Example 5:</vt:lpstr>
      <vt:lpstr>Postulates</vt:lpstr>
      <vt:lpstr>Theorems, Postulates, &amp; Definitions</vt:lpstr>
      <vt:lpstr>Theorems, Postulates, &amp; Definitions</vt:lpstr>
      <vt:lpstr>Example</vt:lpstr>
      <vt:lpstr>Finding Representations</vt:lpstr>
      <vt:lpstr>“Modeling Intersections” page 12</vt:lpstr>
      <vt:lpstr>Modeling Intersections</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August 22, 2011</dc:title>
  <dc:creator>Valued Acer Customer</dc:creator>
  <cp:lastModifiedBy>Unistar</cp:lastModifiedBy>
  <cp:revision>114</cp:revision>
  <dcterms:created xsi:type="dcterms:W3CDTF">2011-08-24T12:10:06Z</dcterms:created>
  <dcterms:modified xsi:type="dcterms:W3CDTF">2015-09-09T20:27:06Z</dcterms:modified>
</cp:coreProperties>
</file>