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72" r:id="rId2"/>
  </p:sldMasterIdLst>
  <p:notesMasterIdLst>
    <p:notesMasterId r:id="rId51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302" r:id="rId30"/>
    <p:sldId id="284" r:id="rId31"/>
    <p:sldId id="303" r:id="rId32"/>
    <p:sldId id="285" r:id="rId33"/>
    <p:sldId id="286" r:id="rId34"/>
    <p:sldId id="287" r:id="rId35"/>
    <p:sldId id="289" r:id="rId36"/>
    <p:sldId id="288" r:id="rId37"/>
    <p:sldId id="290" r:id="rId38"/>
    <p:sldId id="291" r:id="rId39"/>
    <p:sldId id="292" r:id="rId40"/>
    <p:sldId id="293" r:id="rId41"/>
    <p:sldId id="294" r:id="rId42"/>
    <p:sldId id="295" r:id="rId43"/>
    <p:sldId id="297" r:id="rId44"/>
    <p:sldId id="296" r:id="rId45"/>
    <p:sldId id="298" r:id="rId46"/>
    <p:sldId id="304" r:id="rId47"/>
    <p:sldId id="299" r:id="rId48"/>
    <p:sldId id="300" r:id="rId49"/>
    <p:sldId id="301" r:id="rId5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9" d="100"/>
          <a:sy n="79" d="100"/>
        </p:scale>
        <p:origin x="-31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50" Type="http://schemas.openxmlformats.org/officeDocument/2006/relationships/slide" Target="slides/slide48.xml"/><Relationship Id="rId51" Type="http://schemas.openxmlformats.org/officeDocument/2006/relationships/notesMaster" Target="notesMasters/notesMaster1.xml"/><Relationship Id="rId52" Type="http://schemas.openxmlformats.org/officeDocument/2006/relationships/printerSettings" Target="printerSettings/printerSettings1.bin"/><Relationship Id="rId53" Type="http://schemas.openxmlformats.org/officeDocument/2006/relationships/presProps" Target="presProps.xml"/><Relationship Id="rId54" Type="http://schemas.openxmlformats.org/officeDocument/2006/relationships/viewProps" Target="viewProps.xml"/><Relationship Id="rId55" Type="http://schemas.openxmlformats.org/officeDocument/2006/relationships/theme" Target="theme/theme1.xml"/><Relationship Id="rId56" Type="http://schemas.openxmlformats.org/officeDocument/2006/relationships/tableStyles" Target="tableStyles.xml"/><Relationship Id="rId40" Type="http://schemas.openxmlformats.org/officeDocument/2006/relationships/slide" Target="slides/slide38.xml"/><Relationship Id="rId41" Type="http://schemas.openxmlformats.org/officeDocument/2006/relationships/slide" Target="slides/slide39.xml"/><Relationship Id="rId42" Type="http://schemas.openxmlformats.org/officeDocument/2006/relationships/slide" Target="slides/slide40.xml"/><Relationship Id="rId43" Type="http://schemas.openxmlformats.org/officeDocument/2006/relationships/slide" Target="slides/slide41.xml"/><Relationship Id="rId44" Type="http://schemas.openxmlformats.org/officeDocument/2006/relationships/slide" Target="slides/slide42.xml"/><Relationship Id="rId45" Type="http://schemas.openxmlformats.org/officeDocument/2006/relationships/slide" Target="slides/slide43.xml"/><Relationship Id="rId46" Type="http://schemas.openxmlformats.org/officeDocument/2006/relationships/slide" Target="slides/slide44.xml"/><Relationship Id="rId47" Type="http://schemas.openxmlformats.org/officeDocument/2006/relationships/slide" Target="slides/slide45.xml"/><Relationship Id="rId48" Type="http://schemas.openxmlformats.org/officeDocument/2006/relationships/slide" Target="slides/slide46.xml"/><Relationship Id="rId49" Type="http://schemas.openxmlformats.org/officeDocument/2006/relationships/slide" Target="slides/slide4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4" Type="http://schemas.openxmlformats.org/officeDocument/2006/relationships/image" Target="../media/image19.emf"/><Relationship Id="rId5" Type="http://schemas.openxmlformats.org/officeDocument/2006/relationships/image" Target="../media/image20.emf"/><Relationship Id="rId6" Type="http://schemas.openxmlformats.org/officeDocument/2006/relationships/image" Target="../media/image21.emf"/><Relationship Id="rId1" Type="http://schemas.openxmlformats.org/officeDocument/2006/relationships/image" Target="../media/image16.emf"/><Relationship Id="rId2" Type="http://schemas.openxmlformats.org/officeDocument/2006/relationships/image" Target="../media/image17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4" Type="http://schemas.openxmlformats.org/officeDocument/2006/relationships/image" Target="../media/image25.emf"/><Relationship Id="rId5" Type="http://schemas.openxmlformats.org/officeDocument/2006/relationships/image" Target="../media/image26.emf"/><Relationship Id="rId6" Type="http://schemas.openxmlformats.org/officeDocument/2006/relationships/image" Target="../media/image27.emf"/><Relationship Id="rId1" Type="http://schemas.openxmlformats.org/officeDocument/2006/relationships/image" Target="../media/image22.emf"/><Relationship Id="rId2" Type="http://schemas.openxmlformats.org/officeDocument/2006/relationships/image" Target="../media/image2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emf"/><Relationship Id="rId2" Type="http://schemas.openxmlformats.org/officeDocument/2006/relationships/image" Target="../media/image3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D320ED-F42C-EF4E-B9EA-28D522758134}" type="datetimeFigureOut">
              <a:rPr lang="en-US" smtClean="0"/>
              <a:t>5/30/13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D9173C-1569-7943-8CC1-F344D9CFE1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2167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19DF83F5-65F7-2149-9164-897922A57CA7}" type="slidenum">
              <a:rPr lang="en-US" sz="1200"/>
              <a:pPr/>
              <a:t>14</a:t>
            </a:fld>
            <a:endParaRPr lang="en-US" sz="1200"/>
          </a:p>
        </p:txBody>
      </p:sp>
      <p:sp>
        <p:nvSpPr>
          <p:cNvPr id="264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g"/><Relationship Id="rId3" Type="http://schemas.openxmlformats.org/officeDocument/2006/relationships/image" Target="../media/image3.JP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jpg"/><Relationship Id="rId3" Type="http://schemas.openxmlformats.org/officeDocument/2006/relationships/image" Target="../media/image3.JP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6DC29-0519-E943-9A3E-BDC1763B0C9F}" type="datetimeFigureOut">
              <a:rPr lang="en-US" smtClean="0"/>
              <a:t>5/30/13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3427E-A151-574D-9D99-0AF4652FD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6990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6DC29-0519-E943-9A3E-BDC1763B0C9F}" type="datetimeFigureOut">
              <a:rPr lang="en-US" smtClean="0"/>
              <a:t>5/30/13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3427E-A151-574D-9D99-0AF4652FD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6642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6DC29-0519-E943-9A3E-BDC1763B0C9F}" type="datetimeFigureOut">
              <a:rPr lang="en-US" smtClean="0"/>
              <a:t>5/30/13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3427E-A151-574D-9D99-0AF4652FD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1653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9145311" cy="6858000"/>
            <a:chOff x="0" y="0"/>
            <a:chExt cx="12190572" cy="6858000"/>
          </a:xfrm>
        </p:grpSpPr>
        <p:sp>
          <p:nvSpPr>
            <p:cNvPr id="13" name="Rectangle 12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/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0" y="0"/>
              <a:ext cx="4726044" cy="6858000"/>
              <a:chOff x="0" y="0"/>
              <a:chExt cx="4726044" cy="6858000"/>
            </a:xfrm>
          </p:grpSpPr>
          <p:pic>
            <p:nvPicPr>
              <p:cNvPr id="9" name="Picture 8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4591594" cy="6858000"/>
              </a:xfrm>
              <a:prstGeom prst="rect">
                <a:avLst/>
              </a:prstGeom>
            </p:spPr>
          </p:pic>
          <p:sp>
            <p:nvSpPr>
              <p:cNvPr id="10" name="Rectangle 9"/>
              <p:cNvSpPr/>
              <p:nvPr/>
            </p:nvSpPr>
            <p:spPr>
              <a:xfrm>
                <a:off x="4588884" y="0"/>
                <a:ext cx="137160" cy="6858000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3C847-D284-421D-B330-2D43513B0F9C}" type="datetime1">
              <a:rPr lang="en-US" smtClean="0"/>
              <a:t>5/30/13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60463" y="4927600"/>
            <a:ext cx="5257800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 cap="none" spc="0">
                <a:ln w="0"/>
                <a:solidFill>
                  <a:schemeClr val="accent2">
                    <a:lumMod val="50000"/>
                  </a:schemeClr>
                </a:solidFill>
                <a:effectLst/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60463" y="1498602"/>
            <a:ext cx="5257800" cy="3298825"/>
          </a:xfrm>
        </p:spPr>
        <p:txBody>
          <a:bodyPr>
            <a:normAutofit/>
          </a:bodyPr>
          <a:lstStyle>
            <a:lvl1pPr algn="l">
              <a:lnSpc>
                <a:spcPct val="90000"/>
              </a:lnSpc>
              <a:defRPr sz="5400" b="0" cap="none" spc="0" baseline="0">
                <a:ln w="0"/>
                <a:solidFill>
                  <a:schemeClr val="tx2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405174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6DC29-0519-E943-9A3E-BDC1763B0C9F}" type="datetimeFigureOut">
              <a:rPr lang="en-US" smtClean="0"/>
              <a:t>5/30/13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3427E-A151-574D-9D99-0AF4652FD3FD}" type="slidenum">
              <a:rPr lang="en-US" smtClean="0"/>
              <a:t>‹#›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358978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215" y="0"/>
            <a:ext cx="9144095" cy="6858000"/>
            <a:chOff x="1620" y="0"/>
            <a:chExt cx="12188952" cy="6858000"/>
          </a:xfrm>
        </p:grpSpPr>
        <p:sp>
          <p:nvSpPr>
            <p:cNvPr id="4" name="Rectangle 3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/>
            </a:p>
          </p:txBody>
        </p:sp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98818" y="0"/>
              <a:ext cx="4591594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7481252" y="0"/>
              <a:ext cx="137160" cy="685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0">
                <a:solidFill>
                  <a:schemeClr val="tx2"/>
                </a:solidFill>
              </a:endParaRP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0598" y="0"/>
            <a:ext cx="3444593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41008-E89D-49CD-9BF4-E6F3FE09F7AC}" type="datetime1">
              <a:rPr lang="en-US" smtClean="0"/>
              <a:t>5/30/13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177908" y="4927600"/>
            <a:ext cx="5257800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 cap="none" spc="0">
                <a:ln w="0"/>
                <a:solidFill>
                  <a:schemeClr val="accent2">
                    <a:lumMod val="50000"/>
                  </a:schemeClr>
                </a:solidFill>
                <a:effectLst/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177908" y="1498602"/>
            <a:ext cx="5257800" cy="3298825"/>
          </a:xfrm>
        </p:spPr>
        <p:txBody>
          <a:bodyPr>
            <a:normAutofit/>
          </a:bodyPr>
          <a:lstStyle>
            <a:lvl1pPr algn="l">
              <a:lnSpc>
                <a:spcPct val="90000"/>
              </a:lnSpc>
              <a:defRPr sz="5400" b="0" cap="none" spc="0" baseline="0">
                <a:ln w="0"/>
                <a:solidFill>
                  <a:schemeClr val="tx2"/>
                </a:solidFill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2723542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701800"/>
            <a:ext cx="3733800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701800"/>
            <a:ext cx="3733800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6DC29-0519-E943-9A3E-BDC1763B0C9F}" type="datetimeFigureOut">
              <a:rPr lang="en-US" smtClean="0"/>
              <a:t>5/30/13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3427E-A151-574D-9D99-0AF4652FD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748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1249" y="1608836"/>
            <a:ext cx="3730752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8200" y="2209800"/>
            <a:ext cx="3733800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27448" y="1608836"/>
            <a:ext cx="3730752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24400" y="2209800"/>
            <a:ext cx="3733800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6DC29-0519-E943-9A3E-BDC1763B0C9F}" type="datetimeFigureOut">
              <a:rPr lang="en-US" smtClean="0"/>
              <a:t>5/30/13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3427E-A151-574D-9D99-0AF4652FD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65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6DC29-0519-E943-9A3E-BDC1763B0C9F}" type="datetimeFigureOut">
              <a:rPr lang="en-US" smtClean="0"/>
              <a:t>5/30/13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3427E-A151-574D-9D99-0AF4652FD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248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6DC29-0519-E943-9A3E-BDC1763B0C9F}" type="datetimeFigureOut">
              <a:rPr lang="en-US" smtClean="0"/>
              <a:t>5/30/13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3427E-A151-574D-9D99-0AF4652FD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4484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971800" y="0"/>
            <a:ext cx="59436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1798" y="1701800"/>
            <a:ext cx="2514600" cy="2844800"/>
          </a:xfrm>
        </p:spPr>
        <p:txBody>
          <a:bodyPr anchor="b">
            <a:normAutofit/>
          </a:bodyPr>
          <a:lstStyle>
            <a:lvl1pPr algn="l">
              <a:defRPr sz="20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2800" y="482600"/>
            <a:ext cx="5105400" cy="5892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1798" y="4648200"/>
            <a:ext cx="2514600" cy="17272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6DC29-0519-E943-9A3E-BDC1763B0C9F}" type="datetimeFigureOut">
              <a:rPr lang="en-US" smtClean="0"/>
              <a:t>5/30/13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3427E-A151-574D-9D99-0AF4652FD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29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6DC29-0519-E943-9A3E-BDC1763B0C9F}" type="datetimeFigureOut">
              <a:rPr lang="en-US" smtClean="0"/>
              <a:t>5/30/13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3427E-A151-574D-9D99-0AF4652FD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1402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562100" y="0"/>
            <a:ext cx="60198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4800600"/>
            <a:ext cx="5486400" cy="762000"/>
          </a:xfrm>
        </p:spPr>
        <p:txBody>
          <a:bodyPr anchor="b">
            <a:normAutofit/>
          </a:bodyPr>
          <a:lstStyle>
            <a:lvl1pPr algn="l">
              <a:defRPr sz="20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279402"/>
            <a:ext cx="5486400" cy="4448175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5562600"/>
            <a:ext cx="5486400" cy="8128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6DC29-0519-E943-9A3E-BDC1763B0C9F}" type="datetimeFigureOut">
              <a:rPr lang="en-US" smtClean="0"/>
              <a:t>5/30/13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3427E-A151-574D-9D99-0AF4652FD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196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6DC29-0519-E943-9A3E-BDC1763B0C9F}" type="datetimeFigureOut">
              <a:rPr lang="en-US" smtClean="0"/>
              <a:t>5/30/13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3427E-A151-574D-9D99-0AF4652FD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223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274639"/>
            <a:ext cx="1066800" cy="589756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274639"/>
            <a:ext cx="6400800" cy="589756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6DC29-0519-E943-9A3E-BDC1763B0C9F}" type="datetimeFigureOut">
              <a:rPr lang="en-US" smtClean="0"/>
              <a:t>5/30/13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3427E-A151-574D-9D99-0AF4652FD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25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6DC29-0519-E943-9A3E-BDC1763B0C9F}" type="datetimeFigureOut">
              <a:rPr lang="en-US" smtClean="0"/>
              <a:t>5/30/13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3427E-A151-574D-9D99-0AF4652FD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445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6DC29-0519-E943-9A3E-BDC1763B0C9F}" type="datetimeFigureOut">
              <a:rPr lang="en-US" smtClean="0"/>
              <a:t>5/30/13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3427E-A151-574D-9D99-0AF4652FD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9902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6DC29-0519-E943-9A3E-BDC1763B0C9F}" type="datetimeFigureOut">
              <a:rPr lang="en-US" smtClean="0"/>
              <a:t>5/30/13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3427E-A151-574D-9D99-0AF4652FD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418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6DC29-0519-E943-9A3E-BDC1763B0C9F}" type="datetimeFigureOut">
              <a:rPr lang="en-US" smtClean="0"/>
              <a:t>5/30/13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3427E-A151-574D-9D99-0AF4652FD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9209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6DC29-0519-E943-9A3E-BDC1763B0C9F}" type="datetimeFigureOut">
              <a:rPr lang="en-US" smtClean="0"/>
              <a:t>5/30/13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3427E-A151-574D-9D99-0AF4652FD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2755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6DC29-0519-E943-9A3E-BDC1763B0C9F}" type="datetimeFigureOut">
              <a:rPr lang="en-US" smtClean="0"/>
              <a:t>5/30/13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3427E-A151-574D-9D99-0AF4652FD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4229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A6DC29-0519-E943-9A3E-BDC1763B0C9F}" type="datetimeFigureOut">
              <a:rPr lang="en-US" smtClean="0"/>
              <a:t>5/30/13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3427E-A151-574D-9D99-0AF4652FD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5887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A6DC29-0519-E943-9A3E-BDC1763B0C9F}" type="datetimeFigureOut">
              <a:rPr lang="en-US" smtClean="0"/>
              <a:t>5/30/13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23427E-A151-574D-9D99-0AF4652FD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3344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215" y="0"/>
            <a:ext cx="9144095" cy="6858000"/>
            <a:chOff x="1620" y="0"/>
            <a:chExt cx="12188952" cy="6858000"/>
          </a:xfrm>
        </p:grpSpPr>
        <p:sp>
          <p:nvSpPr>
            <p:cNvPr id="10" name="Rectangle 9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/>
            </a:p>
          </p:txBody>
        </p:sp>
        <p:sp>
          <p:nvSpPr>
            <p:cNvPr id="8" name="Rectangle 7"/>
            <p:cNvSpPr/>
            <p:nvPr/>
          </p:nvSpPr>
          <p:spPr>
            <a:xfrm>
              <a:off x="304721" y="0"/>
              <a:ext cx="11579384" cy="6858000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/>
              <a:endParaRPr/>
            </a:p>
          </p:txBody>
        </p:sp>
      </p:grp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400802"/>
            <a:ext cx="2057400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fld id="{A8A6DC29-0519-E943-9A3E-BDC1763B0C9F}" type="datetimeFigureOut">
              <a:rPr lang="en-US" smtClean="0"/>
              <a:t>5/30/13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1645" y="6400802"/>
            <a:ext cx="4663440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7346" y="6400802"/>
            <a:ext cx="830855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fld id="{BD23427E-A151-574D-9D99-0AF4652FD3FD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701800"/>
            <a:ext cx="7620000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76200"/>
            <a:ext cx="7620000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427859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b="0" kern="1200" cap="none" baseline="0">
          <a:solidFill>
            <a:schemeClr val="accent2">
              <a:lumMod val="50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Clr>
          <a:schemeClr val="accent6">
            <a:lumMod val="75000"/>
          </a:schemeClr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75000"/>
          </a:schemeClr>
        </a:buClr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75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75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75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75000"/>
          </a:schemeClr>
        </a:buClr>
        <a:buSzPct val="90000"/>
        <a:buFont typeface="Century Gothic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75000"/>
          </a:schemeClr>
        </a:buClr>
        <a:buSzPct val="90000"/>
        <a:buFont typeface="Century Gothic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75000"/>
          </a:schemeClr>
        </a:buClr>
        <a:buSzPct val="90000"/>
        <a:buFont typeface="Century Gothic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8pPr>
      <a:lvl9pPr marL="3778859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75000"/>
          </a:schemeClr>
        </a:buClr>
        <a:buSzPct val="90000"/>
        <a:buFont typeface="Century Gothic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5.bin"/><Relationship Id="rId12" Type="http://schemas.openxmlformats.org/officeDocument/2006/relationships/image" Target="../media/image20.emf"/><Relationship Id="rId13" Type="http://schemas.openxmlformats.org/officeDocument/2006/relationships/oleObject" Target="../embeddings/oleObject6.bin"/><Relationship Id="rId14" Type="http://schemas.openxmlformats.org/officeDocument/2006/relationships/image" Target="../media/image21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.bin"/><Relationship Id="rId4" Type="http://schemas.openxmlformats.org/officeDocument/2006/relationships/image" Target="../media/image16.e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17.emf"/><Relationship Id="rId7" Type="http://schemas.openxmlformats.org/officeDocument/2006/relationships/oleObject" Target="../embeddings/oleObject3.bin"/><Relationship Id="rId8" Type="http://schemas.openxmlformats.org/officeDocument/2006/relationships/image" Target="../media/image18.emf"/><Relationship Id="rId9" Type="http://schemas.openxmlformats.org/officeDocument/2006/relationships/oleObject" Target="../embeddings/oleObject4.bin"/><Relationship Id="rId10" Type="http://schemas.openxmlformats.org/officeDocument/2006/relationships/image" Target="../media/image19.emf"/></Relationships>
</file>

<file path=ppt/slides/_rels/slide28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1.bin"/><Relationship Id="rId12" Type="http://schemas.openxmlformats.org/officeDocument/2006/relationships/image" Target="../media/image26.emf"/><Relationship Id="rId13" Type="http://schemas.openxmlformats.org/officeDocument/2006/relationships/oleObject" Target="../embeddings/oleObject12.bin"/><Relationship Id="rId14" Type="http://schemas.openxmlformats.org/officeDocument/2006/relationships/image" Target="../media/image27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7.bin"/><Relationship Id="rId4" Type="http://schemas.openxmlformats.org/officeDocument/2006/relationships/image" Target="../media/image22.emf"/><Relationship Id="rId5" Type="http://schemas.openxmlformats.org/officeDocument/2006/relationships/oleObject" Target="../embeddings/oleObject8.bin"/><Relationship Id="rId6" Type="http://schemas.openxmlformats.org/officeDocument/2006/relationships/image" Target="../media/image23.emf"/><Relationship Id="rId7" Type="http://schemas.openxmlformats.org/officeDocument/2006/relationships/oleObject" Target="../embeddings/oleObject9.bin"/><Relationship Id="rId8" Type="http://schemas.openxmlformats.org/officeDocument/2006/relationships/image" Target="../media/image24.emf"/><Relationship Id="rId9" Type="http://schemas.openxmlformats.org/officeDocument/2006/relationships/oleObject" Target="../embeddings/oleObject10.bin"/><Relationship Id="rId10" Type="http://schemas.openxmlformats.org/officeDocument/2006/relationships/image" Target="../media/image25.e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4" Type="http://schemas.openxmlformats.org/officeDocument/2006/relationships/image" Target="../media/image28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4" Type="http://schemas.openxmlformats.org/officeDocument/2006/relationships/image" Target="../media/image31.jpeg"/><Relationship Id="rId5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4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4" Type="http://schemas.openxmlformats.org/officeDocument/2006/relationships/image" Target="../media/image35.emf"/><Relationship Id="rId5" Type="http://schemas.openxmlformats.org/officeDocument/2006/relationships/oleObject" Target="../embeddings/oleObject15.bin"/><Relationship Id="rId6" Type="http://schemas.openxmlformats.org/officeDocument/2006/relationships/image" Target="../media/image36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505200" y="4066977"/>
            <a:ext cx="5257800" cy="2620225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en-US" dirty="0" smtClean="0">
                <a:solidFill>
                  <a:schemeClr val="tx2"/>
                </a:solidFill>
                <a:latin typeface="Comic Sans MS"/>
                <a:cs typeface="Comic Sans MS"/>
              </a:rPr>
              <a:t>Unit Essential Questions:</a:t>
            </a:r>
          </a:p>
          <a:p>
            <a:pPr marL="457200" indent="-457200" algn="l">
              <a:buFont typeface="Arial"/>
              <a:buChar char="•"/>
            </a:pPr>
            <a:r>
              <a:rPr lang="en-US" dirty="0" smtClean="0">
                <a:solidFill>
                  <a:schemeClr val="tx2"/>
                </a:solidFill>
                <a:latin typeface="Comic Sans MS"/>
                <a:cs typeface="Comic Sans MS"/>
              </a:rPr>
              <a:t>How do you model a quantity that changes regularly over time by the same percentage?</a:t>
            </a:r>
          </a:p>
          <a:p>
            <a:pPr marL="457200" indent="-457200" algn="l">
              <a:buFont typeface="Arial"/>
              <a:buChar char="•"/>
            </a:pPr>
            <a:r>
              <a:rPr lang="en-US" dirty="0" smtClean="0">
                <a:solidFill>
                  <a:schemeClr val="tx2"/>
                </a:solidFill>
                <a:latin typeface="Comic Sans MS"/>
                <a:cs typeface="Comic Sans MS"/>
              </a:rPr>
              <a:t>How are exponents and logarithms related?</a:t>
            </a:r>
          </a:p>
          <a:p>
            <a:pPr marL="457200" indent="-457200" algn="l">
              <a:buFont typeface="Arial"/>
              <a:buChar char="•"/>
            </a:pPr>
            <a:r>
              <a:rPr lang="en-US" dirty="0" smtClean="0">
                <a:solidFill>
                  <a:schemeClr val="tx2"/>
                </a:solidFill>
                <a:latin typeface="Comic Sans MS"/>
                <a:cs typeface="Comic Sans MS"/>
              </a:rPr>
              <a:t>How are exponential functions and logarithmic functions related?</a:t>
            </a:r>
          </a:p>
          <a:p>
            <a:pPr marL="457200" indent="-457200" algn="l">
              <a:buFont typeface="Arial"/>
              <a:buChar char="•"/>
            </a:pP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05200" y="421576"/>
            <a:ext cx="5257800" cy="3298825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Comic Sans MS"/>
                <a:cs typeface="Comic Sans MS"/>
              </a:rPr>
              <a:t>Chapter 7</a:t>
            </a:r>
            <a:br>
              <a:rPr lang="en-US" dirty="0" smtClean="0">
                <a:latin typeface="Comic Sans MS"/>
                <a:cs typeface="Comic Sans MS"/>
              </a:rPr>
            </a:br>
            <a:r>
              <a:rPr lang="en-US" dirty="0" smtClean="0">
                <a:latin typeface="Comic Sans MS"/>
                <a:cs typeface="Comic Sans MS"/>
              </a:rPr>
              <a:t>Exponential and Logarithmic Functions</a:t>
            </a:r>
            <a:endParaRPr lang="en-US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4111323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/>
                <a:cs typeface="Comic Sans MS"/>
              </a:rPr>
              <a:t>Key Concepts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US" dirty="0" smtClean="0">
                <a:latin typeface="Comic Sans MS"/>
                <a:cs typeface="Comic Sans MS"/>
              </a:rPr>
              <a:t>When a real-life quantity increases by a fixed percent each time period, the amount </a:t>
            </a:r>
            <a:r>
              <a:rPr lang="en-US" b="1" dirty="0" smtClean="0">
                <a:latin typeface="Comic Sans MS"/>
                <a:cs typeface="Comic Sans MS"/>
              </a:rPr>
              <a:t>A</a:t>
            </a:r>
            <a:r>
              <a:rPr lang="en-US" dirty="0" smtClean="0">
                <a:latin typeface="Comic Sans MS"/>
                <a:cs typeface="Comic Sans MS"/>
              </a:rPr>
              <a:t> of the quantity after </a:t>
            </a:r>
            <a:r>
              <a:rPr lang="en-US" b="1" dirty="0" smtClean="0">
                <a:latin typeface="Comic Sans MS"/>
                <a:cs typeface="Comic Sans MS"/>
              </a:rPr>
              <a:t>t</a:t>
            </a:r>
            <a:r>
              <a:rPr lang="en-US" dirty="0" smtClean="0">
                <a:latin typeface="Comic Sans MS"/>
                <a:cs typeface="Comic Sans MS"/>
              </a:rPr>
              <a:t> time periods (usually years) can be modeled by the equation </a:t>
            </a:r>
          </a:p>
          <a:p>
            <a:pPr marL="0" indent="0" algn="ctr"/>
            <a:endParaRPr lang="en-US" dirty="0" smtClean="0">
              <a:latin typeface="Comic Sans MS"/>
              <a:cs typeface="Comic Sans MS"/>
            </a:endParaRPr>
          </a:p>
          <a:p>
            <a:pPr marL="0" indent="0" algn="ctr">
              <a:buNone/>
            </a:pPr>
            <a:r>
              <a:rPr lang="en-US" sz="4000" dirty="0" smtClean="0">
                <a:solidFill>
                  <a:schemeClr val="accent1"/>
                </a:solidFill>
                <a:latin typeface="Comic Sans MS"/>
                <a:cs typeface="Comic Sans MS"/>
              </a:rPr>
              <a:t>A = P(1 </a:t>
            </a:r>
            <a:r>
              <a:rPr lang="en-US" sz="4000" dirty="0">
                <a:solidFill>
                  <a:schemeClr val="accent1"/>
                </a:solidFill>
                <a:latin typeface="Comic Sans MS"/>
                <a:cs typeface="Comic Sans MS"/>
                <a:sym typeface="Symbol" charset="0"/>
              </a:rPr>
              <a:t>+</a:t>
            </a:r>
            <a:r>
              <a:rPr lang="en-US" sz="4000" dirty="0" smtClean="0">
                <a:solidFill>
                  <a:schemeClr val="accent1"/>
                </a:solidFill>
                <a:latin typeface="Comic Sans MS"/>
                <a:cs typeface="Comic Sans MS"/>
                <a:sym typeface="Symbol" charset="0"/>
              </a:rPr>
              <a:t> </a:t>
            </a:r>
            <a:r>
              <a:rPr lang="en-US" sz="4000" dirty="0" smtClean="0">
                <a:solidFill>
                  <a:schemeClr val="accent1"/>
                </a:solidFill>
                <a:latin typeface="Comic Sans MS"/>
                <a:cs typeface="Comic Sans MS"/>
              </a:rPr>
              <a:t>r)</a:t>
            </a:r>
            <a:r>
              <a:rPr lang="en-US" sz="4000" baseline="30000" dirty="0" smtClean="0">
                <a:solidFill>
                  <a:schemeClr val="accent1"/>
                </a:solidFill>
                <a:latin typeface="Comic Sans MS"/>
                <a:cs typeface="Comic Sans MS"/>
              </a:rPr>
              <a:t>t</a:t>
            </a:r>
            <a:r>
              <a:rPr lang="en-US" sz="4000" dirty="0" smtClean="0">
                <a:solidFill>
                  <a:schemeClr val="accent1"/>
                </a:solidFill>
                <a:latin typeface="Comic Sans MS"/>
                <a:cs typeface="Comic Sans MS"/>
              </a:rPr>
              <a:t> </a:t>
            </a:r>
          </a:p>
          <a:p>
            <a:pPr marL="0" indent="0" algn="ctr">
              <a:buNone/>
            </a:pPr>
            <a:endParaRPr lang="en-US" sz="4000" dirty="0" smtClean="0">
              <a:solidFill>
                <a:schemeClr val="accent1"/>
              </a:solidFill>
              <a:latin typeface="Comic Sans MS"/>
              <a:cs typeface="Comic Sans MS"/>
            </a:endParaRPr>
          </a:p>
          <a:p>
            <a:pPr marL="0" indent="0" algn="ctr">
              <a:buNone/>
            </a:pPr>
            <a:r>
              <a:rPr lang="en-US" dirty="0" smtClean="0">
                <a:latin typeface="Comic Sans MS"/>
                <a:cs typeface="Comic Sans MS"/>
              </a:rPr>
              <a:t>Where </a:t>
            </a:r>
            <a:r>
              <a:rPr lang="en-US" b="1" dirty="0" smtClean="0">
                <a:latin typeface="Comic Sans MS"/>
                <a:cs typeface="Comic Sans MS"/>
              </a:rPr>
              <a:t>A</a:t>
            </a:r>
            <a:r>
              <a:rPr lang="en-US" dirty="0" smtClean="0">
                <a:latin typeface="Comic Sans MS"/>
                <a:cs typeface="Comic Sans MS"/>
              </a:rPr>
              <a:t> is the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latin typeface="Comic Sans MS"/>
                <a:cs typeface="Comic Sans MS"/>
              </a:rPr>
              <a:t>final amount</a:t>
            </a:r>
            <a:r>
              <a:rPr lang="en-US" dirty="0" smtClean="0">
                <a:latin typeface="Comic Sans MS"/>
                <a:cs typeface="Comic Sans MS"/>
              </a:rPr>
              <a:t>, </a:t>
            </a:r>
            <a:r>
              <a:rPr lang="en-US" b="1" dirty="0">
                <a:latin typeface="Comic Sans MS"/>
                <a:cs typeface="Comic Sans MS"/>
              </a:rPr>
              <a:t>P</a:t>
            </a:r>
            <a:r>
              <a:rPr lang="en-US" dirty="0" smtClean="0">
                <a:latin typeface="Comic Sans MS"/>
                <a:cs typeface="Comic Sans MS"/>
              </a:rPr>
              <a:t> is the </a:t>
            </a:r>
            <a:r>
              <a:rPr lang="en-US" dirty="0">
                <a:solidFill>
                  <a:srgbClr val="E46C0A"/>
                </a:solidFill>
                <a:latin typeface="Comic Sans MS"/>
                <a:cs typeface="Comic Sans MS"/>
              </a:rPr>
              <a:t>p</a:t>
            </a:r>
            <a:r>
              <a:rPr lang="en-US" dirty="0" smtClean="0">
                <a:solidFill>
                  <a:srgbClr val="E46C0A"/>
                </a:solidFill>
                <a:latin typeface="Comic Sans MS"/>
                <a:cs typeface="Comic Sans MS"/>
              </a:rPr>
              <a:t>rincipal (initial amount) </a:t>
            </a:r>
            <a:r>
              <a:rPr lang="en-US" dirty="0" smtClean="0">
                <a:latin typeface="Comic Sans MS"/>
                <a:cs typeface="Comic Sans MS"/>
              </a:rPr>
              <a:t>and </a:t>
            </a:r>
            <a:r>
              <a:rPr lang="en-US" b="1" dirty="0" smtClean="0">
                <a:latin typeface="Comic Sans MS"/>
                <a:cs typeface="Comic Sans MS"/>
              </a:rPr>
              <a:t>r</a:t>
            </a:r>
            <a:r>
              <a:rPr lang="en-US" dirty="0" smtClean="0">
                <a:latin typeface="Comic Sans MS"/>
                <a:cs typeface="Comic Sans MS"/>
              </a:rPr>
              <a:t> is the </a:t>
            </a:r>
            <a:r>
              <a:rPr lang="en-US" dirty="0" smtClean="0">
                <a:solidFill>
                  <a:srgbClr val="E46C0A"/>
                </a:solidFill>
                <a:latin typeface="Comic Sans MS"/>
                <a:cs typeface="Comic Sans MS"/>
              </a:rPr>
              <a:t>percent</a:t>
            </a:r>
            <a:r>
              <a:rPr lang="en-US" dirty="0" smtClean="0">
                <a:latin typeface="Comic Sans MS"/>
                <a:cs typeface="Comic Sans MS"/>
              </a:rPr>
              <a:t> increase/decrease as a decimal.  The amount (1</a:t>
            </a:r>
            <a:r>
              <a:rPr lang="en-US" dirty="0" smtClean="0">
                <a:latin typeface="Comic Sans MS"/>
                <a:cs typeface="Comic Sans MS"/>
                <a:sym typeface="Symbol" charset="0"/>
              </a:rPr>
              <a:t> + </a:t>
            </a:r>
            <a:r>
              <a:rPr lang="en-US" dirty="0" smtClean="0">
                <a:latin typeface="Comic Sans MS"/>
                <a:cs typeface="Comic Sans MS"/>
              </a:rPr>
              <a:t>r) is called the </a:t>
            </a:r>
            <a:r>
              <a:rPr lang="en-US" dirty="0" smtClean="0">
                <a:solidFill>
                  <a:srgbClr val="E46C0A"/>
                </a:solidFill>
                <a:latin typeface="Comic Sans MS"/>
                <a:cs typeface="Comic Sans MS"/>
              </a:rPr>
              <a:t>growth/decay factor</a:t>
            </a:r>
            <a:r>
              <a:rPr lang="en-US" b="1" dirty="0" smtClean="0">
                <a:latin typeface="Comic Sans MS"/>
                <a:cs typeface="Comic Sans MS"/>
              </a:rPr>
              <a:t>.</a:t>
            </a:r>
          </a:p>
          <a:p>
            <a:pPr marL="0" indent="0">
              <a:buNone/>
            </a:pPr>
            <a:endParaRPr lang="en-US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935920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/>
                <a:cs typeface="Comic Sans MS"/>
              </a:rPr>
              <a:t>Example 4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50950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latin typeface="Comic Sans MS"/>
                <a:cs typeface="Comic Sans MS"/>
              </a:rPr>
              <a:t>You invested $1000 in a savings account at the end of 6</a:t>
            </a:r>
            <a:r>
              <a:rPr lang="en-US" baseline="30000" dirty="0" smtClean="0">
                <a:latin typeface="Comic Sans MS"/>
                <a:cs typeface="Comic Sans MS"/>
              </a:rPr>
              <a:t>th</a:t>
            </a:r>
            <a:r>
              <a:rPr lang="en-US" dirty="0" smtClean="0">
                <a:latin typeface="Comic Sans MS"/>
                <a:cs typeface="Comic Sans MS"/>
              </a:rPr>
              <a:t> grade.  The account pays 5% annual interest.  How much money will be in the account after 6 years?</a:t>
            </a:r>
          </a:p>
          <a:p>
            <a:pPr marL="0" indent="0">
              <a:buNone/>
            </a:pPr>
            <a:endParaRPr lang="en-US" dirty="0" smtClean="0">
              <a:solidFill>
                <a:srgbClr val="3366FF"/>
              </a:solidFill>
              <a:latin typeface="Comic Sans MS"/>
              <a:cs typeface="Comic Sans MS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3366FF"/>
                </a:solidFill>
                <a:latin typeface="Comic Sans MS"/>
                <a:cs typeface="Comic Sans MS"/>
              </a:rPr>
              <a:t>A = a(1 </a:t>
            </a:r>
            <a:r>
              <a:rPr lang="en-US" dirty="0">
                <a:solidFill>
                  <a:srgbClr val="3366FF"/>
                </a:solidFill>
                <a:latin typeface="Comic Sans MS"/>
                <a:cs typeface="Comic Sans MS"/>
                <a:sym typeface="Symbol" charset="0"/>
              </a:rPr>
              <a:t>+</a:t>
            </a:r>
            <a:r>
              <a:rPr lang="en-US" dirty="0" smtClean="0">
                <a:solidFill>
                  <a:srgbClr val="3366FF"/>
                </a:solidFill>
                <a:latin typeface="Comic Sans MS"/>
                <a:cs typeface="Comic Sans MS"/>
                <a:sym typeface="Symbol" charset="0"/>
              </a:rPr>
              <a:t> </a:t>
            </a:r>
            <a:r>
              <a:rPr lang="en-US" dirty="0" smtClean="0">
                <a:solidFill>
                  <a:srgbClr val="3366FF"/>
                </a:solidFill>
                <a:latin typeface="Comic Sans MS"/>
                <a:cs typeface="Comic Sans MS"/>
              </a:rPr>
              <a:t>r)</a:t>
            </a:r>
            <a:r>
              <a:rPr lang="en-US" baseline="30000" dirty="0" smtClean="0">
                <a:solidFill>
                  <a:srgbClr val="3366FF"/>
                </a:solidFill>
                <a:latin typeface="Comic Sans MS"/>
                <a:cs typeface="Comic Sans MS"/>
              </a:rPr>
              <a:t>t</a:t>
            </a:r>
            <a:endParaRPr lang="en-US" dirty="0" smtClean="0">
              <a:solidFill>
                <a:srgbClr val="3366FF"/>
              </a:solidFill>
              <a:latin typeface="Comic Sans MS"/>
              <a:cs typeface="Comic Sans MS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3366FF"/>
                </a:solidFill>
                <a:latin typeface="Comic Sans MS"/>
                <a:cs typeface="Comic Sans MS"/>
              </a:rPr>
              <a:t>A = 1000 (1 + 0.05)</a:t>
            </a:r>
            <a:r>
              <a:rPr lang="en-US" baseline="30000" dirty="0" smtClean="0">
                <a:solidFill>
                  <a:srgbClr val="3366FF"/>
                </a:solidFill>
                <a:latin typeface="Comic Sans MS"/>
                <a:cs typeface="Comic Sans MS"/>
              </a:rPr>
              <a:t>6</a:t>
            </a:r>
            <a:r>
              <a:rPr lang="en-US" dirty="0" smtClean="0">
                <a:solidFill>
                  <a:srgbClr val="3366FF"/>
                </a:solidFill>
                <a:latin typeface="Comic Sans MS"/>
                <a:cs typeface="Comic Sans MS"/>
              </a:rPr>
              <a:t>  = 1000 (1.05)</a:t>
            </a:r>
            <a:r>
              <a:rPr lang="en-US" baseline="30000" dirty="0" smtClean="0">
                <a:solidFill>
                  <a:srgbClr val="3366FF"/>
                </a:solidFill>
                <a:latin typeface="Comic Sans MS"/>
                <a:cs typeface="Comic Sans MS"/>
              </a:rPr>
              <a:t>6</a:t>
            </a:r>
            <a:r>
              <a:rPr lang="en-US" dirty="0" smtClean="0">
                <a:solidFill>
                  <a:srgbClr val="3366FF"/>
                </a:solidFill>
                <a:latin typeface="Comic Sans MS"/>
                <a:cs typeface="Comic Sans MS"/>
              </a:rPr>
              <a:t> </a:t>
            </a:r>
          </a:p>
          <a:p>
            <a:pPr marL="0" indent="0">
              <a:buNone/>
            </a:pPr>
            <a:r>
              <a:rPr lang="en-US" b="1" dirty="0">
                <a:latin typeface="Comic Sans MS"/>
                <a:cs typeface="Comic Sans MS"/>
              </a:rPr>
              <a:t> </a:t>
            </a:r>
            <a:r>
              <a:rPr lang="en-US" b="1" dirty="0" smtClean="0">
                <a:latin typeface="Comic Sans MS"/>
                <a:cs typeface="Comic Sans MS"/>
              </a:rPr>
              <a:t>  </a:t>
            </a:r>
            <a:r>
              <a:rPr lang="en-US" b="1" dirty="0" smtClean="0">
                <a:solidFill>
                  <a:srgbClr val="FF0000"/>
                </a:solidFill>
                <a:latin typeface="Comic Sans MS"/>
                <a:cs typeface="Comic Sans MS"/>
              </a:rPr>
              <a:t>≈</a:t>
            </a:r>
            <a:r>
              <a:rPr lang="en-US" dirty="0" smtClean="0">
                <a:solidFill>
                  <a:srgbClr val="FF0000"/>
                </a:solidFill>
                <a:latin typeface="Comic Sans MS"/>
                <a:cs typeface="Comic Sans MS"/>
              </a:rPr>
              <a:t> $1340.10</a:t>
            </a:r>
          </a:p>
          <a:p>
            <a:pPr marL="0" indent="0">
              <a:buNone/>
            </a:pPr>
            <a:endParaRPr lang="en-US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3848597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Comic Sans MS"/>
                <a:cs typeface="Comic Sans MS"/>
              </a:rPr>
              <a:t>Students will be able to explore functions in the form </a:t>
            </a:r>
            <a:r>
              <a:rPr lang="en-US" i="1" dirty="0" smtClean="0">
                <a:solidFill>
                  <a:srgbClr val="000000"/>
                </a:solidFill>
                <a:latin typeface="Comic Sans MS"/>
                <a:cs typeface="Comic Sans MS"/>
              </a:rPr>
              <a:t>y</a:t>
            </a:r>
            <a:r>
              <a:rPr lang="en-US" dirty="0" smtClean="0">
                <a:solidFill>
                  <a:srgbClr val="000000"/>
                </a:solidFill>
                <a:latin typeface="Comic Sans MS"/>
                <a:cs typeface="Comic Sans MS"/>
              </a:rPr>
              <a:t> = </a:t>
            </a:r>
            <a:r>
              <a:rPr lang="en-US" i="1" dirty="0" err="1" smtClean="0">
                <a:solidFill>
                  <a:srgbClr val="000000"/>
                </a:solidFill>
                <a:latin typeface="Comic Sans MS"/>
                <a:cs typeface="Comic Sans MS"/>
              </a:rPr>
              <a:t>ab</a:t>
            </a:r>
            <a:r>
              <a:rPr lang="en-US" i="1" baseline="30000" dirty="0" err="1" smtClean="0">
                <a:solidFill>
                  <a:srgbClr val="000000"/>
                </a:solidFill>
                <a:latin typeface="Comic Sans MS"/>
                <a:cs typeface="Comic Sans MS"/>
              </a:rPr>
              <a:t>x</a:t>
            </a:r>
            <a:endParaRPr lang="en-US" i="1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511798" y="1498602"/>
            <a:ext cx="5632202" cy="3298825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Comic Sans MS"/>
                <a:cs typeface="Comic Sans MS"/>
              </a:rPr>
              <a:t>Section 7.2 Part 1</a:t>
            </a:r>
            <a:br>
              <a:rPr lang="en-US" dirty="0" smtClean="0">
                <a:latin typeface="Comic Sans MS"/>
                <a:cs typeface="Comic Sans MS"/>
              </a:rPr>
            </a:br>
            <a:r>
              <a:rPr lang="en-US" dirty="0" smtClean="0">
                <a:latin typeface="Comic Sans MS"/>
                <a:cs typeface="Comic Sans MS"/>
              </a:rPr>
              <a:t>Properties of Exponential Functions</a:t>
            </a:r>
            <a:endParaRPr lang="en-US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90407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/>
                <a:cs typeface="Comic Sans MS"/>
              </a:rPr>
              <a:t>Warm Up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tabLst>
                <a:tab pos="2235200" algn="l"/>
                <a:tab pos="2628900" algn="l"/>
                <a:tab pos="4635500" algn="l"/>
                <a:tab pos="5029200" algn="l"/>
              </a:tabLst>
            </a:pPr>
            <a:r>
              <a:rPr lang="en-US" sz="2800" dirty="0" smtClean="0">
                <a:latin typeface="Comic Sans MS"/>
                <a:cs typeface="Comic Sans MS"/>
              </a:rPr>
              <a:t>Write an equation for each translation.</a:t>
            </a:r>
            <a:endParaRPr lang="en-US" sz="2800" i="1" dirty="0">
              <a:latin typeface="Comic Sans MS"/>
              <a:cs typeface="Comic Sans MS"/>
            </a:endParaRPr>
          </a:p>
          <a:p>
            <a:pPr marL="514350" indent="-514350">
              <a:buFont typeface="+mj-lt"/>
              <a:buAutoNum type="arabicPeriod"/>
              <a:tabLst>
                <a:tab pos="2235200" algn="l"/>
                <a:tab pos="2628900" algn="l"/>
                <a:tab pos="4635500" algn="l"/>
                <a:tab pos="5029200" algn="l"/>
              </a:tabLst>
            </a:pPr>
            <a:r>
              <a:rPr lang="en-US" sz="2800" dirty="0" smtClean="0">
                <a:latin typeface="Comic Sans MS"/>
                <a:cs typeface="Comic Sans MS"/>
              </a:rPr>
              <a:t> </a:t>
            </a:r>
            <a:r>
              <a:rPr lang="en-US" sz="2800" i="1" dirty="0" smtClean="0">
                <a:latin typeface="Comic Sans MS"/>
                <a:cs typeface="Comic Sans MS"/>
              </a:rPr>
              <a:t>y</a:t>
            </a:r>
            <a:r>
              <a:rPr lang="en-US" sz="2800" dirty="0" smtClean="0">
                <a:latin typeface="Comic Sans MS"/>
                <a:cs typeface="Comic Sans MS"/>
              </a:rPr>
              <a:t> = | </a:t>
            </a:r>
            <a:r>
              <a:rPr lang="en-US" sz="2800" i="1" dirty="0" smtClean="0">
                <a:latin typeface="Comic Sans MS"/>
                <a:cs typeface="Comic Sans MS"/>
              </a:rPr>
              <a:t>x </a:t>
            </a:r>
            <a:r>
              <a:rPr lang="en-US" sz="2800" dirty="0" smtClean="0">
                <a:latin typeface="Comic Sans MS"/>
                <a:cs typeface="Comic Sans MS"/>
              </a:rPr>
              <a:t>|, 1 unit up, 2 units left</a:t>
            </a:r>
          </a:p>
          <a:p>
            <a:pPr marL="800100" lvl="2" indent="0">
              <a:buNone/>
              <a:tabLst>
                <a:tab pos="2235200" algn="l"/>
                <a:tab pos="2628900" algn="l"/>
                <a:tab pos="4635500" algn="l"/>
                <a:tab pos="5029200" algn="l"/>
              </a:tabLst>
            </a:pPr>
            <a:r>
              <a:rPr lang="en-US" sz="2800" i="1" dirty="0" smtClean="0">
                <a:solidFill>
                  <a:srgbClr val="FF0000"/>
                </a:solidFill>
                <a:latin typeface="Comic Sans MS"/>
                <a:cs typeface="Comic Sans MS"/>
              </a:rPr>
              <a:t>y</a:t>
            </a:r>
            <a:r>
              <a:rPr lang="en-US" sz="2800" dirty="0" smtClean="0">
                <a:solidFill>
                  <a:srgbClr val="FF0000"/>
                </a:solidFill>
                <a:latin typeface="Comic Sans MS"/>
                <a:cs typeface="Comic Sans MS"/>
              </a:rPr>
              <a:t> = | </a:t>
            </a:r>
            <a:r>
              <a:rPr lang="en-US" sz="2800" i="1" dirty="0" smtClean="0">
                <a:solidFill>
                  <a:srgbClr val="FF0000"/>
                </a:solidFill>
                <a:latin typeface="Comic Sans MS"/>
                <a:cs typeface="Comic Sans MS"/>
              </a:rPr>
              <a:t>x</a:t>
            </a:r>
            <a:r>
              <a:rPr lang="en-US" sz="2800" dirty="0" smtClean="0">
                <a:solidFill>
                  <a:srgbClr val="FF0000"/>
                </a:solidFill>
                <a:latin typeface="Comic Sans MS"/>
                <a:cs typeface="Comic Sans MS"/>
              </a:rPr>
              <a:t> + 2 | + 1</a:t>
            </a:r>
            <a:endParaRPr lang="en-US" sz="2800" i="1" dirty="0">
              <a:solidFill>
                <a:srgbClr val="FF0000"/>
              </a:solidFill>
              <a:latin typeface="Comic Sans MS"/>
              <a:cs typeface="Comic Sans MS"/>
            </a:endParaRPr>
          </a:p>
          <a:p>
            <a:pPr marL="514350" indent="-514350">
              <a:buFont typeface="+mj-lt"/>
              <a:buAutoNum type="arabicPeriod"/>
              <a:tabLst>
                <a:tab pos="2235200" algn="l"/>
                <a:tab pos="2628900" algn="l"/>
                <a:tab pos="4635500" algn="l"/>
                <a:tab pos="5029200" algn="l"/>
              </a:tabLst>
            </a:pPr>
            <a:r>
              <a:rPr lang="en-US" sz="2800" dirty="0" smtClean="0">
                <a:latin typeface="Comic Sans MS"/>
                <a:cs typeface="Comic Sans MS"/>
              </a:rPr>
              <a:t> </a:t>
            </a:r>
            <a:r>
              <a:rPr lang="en-US" sz="2800" i="1" dirty="0" smtClean="0">
                <a:latin typeface="Comic Sans MS"/>
                <a:cs typeface="Comic Sans MS"/>
              </a:rPr>
              <a:t>y</a:t>
            </a:r>
            <a:r>
              <a:rPr lang="en-US" sz="2800" dirty="0" smtClean="0">
                <a:latin typeface="Comic Sans MS"/>
                <a:cs typeface="Comic Sans MS"/>
              </a:rPr>
              <a:t> = </a:t>
            </a:r>
            <a:r>
              <a:rPr lang="en-US" sz="2800" i="1" dirty="0" smtClean="0">
                <a:latin typeface="Comic Sans MS"/>
                <a:cs typeface="Comic Sans MS"/>
              </a:rPr>
              <a:t>x</a:t>
            </a:r>
            <a:r>
              <a:rPr lang="en-US" sz="2800" baseline="30000" dirty="0" smtClean="0">
                <a:latin typeface="Comic Sans MS"/>
                <a:cs typeface="Comic Sans MS"/>
              </a:rPr>
              <a:t>2</a:t>
            </a:r>
            <a:r>
              <a:rPr lang="en-US" sz="2800" dirty="0" smtClean="0">
                <a:latin typeface="Comic Sans MS"/>
                <a:cs typeface="Comic Sans MS"/>
              </a:rPr>
              <a:t>, 2 units down, 1 unit right</a:t>
            </a:r>
          </a:p>
          <a:p>
            <a:pPr marL="800100" lvl="2" indent="0">
              <a:buNone/>
              <a:tabLst>
                <a:tab pos="2235200" algn="l"/>
                <a:tab pos="2628900" algn="l"/>
                <a:tab pos="4635500" algn="l"/>
                <a:tab pos="5029200" algn="l"/>
              </a:tabLst>
            </a:pPr>
            <a:r>
              <a:rPr lang="en-US" sz="2800" i="1" dirty="0" smtClean="0">
                <a:solidFill>
                  <a:srgbClr val="FF0000"/>
                </a:solidFill>
                <a:latin typeface="Comic Sans MS"/>
                <a:cs typeface="Comic Sans MS"/>
              </a:rPr>
              <a:t>y</a:t>
            </a:r>
            <a:r>
              <a:rPr lang="en-US" sz="2800" dirty="0" smtClean="0">
                <a:solidFill>
                  <a:srgbClr val="FF0000"/>
                </a:solidFill>
                <a:latin typeface="Comic Sans MS"/>
                <a:cs typeface="Comic Sans MS"/>
              </a:rPr>
              <a:t> = (</a:t>
            </a:r>
            <a:r>
              <a:rPr lang="en-US" sz="2800" i="1" dirty="0" smtClean="0">
                <a:solidFill>
                  <a:srgbClr val="FF0000"/>
                </a:solidFill>
                <a:latin typeface="Comic Sans MS"/>
                <a:cs typeface="Comic Sans MS"/>
              </a:rPr>
              <a:t>x</a:t>
            </a:r>
            <a:r>
              <a:rPr lang="en-US" sz="2800" dirty="0" smtClean="0">
                <a:solidFill>
                  <a:srgbClr val="FF0000"/>
                </a:solidFill>
                <a:latin typeface="Comic Sans MS"/>
                <a:cs typeface="Comic Sans MS"/>
              </a:rPr>
              <a:t> – 1)</a:t>
            </a:r>
            <a:r>
              <a:rPr lang="en-US" sz="2800" baseline="30000" dirty="0" smtClean="0">
                <a:solidFill>
                  <a:srgbClr val="FF0000"/>
                </a:solidFill>
                <a:latin typeface="Comic Sans MS"/>
                <a:cs typeface="Comic Sans MS"/>
              </a:rPr>
              <a:t>2</a:t>
            </a:r>
            <a:r>
              <a:rPr lang="en-US" sz="2800" dirty="0" smtClean="0">
                <a:solidFill>
                  <a:srgbClr val="FF0000"/>
                </a:solidFill>
                <a:latin typeface="Comic Sans MS"/>
                <a:cs typeface="Comic Sans MS"/>
              </a:rPr>
              <a:t> – 2</a:t>
            </a:r>
            <a:endParaRPr lang="en-US" sz="2800" b="1" dirty="0" smtClean="0">
              <a:solidFill>
                <a:srgbClr val="FF0000"/>
              </a:solidFill>
              <a:latin typeface="Comic Sans MS"/>
              <a:cs typeface="Comic Sans MS"/>
            </a:endParaRPr>
          </a:p>
          <a:p>
            <a:pPr marL="800100" lvl="2" indent="0">
              <a:buNone/>
              <a:tabLst>
                <a:tab pos="2235200" algn="l"/>
                <a:tab pos="2628900" algn="l"/>
                <a:tab pos="4635500" algn="l"/>
                <a:tab pos="5029200" algn="l"/>
              </a:tabLst>
            </a:pPr>
            <a:endParaRPr lang="en-US" dirty="0" smtClean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583410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Comic Sans MS" charset="0"/>
                <a:ea typeface="ＭＳ Ｐゴシック" charset="0"/>
                <a:cs typeface="ＭＳ Ｐゴシック" charset="0"/>
              </a:rPr>
              <a:t> Key Concepts</a:t>
            </a:r>
            <a:endParaRPr lang="en-US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graphicFrame>
        <p:nvGraphicFramePr>
          <p:cNvPr id="263195" name="Group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6613985"/>
              </p:ext>
            </p:extLst>
          </p:nvPr>
        </p:nvGraphicFramePr>
        <p:xfrm>
          <a:off x="152400" y="1209675"/>
          <a:ext cx="8839200" cy="4648201"/>
        </p:xfrm>
        <a:graphic>
          <a:graphicData uri="http://schemas.openxmlformats.org/drawingml/2006/table">
            <a:tbl>
              <a:tblPr/>
              <a:tblGrid>
                <a:gridCol w="4419600"/>
                <a:gridCol w="4419600"/>
              </a:tblGrid>
              <a:tr h="69215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  <a:cs typeface="ＭＳ Ｐゴシック" charset="0"/>
                        </a:rPr>
                        <a:t>Transformations of </a:t>
                      </a:r>
                      <a:r>
                        <a:rPr kumimoji="0" lang="en-US" sz="2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  <a:cs typeface="ＭＳ Ｐゴシック" charset="0"/>
                        </a:rPr>
                        <a:t>y = </a:t>
                      </a:r>
                      <a:r>
                        <a:rPr kumimoji="0" lang="en-US" sz="28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  <a:cs typeface="ＭＳ Ｐゴシック" charset="0"/>
                        </a:rPr>
                        <a:t>ab</a:t>
                      </a:r>
                      <a:r>
                        <a:rPr kumimoji="0" lang="en-US" sz="2800" b="0" i="1" u="none" strike="noStrike" cap="none" normalizeH="0" baseline="30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  <a:cs typeface="ＭＳ Ｐゴシック" charset="0"/>
                        </a:rPr>
                        <a:t>x</a:t>
                      </a:r>
                      <a:r>
                        <a:rPr kumimoji="0" lang="en-US" sz="2800" b="0" i="1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  <a:cs typeface="ＭＳ Ｐゴシック" charset="0"/>
                        </a:rPr>
                        <a:t>-h</a:t>
                      </a:r>
                      <a:r>
                        <a:rPr kumimoji="0" lang="en-US" sz="2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  <a:cs typeface="ＭＳ Ｐゴシック" charset="0"/>
                        </a:rPr>
                        <a:t> + k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272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  <a:cs typeface="ＭＳ Ｐゴシック" charset="0"/>
                        </a:rPr>
                        <a:t>Vertical Translation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  <a:cs typeface="ＭＳ Ｐゴシック" charset="0"/>
                        </a:rPr>
                        <a:t>(k units)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ＭＳ Ｐゴシック" charset="0"/>
                        <a:cs typeface="ＭＳ Ｐゴシック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  <a:cs typeface="ＭＳ Ｐゴシック" charset="0"/>
                        </a:rPr>
                        <a:t>Up: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  <a:cs typeface="ＭＳ Ｐゴシック" charset="0"/>
                        </a:rPr>
                        <a:t>  </a:t>
                      </a:r>
                      <a:r>
                        <a:rPr kumimoji="0" lang="en-US" sz="2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  <a:cs typeface="ＭＳ Ｐゴシック" charset="0"/>
                        </a:rPr>
                        <a:t>y = </a:t>
                      </a:r>
                      <a:r>
                        <a:rPr kumimoji="0" lang="en-US" sz="24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  <a:cs typeface="ＭＳ Ｐゴシック" charset="0"/>
                        </a:rPr>
                        <a:t>b</a:t>
                      </a:r>
                      <a:r>
                        <a:rPr kumimoji="0" lang="en-US" sz="2400" b="0" i="1" u="none" strike="noStrike" cap="none" normalizeH="0" baseline="30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  <a:cs typeface="ＭＳ Ｐゴシック" charset="0"/>
                        </a:rPr>
                        <a:t>x</a:t>
                      </a:r>
                      <a:r>
                        <a:rPr kumimoji="0" lang="en-US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  <a:cs typeface="ＭＳ Ｐゴシック" charset="0"/>
                        </a:rPr>
                        <a:t> </a:t>
                      </a:r>
                      <a:r>
                        <a:rPr kumimoji="0" lang="en-US" sz="2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  <a:cs typeface="ＭＳ Ｐゴシック" charset="0"/>
                        </a:rPr>
                        <a:t>+ k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  <a:cs typeface="ＭＳ Ｐゴシック" charset="0"/>
                        </a:rPr>
                        <a:t>Down: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  <a:cs typeface="ＭＳ Ｐゴシック" charset="0"/>
                        </a:rPr>
                        <a:t> </a:t>
                      </a:r>
                      <a:r>
                        <a:rPr kumimoji="0" lang="en-US" sz="2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  <a:cs typeface="ＭＳ Ｐゴシック" charset="0"/>
                        </a:rPr>
                        <a:t>y = </a:t>
                      </a:r>
                      <a:r>
                        <a:rPr kumimoji="0" lang="en-US" sz="24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  <a:cs typeface="ＭＳ Ｐゴシック" charset="0"/>
                        </a:rPr>
                        <a:t>b</a:t>
                      </a:r>
                      <a:r>
                        <a:rPr kumimoji="0" lang="en-US" sz="2400" b="0" i="1" u="none" strike="noStrike" cap="none" normalizeH="0" baseline="30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  <a:cs typeface="ＭＳ Ｐゴシック" charset="0"/>
                        </a:rPr>
                        <a:t>x</a:t>
                      </a:r>
                      <a:r>
                        <a:rPr kumimoji="0" lang="en-US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  <a:cs typeface="ＭＳ Ｐゴシック" charset="0"/>
                        </a:rPr>
                        <a:t> </a:t>
                      </a:r>
                      <a:r>
                        <a:rPr kumimoji="0" lang="en-US" sz="2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  <a:cs typeface="ＭＳ Ｐゴシック" charset="0"/>
                        </a:rPr>
                        <a:t>- k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  <a:cs typeface="ＭＳ Ｐゴシック" charset="0"/>
                        </a:rPr>
                        <a:t>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  <a:cs typeface="ＭＳ Ｐゴシック" charset="0"/>
                        </a:rPr>
                        <a:t>Horizontal Translation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  <a:cs typeface="ＭＳ Ｐゴシック" charset="0"/>
                        </a:rPr>
                        <a:t>(h units)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  <a:cs typeface="ＭＳ Ｐゴシック" charset="0"/>
                        </a:rPr>
                        <a:t>Right: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  <a:cs typeface="ＭＳ Ｐゴシック" charset="0"/>
                        </a:rPr>
                        <a:t> </a:t>
                      </a:r>
                      <a:r>
                        <a:rPr kumimoji="0" lang="en-US" sz="2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  <a:cs typeface="ＭＳ Ｐゴシック" charset="0"/>
                        </a:rPr>
                        <a:t>y = </a:t>
                      </a:r>
                      <a:r>
                        <a:rPr kumimoji="0" lang="en-US" sz="24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  <a:cs typeface="ＭＳ Ｐゴシック" charset="0"/>
                        </a:rPr>
                        <a:t>b</a:t>
                      </a:r>
                      <a:r>
                        <a:rPr kumimoji="0" lang="en-US" sz="2400" b="0" i="1" u="none" strike="noStrike" cap="none" normalizeH="0" baseline="30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  <a:cs typeface="ＭＳ Ｐゴシック" charset="0"/>
                        </a:rPr>
                        <a:t>x</a:t>
                      </a:r>
                      <a:r>
                        <a:rPr kumimoji="0" lang="en-US" sz="2400" b="0" i="1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  <a:cs typeface="ＭＳ Ｐゴシック" charset="0"/>
                        </a:rPr>
                        <a:t> – h</a:t>
                      </a:r>
                      <a:endParaRPr kumimoji="0" lang="en-US" sz="24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ＭＳ Ｐゴシック" charset="0"/>
                        <a:cs typeface="ＭＳ Ｐゴシック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  <a:cs typeface="ＭＳ Ｐゴシック" charset="0"/>
                        </a:rPr>
                        <a:t>Left: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  <a:cs typeface="ＭＳ Ｐゴシック" charset="0"/>
                        </a:rPr>
                        <a:t> </a:t>
                      </a:r>
                      <a:r>
                        <a:rPr kumimoji="0" lang="en-US" sz="2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  <a:cs typeface="ＭＳ Ｐゴシック" charset="0"/>
                        </a:rPr>
                        <a:t>y = </a:t>
                      </a:r>
                      <a:r>
                        <a:rPr kumimoji="0" lang="en-US" sz="24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  <a:cs typeface="ＭＳ Ｐゴシック" charset="0"/>
                        </a:rPr>
                        <a:t>b</a:t>
                      </a:r>
                      <a:r>
                        <a:rPr kumimoji="0" lang="en-US" sz="2400" b="0" i="1" u="none" strike="noStrike" cap="none" normalizeH="0" baseline="30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  <a:cs typeface="ＭＳ Ｐゴシック" charset="0"/>
                        </a:rPr>
                        <a:t>x</a:t>
                      </a:r>
                      <a:r>
                        <a:rPr kumimoji="0" lang="en-US" sz="2400" b="0" i="1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  <a:cs typeface="ＭＳ Ｐゴシック" charset="0"/>
                        </a:rPr>
                        <a:t> + h</a:t>
                      </a:r>
                      <a:endParaRPr kumimoji="0" lang="en-US" sz="2400" b="0" i="1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1288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  <a:cs typeface="ＭＳ Ｐゴシック" charset="0"/>
                        </a:rPr>
                        <a:t>Vertical Stretch/Compression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ＭＳ Ｐゴシック" charset="0"/>
                        <a:cs typeface="ＭＳ Ｐゴシック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  <a:cs typeface="ＭＳ Ｐゴシック" charset="0"/>
                        </a:rPr>
                        <a:t>Stretch (a&gt;1):</a:t>
                      </a:r>
                      <a:r>
                        <a:rPr kumimoji="0" lang="en-US" sz="2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  <a:cs typeface="ＭＳ Ｐゴシック" charset="0"/>
                        </a:rPr>
                        <a:t> y = </a:t>
                      </a:r>
                      <a:r>
                        <a:rPr kumimoji="0" lang="en-US" sz="24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  <a:cs typeface="ＭＳ Ｐゴシック" charset="0"/>
                        </a:rPr>
                        <a:t>ab</a:t>
                      </a:r>
                      <a:r>
                        <a:rPr kumimoji="0" lang="en-US" sz="2400" b="0" i="1" u="none" strike="noStrike" cap="none" normalizeH="0" baseline="30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  <a:cs typeface="ＭＳ Ｐゴシック" charset="0"/>
                        </a:rPr>
                        <a:t>x</a:t>
                      </a:r>
                      <a:endParaRPr kumimoji="0" lang="en-US" sz="2400" b="0" i="1" u="none" strike="noStrike" cap="none" normalizeH="0" baseline="30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ＭＳ Ｐゴシック" charset="0"/>
                        <a:cs typeface="ＭＳ Ｐゴシック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1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  <a:cs typeface="ＭＳ Ｐゴシック" charset="0"/>
                        </a:rPr>
                        <a:t>Compression </a:t>
                      </a:r>
                      <a:r>
                        <a:rPr kumimoji="0" lang="en-US" sz="2400" b="0" i="1" u="sng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  <a:cs typeface="ＭＳ Ｐゴシック" charset="0"/>
                        </a:rPr>
                        <a:t>(0&lt;a&lt;1):</a:t>
                      </a:r>
                      <a:r>
                        <a:rPr kumimoji="0" lang="en-US" sz="2400" b="0" i="1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  <a:cs typeface="ＭＳ Ｐゴシック" charset="0"/>
                        </a:rPr>
                        <a:t> y = </a:t>
                      </a:r>
                      <a:r>
                        <a:rPr kumimoji="0" lang="en-US" sz="24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  <a:cs typeface="ＭＳ Ｐゴシック" charset="0"/>
                        </a:rPr>
                        <a:t>ab</a:t>
                      </a:r>
                      <a:r>
                        <a:rPr kumimoji="0" lang="en-US" sz="2400" b="0" i="1" u="none" strike="noStrike" cap="none" normalizeH="0" baseline="30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  <a:cs typeface="ＭＳ Ｐゴシック" charset="0"/>
                        </a:rPr>
                        <a:t>x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  <a:cs typeface="ＭＳ Ｐゴシック" charset="0"/>
                        </a:rPr>
                        <a:t>Reflection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ＭＳ Ｐゴシック" charset="0"/>
                        <a:cs typeface="ＭＳ Ｐゴシック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400" b="0" i="1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  <a:cs typeface="ＭＳ Ｐゴシック" charset="0"/>
                        </a:rPr>
                        <a:t>x-axis:</a:t>
                      </a:r>
                      <a:r>
                        <a:rPr kumimoji="0" lang="en-US" sz="24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  <a:cs typeface="ＭＳ Ｐゴシック" charset="0"/>
                        </a:rPr>
                        <a:t> y = -</a:t>
                      </a:r>
                      <a:r>
                        <a:rPr kumimoji="0" lang="en-US" sz="24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  <a:cs typeface="ＭＳ Ｐゴシック" charset="0"/>
                        </a:rPr>
                        <a:t>b</a:t>
                      </a:r>
                      <a:r>
                        <a:rPr kumimoji="0" lang="en-US" sz="2400" b="0" i="1" u="none" strike="noStrike" cap="none" normalizeH="0" baseline="3000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charset="0"/>
                          <a:ea typeface="ＭＳ Ｐゴシック" charset="0"/>
                          <a:cs typeface="ＭＳ Ｐゴシック" charset="0"/>
                        </a:rPr>
                        <a:t>x</a:t>
                      </a:r>
                      <a:endParaRPr kumimoji="0" lang="en-US" sz="24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ＭＳ Ｐゴシック" charset="0"/>
                        <a:cs typeface="ＭＳ Ｐゴシック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omic Sans MS" charset="0"/>
                        <a:ea typeface="ＭＳ Ｐゴシック" charset="0"/>
                        <a:cs typeface="ＭＳ Ｐゴシック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666750" y="5876102"/>
            <a:ext cx="7905750" cy="763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 dirty="0" smtClean="0">
                <a:solidFill>
                  <a:srgbClr val="3366FF"/>
                </a:solidFill>
                <a:latin typeface="Comic Sans MS"/>
                <a:cs typeface="Comic Sans MS"/>
              </a:rPr>
              <a:t>*</a:t>
            </a:r>
            <a:r>
              <a:rPr lang="en-US" sz="2400" b="1" dirty="0" smtClean="0">
                <a:solidFill>
                  <a:srgbClr val="3366FF"/>
                </a:solidFill>
                <a:latin typeface="Comic Sans MS"/>
                <a:cs typeface="Comic Sans MS"/>
              </a:rPr>
              <a:t>Remember</a:t>
            </a:r>
            <a:r>
              <a:rPr lang="en-US" sz="2400" dirty="0" smtClean="0">
                <a:solidFill>
                  <a:srgbClr val="3366FF"/>
                </a:solidFill>
                <a:latin typeface="Comic Sans MS"/>
                <a:cs typeface="Comic Sans MS"/>
              </a:rPr>
              <a:t> – If the graph shifts up or down, so does the horizontal asymptote!</a:t>
            </a:r>
            <a:endParaRPr lang="en-US" sz="2400" dirty="0">
              <a:solidFill>
                <a:srgbClr val="3366FF"/>
              </a:solidFill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636046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lank-graph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4020" y="2557050"/>
            <a:ext cx="3970104" cy="393632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/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/>
                <a:cs typeface="Comic Sans MS"/>
              </a:rPr>
              <a:t>Example 1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245393"/>
            <a:ext cx="8416925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Comic Sans MS"/>
                <a:cs typeface="Comic Sans MS"/>
              </a:rPr>
              <a:t>Graph </a:t>
            </a:r>
            <a:r>
              <a:rPr lang="en-US" i="1" dirty="0" smtClean="0">
                <a:latin typeface="Comic Sans MS"/>
                <a:cs typeface="Comic Sans MS"/>
              </a:rPr>
              <a:t>y</a:t>
            </a:r>
            <a:r>
              <a:rPr lang="en-US" dirty="0" smtClean="0">
                <a:latin typeface="Comic Sans MS"/>
                <a:cs typeface="Comic Sans MS"/>
              </a:rPr>
              <a:t> = 3 (2)</a:t>
            </a:r>
            <a:r>
              <a:rPr lang="en-US" i="1" baseline="30000" dirty="0" smtClean="0">
                <a:latin typeface="Comic Sans MS"/>
                <a:cs typeface="Comic Sans MS"/>
              </a:rPr>
              <a:t>x</a:t>
            </a:r>
            <a:r>
              <a:rPr lang="en-US" dirty="0" smtClean="0">
                <a:latin typeface="Comic Sans MS"/>
                <a:cs typeface="Comic Sans MS"/>
              </a:rPr>
              <a:t> and </a:t>
            </a:r>
            <a:r>
              <a:rPr lang="en-US" i="1" dirty="0" smtClean="0">
                <a:latin typeface="Comic Sans MS"/>
                <a:cs typeface="Comic Sans MS"/>
              </a:rPr>
              <a:t>y</a:t>
            </a:r>
            <a:r>
              <a:rPr lang="en-US" dirty="0" smtClean="0">
                <a:latin typeface="Comic Sans MS"/>
                <a:cs typeface="Comic Sans MS"/>
              </a:rPr>
              <a:t> = –3 (2)</a:t>
            </a:r>
            <a:r>
              <a:rPr lang="en-US" i="1" baseline="30000" dirty="0" smtClean="0">
                <a:latin typeface="Comic Sans MS"/>
                <a:cs typeface="Comic Sans MS"/>
              </a:rPr>
              <a:t>x</a:t>
            </a:r>
            <a:r>
              <a:rPr lang="en-US" dirty="0" smtClean="0">
                <a:latin typeface="Comic Sans MS"/>
                <a:cs typeface="Comic Sans MS"/>
              </a:rPr>
              <a:t>. Label the asymptote of each graph.</a:t>
            </a:r>
          </a:p>
          <a:p>
            <a:pPr marL="0" indent="0">
              <a:buNone/>
            </a:pPr>
            <a:endParaRPr lang="en-US" sz="2000" dirty="0" smtClean="0">
              <a:latin typeface="Comic Sans MS"/>
              <a:cs typeface="Comic Sans MS"/>
            </a:endParaRPr>
          </a:p>
          <a:p>
            <a:pPr marL="0" indent="0">
              <a:buNone/>
            </a:pPr>
            <a:r>
              <a:rPr lang="en-US" sz="2800" u="sng" dirty="0" smtClean="0">
                <a:solidFill>
                  <a:srgbClr val="3366FF"/>
                </a:solidFill>
                <a:latin typeface="Comic Sans MS"/>
                <a:cs typeface="Comic Sans MS"/>
              </a:rPr>
              <a:t>Step 1:</a:t>
            </a:r>
            <a:r>
              <a:rPr lang="en-US" sz="2800" dirty="0" smtClean="0">
                <a:solidFill>
                  <a:srgbClr val="3366FF"/>
                </a:solidFill>
                <a:latin typeface="Comic Sans MS"/>
                <a:cs typeface="Comic Sans MS"/>
              </a:rPr>
              <a:t> Make a table of values</a:t>
            </a:r>
          </a:p>
          <a:p>
            <a:pPr marL="0" indent="0">
              <a:buNone/>
            </a:pPr>
            <a:endParaRPr lang="en-US" dirty="0">
              <a:latin typeface="Comic Sans MS"/>
              <a:cs typeface="Comic Sans MS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3305389"/>
              </p:ext>
            </p:extLst>
          </p:nvPr>
        </p:nvGraphicFramePr>
        <p:xfrm>
          <a:off x="949325" y="3333750"/>
          <a:ext cx="4591050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0350"/>
                <a:gridCol w="1530350"/>
                <a:gridCol w="153035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mic Sans MS"/>
                          <a:cs typeface="Comic Sans MS"/>
                        </a:rPr>
                        <a:t>x</a:t>
                      </a:r>
                      <a:endParaRPr lang="en-US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mic Sans MS"/>
                          <a:cs typeface="Comic Sans MS"/>
                        </a:rPr>
                        <a:t>y = 3 (2)</a:t>
                      </a:r>
                      <a:r>
                        <a:rPr lang="en-US" baseline="30000" dirty="0" smtClean="0">
                          <a:latin typeface="Comic Sans MS"/>
                          <a:cs typeface="Comic Sans MS"/>
                        </a:rPr>
                        <a:t>x</a:t>
                      </a:r>
                      <a:endParaRPr lang="en-US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mic Sans MS"/>
                          <a:cs typeface="Comic Sans MS"/>
                        </a:rPr>
                        <a:t>y = - 3</a:t>
                      </a:r>
                      <a:r>
                        <a:rPr lang="en-US" baseline="0" dirty="0" smtClean="0">
                          <a:latin typeface="Comic Sans MS"/>
                          <a:cs typeface="Comic Sans MS"/>
                        </a:rPr>
                        <a:t> (2)</a:t>
                      </a:r>
                      <a:r>
                        <a:rPr lang="en-US" baseline="30000" dirty="0" smtClean="0">
                          <a:latin typeface="Comic Sans MS"/>
                          <a:cs typeface="Comic Sans MS"/>
                        </a:rPr>
                        <a:t>x</a:t>
                      </a:r>
                      <a:endParaRPr lang="en-US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mic Sans MS"/>
                          <a:cs typeface="Comic Sans MS"/>
                        </a:rPr>
                        <a:t>-3</a:t>
                      </a:r>
                      <a:endParaRPr lang="en-US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mic Sans MS"/>
                          <a:cs typeface="Comic Sans MS"/>
                        </a:rPr>
                        <a:t>3/8</a:t>
                      </a:r>
                      <a:endParaRPr lang="en-US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mic Sans MS"/>
                          <a:cs typeface="Comic Sans MS"/>
                        </a:rPr>
                        <a:t>-3/8</a:t>
                      </a:r>
                      <a:endParaRPr lang="en-US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mic Sans MS"/>
                          <a:cs typeface="Comic Sans MS"/>
                        </a:rPr>
                        <a:t>-2</a:t>
                      </a:r>
                      <a:endParaRPr lang="en-US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mic Sans MS"/>
                          <a:cs typeface="Comic Sans MS"/>
                        </a:rPr>
                        <a:t>3/4</a:t>
                      </a:r>
                      <a:endParaRPr lang="en-US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mic Sans MS"/>
                          <a:cs typeface="Comic Sans MS"/>
                        </a:rPr>
                        <a:t>-3/4</a:t>
                      </a:r>
                      <a:endParaRPr lang="en-US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mic Sans MS"/>
                          <a:cs typeface="Comic Sans MS"/>
                        </a:rPr>
                        <a:t>-1</a:t>
                      </a:r>
                      <a:endParaRPr lang="en-US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mic Sans MS"/>
                          <a:cs typeface="Comic Sans MS"/>
                        </a:rPr>
                        <a:t>3/2</a:t>
                      </a:r>
                      <a:endParaRPr lang="en-US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mic Sans MS"/>
                          <a:cs typeface="Comic Sans MS"/>
                        </a:rPr>
                        <a:t>-3/2</a:t>
                      </a:r>
                      <a:endParaRPr lang="en-US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mic Sans MS"/>
                          <a:cs typeface="Comic Sans MS"/>
                        </a:rPr>
                        <a:t>0</a:t>
                      </a:r>
                      <a:endParaRPr lang="en-US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mic Sans MS"/>
                          <a:cs typeface="Comic Sans MS"/>
                        </a:rPr>
                        <a:t>3</a:t>
                      </a:r>
                      <a:endParaRPr lang="en-US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mic Sans MS"/>
                          <a:cs typeface="Comic Sans MS"/>
                        </a:rPr>
                        <a:t>-3</a:t>
                      </a:r>
                      <a:endParaRPr lang="en-US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mic Sans MS"/>
                          <a:cs typeface="Comic Sans MS"/>
                        </a:rPr>
                        <a:t>1</a:t>
                      </a:r>
                      <a:endParaRPr lang="en-US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mic Sans MS"/>
                          <a:cs typeface="Comic Sans MS"/>
                        </a:rPr>
                        <a:t>6</a:t>
                      </a:r>
                      <a:endParaRPr lang="en-US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mic Sans MS"/>
                          <a:cs typeface="Comic Sans MS"/>
                        </a:rPr>
                        <a:t>-6</a:t>
                      </a:r>
                      <a:endParaRPr lang="en-US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mic Sans MS"/>
                          <a:cs typeface="Comic Sans MS"/>
                        </a:rPr>
                        <a:t>2</a:t>
                      </a:r>
                      <a:endParaRPr lang="en-US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mic Sans MS"/>
                          <a:cs typeface="Comic Sans MS"/>
                        </a:rPr>
                        <a:t>12</a:t>
                      </a:r>
                      <a:endParaRPr lang="en-US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mic Sans MS"/>
                          <a:cs typeface="Comic Sans MS"/>
                        </a:rPr>
                        <a:t>-12</a:t>
                      </a:r>
                      <a:endParaRPr lang="en-US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mic Sans MS"/>
                          <a:cs typeface="Comic Sans MS"/>
                        </a:rPr>
                        <a:t>3</a:t>
                      </a:r>
                      <a:endParaRPr lang="en-US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mic Sans MS"/>
                          <a:cs typeface="Comic Sans MS"/>
                        </a:rPr>
                        <a:t>24</a:t>
                      </a:r>
                      <a:endParaRPr lang="en-US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mic Sans MS"/>
                          <a:cs typeface="Comic Sans MS"/>
                        </a:rPr>
                        <a:t>-24</a:t>
                      </a:r>
                      <a:endParaRPr lang="en-US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717923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/>
                <a:cs typeface="Comic Sans MS"/>
              </a:rPr>
              <a:t>Example 1 (Continued)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5095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Comic Sans MS"/>
                <a:cs typeface="Comic Sans MS"/>
              </a:rPr>
              <a:t>Graph </a:t>
            </a:r>
            <a:r>
              <a:rPr lang="en-US" i="1" dirty="0" smtClean="0">
                <a:latin typeface="Comic Sans MS"/>
                <a:cs typeface="Comic Sans MS"/>
              </a:rPr>
              <a:t>y</a:t>
            </a:r>
            <a:r>
              <a:rPr lang="en-US" dirty="0" smtClean="0">
                <a:latin typeface="Comic Sans MS"/>
                <a:cs typeface="Comic Sans MS"/>
              </a:rPr>
              <a:t> = 3 (2)</a:t>
            </a:r>
            <a:r>
              <a:rPr lang="en-US" i="1" baseline="30000" dirty="0" smtClean="0">
                <a:latin typeface="Comic Sans MS"/>
                <a:cs typeface="Comic Sans MS"/>
              </a:rPr>
              <a:t>x</a:t>
            </a:r>
            <a:r>
              <a:rPr lang="en-US" dirty="0" smtClean="0">
                <a:latin typeface="Comic Sans MS"/>
                <a:cs typeface="Comic Sans MS"/>
              </a:rPr>
              <a:t> and </a:t>
            </a:r>
            <a:r>
              <a:rPr lang="en-US" i="1" dirty="0" smtClean="0">
                <a:latin typeface="Comic Sans MS"/>
                <a:cs typeface="Comic Sans MS"/>
              </a:rPr>
              <a:t>y</a:t>
            </a:r>
            <a:r>
              <a:rPr lang="en-US" dirty="0" smtClean="0">
                <a:latin typeface="Comic Sans MS"/>
                <a:cs typeface="Comic Sans MS"/>
              </a:rPr>
              <a:t> = –3 (2)</a:t>
            </a:r>
            <a:r>
              <a:rPr lang="en-US" i="1" baseline="30000" dirty="0" smtClean="0">
                <a:latin typeface="Comic Sans MS"/>
                <a:cs typeface="Comic Sans MS"/>
              </a:rPr>
              <a:t>x</a:t>
            </a:r>
            <a:r>
              <a:rPr lang="en-US" dirty="0" smtClean="0">
                <a:latin typeface="Comic Sans MS"/>
                <a:cs typeface="Comic Sans MS"/>
              </a:rPr>
              <a:t>. Label the asymptote of each graph.</a:t>
            </a:r>
          </a:p>
          <a:p>
            <a:pPr marL="0" indent="0">
              <a:buNone/>
            </a:pPr>
            <a:endParaRPr lang="en-US" sz="2000" dirty="0" smtClean="0">
              <a:latin typeface="Comic Sans MS"/>
              <a:cs typeface="Comic Sans MS"/>
            </a:endParaRPr>
          </a:p>
          <a:p>
            <a:pPr marL="0" indent="0">
              <a:buNone/>
            </a:pPr>
            <a:r>
              <a:rPr lang="en-US" sz="2800" u="sng" dirty="0" smtClean="0">
                <a:solidFill>
                  <a:srgbClr val="3366FF"/>
                </a:solidFill>
                <a:latin typeface="Comic Sans MS"/>
                <a:cs typeface="Comic Sans MS"/>
              </a:rPr>
              <a:t>Step 2:</a:t>
            </a:r>
            <a:r>
              <a:rPr lang="en-US" sz="2800" dirty="0" smtClean="0">
                <a:solidFill>
                  <a:srgbClr val="3366FF"/>
                </a:solidFill>
                <a:latin typeface="Comic Sans MS"/>
                <a:cs typeface="Comic Sans MS"/>
              </a:rPr>
              <a:t> Graph each function.</a:t>
            </a:r>
          </a:p>
          <a:p>
            <a:pPr marL="0" indent="0">
              <a:buNone/>
            </a:pPr>
            <a:endParaRPr lang="en-US" sz="2000" dirty="0">
              <a:latin typeface="Comic Sans MS"/>
              <a:cs typeface="Comic Sans MS"/>
            </a:endParaRPr>
          </a:p>
        </p:txBody>
      </p:sp>
      <p:pic>
        <p:nvPicPr>
          <p:cNvPr id="4" name="Picture 9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250" y="3346449"/>
            <a:ext cx="2976563" cy="30116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98375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lank-graph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9958" y="2606208"/>
            <a:ext cx="3745021" cy="3566595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/>
            </a:ext>
          </a:extLst>
        </p:spPr>
      </p:pic>
      <p:pic>
        <p:nvPicPr>
          <p:cNvPr id="7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075" y="3302000"/>
            <a:ext cx="1892300" cy="190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/>
                <a:cs typeface="Comic Sans MS"/>
              </a:rPr>
              <a:t>Example 2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4505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4100" dirty="0" smtClean="0">
                <a:latin typeface="Comic Sans MS"/>
                <a:cs typeface="Comic Sans MS"/>
              </a:rPr>
              <a:t>Graph </a:t>
            </a:r>
            <a:r>
              <a:rPr lang="en-US" sz="4100" i="1" dirty="0" smtClean="0">
                <a:latin typeface="Comic Sans MS"/>
                <a:cs typeface="Comic Sans MS"/>
              </a:rPr>
              <a:t>y</a:t>
            </a:r>
            <a:r>
              <a:rPr lang="en-US" sz="4100" dirty="0" smtClean="0">
                <a:latin typeface="Comic Sans MS"/>
                <a:cs typeface="Comic Sans MS"/>
              </a:rPr>
              <a:t> = 6</a:t>
            </a:r>
            <a:r>
              <a:rPr lang="en-US" sz="4100" dirty="0">
                <a:latin typeface="Comic Sans MS"/>
                <a:cs typeface="Comic Sans MS"/>
              </a:rPr>
              <a:t> </a:t>
            </a:r>
            <a:r>
              <a:rPr lang="en-US" sz="4100" dirty="0" smtClean="0">
                <a:latin typeface="Comic Sans MS"/>
                <a:cs typeface="Comic Sans MS"/>
              </a:rPr>
              <a:t>(1/2)</a:t>
            </a:r>
            <a:r>
              <a:rPr lang="en-US" sz="4100" baseline="30000" dirty="0" smtClean="0">
                <a:latin typeface="Comic Sans MS"/>
                <a:cs typeface="Comic Sans MS"/>
              </a:rPr>
              <a:t>x</a:t>
            </a:r>
            <a:r>
              <a:rPr lang="en-US" sz="4100" dirty="0" smtClean="0">
                <a:latin typeface="Comic Sans MS"/>
                <a:cs typeface="Comic Sans MS"/>
              </a:rPr>
              <a:t> and </a:t>
            </a:r>
            <a:r>
              <a:rPr lang="en-US" sz="4100" i="1" dirty="0" smtClean="0">
                <a:latin typeface="Comic Sans MS"/>
                <a:cs typeface="Comic Sans MS"/>
              </a:rPr>
              <a:t>y</a:t>
            </a:r>
            <a:r>
              <a:rPr lang="en-US" sz="4100" dirty="0" smtClean="0">
                <a:latin typeface="Comic Sans MS"/>
                <a:cs typeface="Comic Sans MS"/>
              </a:rPr>
              <a:t> = 6 (1/2)</a:t>
            </a:r>
            <a:r>
              <a:rPr lang="en-US" sz="4100" baseline="30000" dirty="0" smtClean="0">
                <a:latin typeface="Comic Sans MS"/>
                <a:cs typeface="Comic Sans MS"/>
              </a:rPr>
              <a:t>x - 3</a:t>
            </a:r>
            <a:r>
              <a:rPr lang="en-US" sz="4100" dirty="0" smtClean="0">
                <a:latin typeface="Comic Sans MS"/>
                <a:cs typeface="Comic Sans MS"/>
              </a:rPr>
              <a:t> – 2.</a:t>
            </a:r>
          </a:p>
          <a:p>
            <a:pPr marL="0" indent="0">
              <a:buNone/>
            </a:pPr>
            <a:endParaRPr lang="en-US" sz="2000" dirty="0" smtClean="0">
              <a:latin typeface="Comic Sans MS"/>
              <a:cs typeface="Comic Sans MS"/>
            </a:endParaRPr>
          </a:p>
          <a:p>
            <a:pPr marL="0" indent="0">
              <a:buNone/>
            </a:pPr>
            <a:r>
              <a:rPr lang="en-US" u="sng" dirty="0" smtClean="0">
                <a:solidFill>
                  <a:srgbClr val="3366FF"/>
                </a:solidFill>
                <a:latin typeface="Comic Sans MS"/>
                <a:cs typeface="Comic Sans MS"/>
              </a:rPr>
              <a:t>Step 1:</a:t>
            </a:r>
            <a:r>
              <a:rPr lang="en-US" dirty="0" smtClean="0">
                <a:solidFill>
                  <a:srgbClr val="3366FF"/>
                </a:solidFill>
                <a:latin typeface="Comic Sans MS"/>
                <a:cs typeface="Comic Sans MS"/>
              </a:rPr>
              <a:t> Graph </a:t>
            </a:r>
            <a:r>
              <a:rPr lang="en-US" i="1" dirty="0" smtClean="0">
                <a:solidFill>
                  <a:srgbClr val="3366FF"/>
                </a:solidFill>
                <a:latin typeface="Comic Sans MS"/>
                <a:cs typeface="Comic Sans MS"/>
              </a:rPr>
              <a:t>y</a:t>
            </a:r>
            <a:r>
              <a:rPr lang="en-US" dirty="0" smtClean="0">
                <a:solidFill>
                  <a:srgbClr val="3366FF"/>
                </a:solidFill>
                <a:latin typeface="Comic Sans MS"/>
                <a:cs typeface="Comic Sans MS"/>
              </a:rPr>
              <a:t> = 6 (1/2)</a:t>
            </a:r>
            <a:r>
              <a:rPr lang="en-US" baseline="30000" dirty="0" smtClean="0">
                <a:solidFill>
                  <a:srgbClr val="3366FF"/>
                </a:solidFill>
                <a:latin typeface="Comic Sans MS"/>
                <a:cs typeface="Comic Sans MS"/>
              </a:rPr>
              <a:t>x</a:t>
            </a:r>
            <a:r>
              <a:rPr lang="en-US" dirty="0" smtClean="0">
                <a:solidFill>
                  <a:srgbClr val="3366FF"/>
                </a:solidFill>
                <a:latin typeface="Comic Sans MS"/>
                <a:cs typeface="Comic Sans MS"/>
              </a:rPr>
              <a:t>. The horizontal asymptote is </a:t>
            </a:r>
            <a:r>
              <a:rPr lang="en-US" i="1" dirty="0" smtClean="0">
                <a:solidFill>
                  <a:srgbClr val="3366FF"/>
                </a:solidFill>
                <a:latin typeface="Comic Sans MS"/>
                <a:cs typeface="Comic Sans MS"/>
              </a:rPr>
              <a:t>y</a:t>
            </a:r>
            <a:r>
              <a:rPr lang="en-US" dirty="0" smtClean="0">
                <a:solidFill>
                  <a:srgbClr val="3366FF"/>
                </a:solidFill>
                <a:latin typeface="Comic Sans MS"/>
                <a:cs typeface="Comic Sans MS"/>
              </a:rPr>
              <a:t> = 0.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3366FF"/>
                </a:solidFill>
                <a:latin typeface="Comic Sans MS"/>
                <a:cs typeface="Comic Sans MS"/>
              </a:rPr>
              <a:t>	</a:t>
            </a:r>
          </a:p>
          <a:p>
            <a:pPr marL="0" indent="0">
              <a:buNone/>
            </a:pPr>
            <a:r>
              <a:rPr lang="en-US" dirty="0">
                <a:solidFill>
                  <a:srgbClr val="3366FF"/>
                </a:solidFill>
                <a:latin typeface="Comic Sans MS"/>
                <a:cs typeface="Comic Sans MS"/>
              </a:rPr>
              <a:t>	</a:t>
            </a:r>
            <a:r>
              <a:rPr lang="en-US" dirty="0" smtClean="0">
                <a:solidFill>
                  <a:srgbClr val="3366FF"/>
                </a:solidFill>
                <a:latin typeface="Comic Sans MS"/>
                <a:cs typeface="Comic Sans MS"/>
              </a:rPr>
              <a:t>				</a:t>
            </a:r>
            <a:r>
              <a:rPr lang="en-US" u="sng" dirty="0" smtClean="0">
                <a:solidFill>
                  <a:srgbClr val="3366FF"/>
                </a:solidFill>
                <a:latin typeface="Comic Sans MS"/>
                <a:cs typeface="Comic Sans MS"/>
              </a:rPr>
              <a:t>Step 2:</a:t>
            </a:r>
            <a:r>
              <a:rPr lang="en-US" dirty="0" smtClean="0">
                <a:solidFill>
                  <a:srgbClr val="3366FF"/>
                </a:solidFill>
                <a:latin typeface="Comic Sans MS"/>
                <a:cs typeface="Comic Sans MS"/>
              </a:rPr>
              <a:t> For </a:t>
            </a:r>
            <a:r>
              <a:rPr lang="en-US" i="1" dirty="0" smtClean="0">
                <a:solidFill>
                  <a:srgbClr val="3366FF"/>
                </a:solidFill>
                <a:latin typeface="Comic Sans MS"/>
                <a:cs typeface="Comic Sans MS"/>
              </a:rPr>
              <a:t>y</a:t>
            </a:r>
            <a:r>
              <a:rPr lang="en-US" dirty="0" smtClean="0">
                <a:solidFill>
                  <a:srgbClr val="3366FF"/>
                </a:solidFill>
                <a:latin typeface="Comic Sans MS"/>
                <a:cs typeface="Comic Sans MS"/>
              </a:rPr>
              <a:t> = 6 (1/2)</a:t>
            </a:r>
            <a:r>
              <a:rPr lang="en-US" baseline="30000" dirty="0" smtClean="0">
                <a:solidFill>
                  <a:srgbClr val="3366FF"/>
                </a:solidFill>
                <a:latin typeface="Comic Sans MS"/>
                <a:cs typeface="Comic Sans MS"/>
              </a:rPr>
              <a:t>x - 3</a:t>
            </a:r>
            <a:r>
              <a:rPr lang="en-US" dirty="0" smtClean="0">
                <a:solidFill>
                  <a:srgbClr val="3366FF"/>
                </a:solidFill>
                <a:latin typeface="Comic Sans MS"/>
                <a:cs typeface="Comic Sans MS"/>
              </a:rPr>
              <a:t> – 2, h = 3 						and  k = -2.</a:t>
            </a:r>
          </a:p>
          <a:p>
            <a:pPr marL="0" indent="0">
              <a:buNone/>
            </a:pPr>
            <a:endParaRPr lang="en-US" dirty="0" smtClean="0">
              <a:solidFill>
                <a:srgbClr val="3366FF"/>
              </a:solidFill>
              <a:latin typeface="Comic Sans MS"/>
              <a:cs typeface="Comic Sans MS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3366FF"/>
                </a:solidFill>
                <a:latin typeface="Comic Sans MS"/>
                <a:cs typeface="Comic Sans MS"/>
              </a:rPr>
              <a:t>						So shift the graph of the present 						function 3 units right and 2 units 						down.</a:t>
            </a:r>
          </a:p>
          <a:p>
            <a:pPr marL="0" indent="0">
              <a:buNone/>
            </a:pPr>
            <a:endParaRPr lang="en-US" dirty="0" smtClean="0">
              <a:solidFill>
                <a:srgbClr val="3366FF"/>
              </a:solidFill>
              <a:latin typeface="Comic Sans MS"/>
              <a:cs typeface="Comic Sans MS"/>
            </a:endParaRPr>
          </a:p>
          <a:p>
            <a:pPr marL="0" indent="0">
              <a:buNone/>
            </a:pPr>
            <a:r>
              <a:rPr lang="en-US" dirty="0">
                <a:solidFill>
                  <a:srgbClr val="3366FF"/>
                </a:solidFill>
                <a:latin typeface="Comic Sans MS"/>
                <a:cs typeface="Comic Sans MS"/>
              </a:rPr>
              <a:t>	</a:t>
            </a:r>
            <a:r>
              <a:rPr lang="en-US" dirty="0" smtClean="0">
                <a:solidFill>
                  <a:srgbClr val="3366FF"/>
                </a:solidFill>
                <a:latin typeface="Comic Sans MS"/>
                <a:cs typeface="Comic Sans MS"/>
              </a:rPr>
              <a:t>					The horizontal asymptote is </a:t>
            </a:r>
            <a:r>
              <a:rPr lang="en-US" i="1" dirty="0" smtClean="0">
                <a:solidFill>
                  <a:srgbClr val="3366FF"/>
                </a:solidFill>
                <a:latin typeface="Comic Sans MS"/>
                <a:cs typeface="Comic Sans MS"/>
              </a:rPr>
              <a:t>y</a:t>
            </a:r>
            <a:r>
              <a:rPr lang="en-US" dirty="0" smtClean="0">
                <a:solidFill>
                  <a:srgbClr val="3366FF"/>
                </a:solidFill>
                <a:latin typeface="Comic Sans MS"/>
                <a:cs typeface="Comic Sans MS"/>
              </a:rPr>
              <a:t> = –2.</a:t>
            </a:r>
          </a:p>
        </p:txBody>
      </p:sp>
      <p:pic>
        <p:nvPicPr>
          <p:cNvPr id="6" name="Picture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075" y="3302000"/>
            <a:ext cx="1892300" cy="190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80172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Comic Sans MS"/>
                <a:cs typeface="Comic Sans MS"/>
              </a:rPr>
              <a:t>Students will be able to graph exponential functions with base </a:t>
            </a:r>
            <a:r>
              <a:rPr lang="en-US" i="1" dirty="0" smtClean="0">
                <a:solidFill>
                  <a:srgbClr val="000000"/>
                </a:solidFill>
                <a:latin typeface="Comic Sans MS"/>
                <a:cs typeface="Comic Sans MS"/>
              </a:rPr>
              <a:t>e</a:t>
            </a:r>
            <a:endParaRPr lang="en-US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511798" y="1498602"/>
            <a:ext cx="5632201" cy="3298825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Comic Sans MS"/>
                <a:cs typeface="Comic Sans MS"/>
              </a:rPr>
              <a:t>Section 7.2 Part 2</a:t>
            </a:r>
            <a:br>
              <a:rPr lang="en-US" dirty="0" smtClean="0">
                <a:latin typeface="Comic Sans MS"/>
                <a:cs typeface="Comic Sans MS"/>
              </a:rPr>
            </a:br>
            <a:r>
              <a:rPr lang="en-US" dirty="0" smtClean="0">
                <a:latin typeface="Comic Sans MS"/>
                <a:cs typeface="Comic Sans MS"/>
              </a:rPr>
              <a:t>Properties of Exponential Functions</a:t>
            </a:r>
            <a:endParaRPr lang="en-US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113013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blank-graph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6276" y="3342127"/>
            <a:ext cx="2716491" cy="2683402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/>
            </a:ext>
          </a:extLst>
        </p:spPr>
      </p:pic>
      <p:pic>
        <p:nvPicPr>
          <p:cNvPr id="11" name="Picture 10" descr="blank-graph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114" y="3342128"/>
            <a:ext cx="2716491" cy="2683402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/>
            </a:ext>
          </a:extLst>
        </p:spPr>
      </p:pic>
      <p:pic>
        <p:nvPicPr>
          <p:cNvPr id="10" name="Picture 9" descr="blank-graph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470" y="3342127"/>
            <a:ext cx="2716491" cy="2683402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/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/>
                <a:cs typeface="Comic Sans MS"/>
              </a:rPr>
              <a:t>Warm Up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>
                <a:latin typeface="Comic Sans MS"/>
                <a:cs typeface="Comic Sans MS"/>
              </a:rPr>
              <a:t>Graph each function.</a:t>
            </a:r>
            <a:endParaRPr lang="en-US" sz="2800" dirty="0">
              <a:latin typeface="Comic Sans MS"/>
              <a:cs typeface="Comic Sans MS"/>
            </a:endParaRPr>
          </a:p>
          <a:p>
            <a:pPr marL="0" indent="0">
              <a:buNone/>
            </a:pPr>
            <a:r>
              <a:rPr lang="en-US" sz="2800" dirty="0" smtClean="0">
                <a:latin typeface="Comic Sans MS"/>
                <a:cs typeface="Comic Sans MS"/>
              </a:rPr>
              <a:t>1.  </a:t>
            </a:r>
            <a:r>
              <a:rPr lang="en-US" sz="2800" i="1" dirty="0" smtClean="0">
                <a:latin typeface="Comic Sans MS"/>
                <a:cs typeface="Comic Sans MS"/>
              </a:rPr>
              <a:t>y</a:t>
            </a:r>
            <a:r>
              <a:rPr lang="en-US" sz="2800" dirty="0" smtClean="0">
                <a:latin typeface="Comic Sans MS"/>
                <a:cs typeface="Comic Sans MS"/>
              </a:rPr>
              <a:t> = 3</a:t>
            </a:r>
            <a:r>
              <a:rPr lang="en-US" sz="2800" i="1" baseline="30000" dirty="0" smtClean="0">
                <a:latin typeface="Comic Sans MS"/>
                <a:cs typeface="Comic Sans MS"/>
              </a:rPr>
              <a:t>x</a:t>
            </a:r>
            <a:r>
              <a:rPr lang="en-US" sz="2800" i="1" dirty="0" smtClean="0">
                <a:latin typeface="Comic Sans MS"/>
                <a:cs typeface="Comic Sans MS"/>
              </a:rPr>
              <a:t>        </a:t>
            </a:r>
            <a:r>
              <a:rPr lang="en-US" sz="2800" dirty="0" smtClean="0">
                <a:latin typeface="Comic Sans MS"/>
                <a:cs typeface="Comic Sans MS"/>
              </a:rPr>
              <a:t>2</a:t>
            </a:r>
            <a:r>
              <a:rPr lang="en-US" sz="2800" i="1" dirty="0" smtClean="0">
                <a:latin typeface="Comic Sans MS"/>
                <a:cs typeface="Comic Sans MS"/>
              </a:rPr>
              <a:t>.</a:t>
            </a:r>
            <a:r>
              <a:rPr lang="en-US" sz="2800" dirty="0" smtClean="0">
                <a:latin typeface="Comic Sans MS"/>
                <a:cs typeface="Comic Sans MS"/>
              </a:rPr>
              <a:t> </a:t>
            </a:r>
            <a:r>
              <a:rPr lang="en-US" sz="2800" i="1" dirty="0" smtClean="0">
                <a:latin typeface="Comic Sans MS"/>
                <a:cs typeface="Comic Sans MS"/>
              </a:rPr>
              <a:t>y</a:t>
            </a:r>
            <a:r>
              <a:rPr lang="en-US" sz="2800" dirty="0" smtClean="0">
                <a:latin typeface="Comic Sans MS"/>
                <a:cs typeface="Comic Sans MS"/>
              </a:rPr>
              <a:t> = 0.75</a:t>
            </a:r>
            <a:r>
              <a:rPr lang="en-US" sz="2800" i="1" baseline="30000" dirty="0" smtClean="0">
                <a:latin typeface="Comic Sans MS"/>
                <a:cs typeface="Comic Sans MS"/>
              </a:rPr>
              <a:t>x	</a:t>
            </a:r>
            <a:r>
              <a:rPr lang="en-US" sz="2800" dirty="0" smtClean="0">
                <a:latin typeface="Comic Sans MS"/>
                <a:cs typeface="Comic Sans MS"/>
              </a:rPr>
              <a:t>3</a:t>
            </a:r>
            <a:r>
              <a:rPr lang="en-US" sz="2800" i="1" dirty="0" smtClean="0">
                <a:latin typeface="Comic Sans MS"/>
                <a:cs typeface="Comic Sans MS"/>
              </a:rPr>
              <a:t>. y</a:t>
            </a:r>
            <a:r>
              <a:rPr lang="en-US" sz="2800" dirty="0" smtClean="0">
                <a:latin typeface="Comic Sans MS"/>
                <a:cs typeface="Comic Sans MS"/>
              </a:rPr>
              <a:t> = 0.5 (4)</a:t>
            </a:r>
            <a:r>
              <a:rPr lang="en-US" sz="2800" i="1" baseline="30000" dirty="0" smtClean="0">
                <a:latin typeface="Comic Sans MS"/>
                <a:cs typeface="Comic Sans MS"/>
              </a:rPr>
              <a:t>x</a:t>
            </a:r>
            <a:endParaRPr lang="en-US" sz="2800" i="1" dirty="0">
              <a:latin typeface="Comic Sans MS"/>
              <a:cs typeface="Comic Sans MS"/>
            </a:endParaRPr>
          </a:p>
        </p:txBody>
      </p:sp>
      <p:pic>
        <p:nvPicPr>
          <p:cNvPr id="7" name="Picture 6" descr="Screen Shot 2013-05-30 at 8.56.58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470" y="3342127"/>
            <a:ext cx="2777737" cy="2784036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8" name="Picture 7" descr="Screen Shot 2013-05-30 at 8.57.15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8114" y="3342127"/>
            <a:ext cx="2809519" cy="2784036"/>
          </a:xfrm>
          <a:prstGeom prst="rect">
            <a:avLst/>
          </a:prstGeom>
          <a:ln>
            <a:solidFill>
              <a:srgbClr val="000000"/>
            </a:solidFill>
          </a:ln>
        </p:spPr>
      </p:pic>
      <p:pic>
        <p:nvPicPr>
          <p:cNvPr id="9" name="Picture 8" descr="Screen Shot 2013-05-30 at 8.57.39 A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6276" y="3342128"/>
            <a:ext cx="2777724" cy="2784036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4171131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  <a:latin typeface="Comic Sans MS"/>
                <a:cs typeface="Comic Sans MS"/>
              </a:rPr>
              <a:t>Students will be able to model exponential growth and decay</a:t>
            </a:r>
            <a:endParaRPr lang="en-US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Comic Sans MS"/>
                <a:cs typeface="Comic Sans MS"/>
              </a:rPr>
              <a:t>Section 7.1 </a:t>
            </a:r>
            <a:br>
              <a:rPr lang="en-US" dirty="0" smtClean="0">
                <a:latin typeface="Comic Sans MS"/>
                <a:cs typeface="Comic Sans MS"/>
              </a:rPr>
            </a:br>
            <a:r>
              <a:rPr lang="en-US" dirty="0" smtClean="0">
                <a:latin typeface="Comic Sans MS"/>
                <a:cs typeface="Comic Sans MS"/>
              </a:rPr>
              <a:t>Exploring Exponential Models</a:t>
            </a:r>
            <a:endParaRPr lang="en-US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50530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5901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Comic Sans MS"/>
                <a:cs typeface="Comic Sans MS"/>
              </a:rPr>
              <a:t>Key Concepts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lnSpc>
                <a:spcPct val="90000"/>
              </a:lnSpc>
              <a:buNone/>
            </a:pPr>
            <a:r>
              <a:rPr lang="en-US" b="1" i="1" dirty="0" smtClean="0">
                <a:solidFill>
                  <a:schemeClr val="accent2">
                    <a:lumMod val="75000"/>
                  </a:schemeClr>
                </a:solidFill>
                <a:latin typeface="Comic Sans MS"/>
                <a:cs typeface="Comic Sans MS"/>
              </a:rPr>
              <a:t>e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Comic Sans MS"/>
                <a:cs typeface="Comic Sans MS"/>
              </a:rPr>
              <a:t>-</a:t>
            </a:r>
            <a:r>
              <a:rPr lang="en-US" dirty="0" smtClean="0">
                <a:latin typeface="Comic Sans MS"/>
                <a:cs typeface="Comic Sans MS"/>
              </a:rPr>
              <a:t> an irrational number approximately equal to 2.71828</a:t>
            </a:r>
          </a:p>
          <a:p>
            <a:pPr marL="0" indent="0" algn="ctr">
              <a:lnSpc>
                <a:spcPct val="90000"/>
              </a:lnSpc>
              <a:buNone/>
            </a:pPr>
            <a:endParaRPr lang="en-US" dirty="0" smtClean="0">
              <a:latin typeface="Comic Sans MS"/>
              <a:cs typeface="Comic Sans MS"/>
            </a:endParaRPr>
          </a:p>
          <a:p>
            <a:pPr marL="0" indent="0" algn="ctr">
              <a:lnSpc>
                <a:spcPct val="90000"/>
              </a:lnSpc>
              <a:buNone/>
            </a:pPr>
            <a:r>
              <a:rPr lang="en-US" i="1" dirty="0" smtClean="0">
                <a:solidFill>
                  <a:schemeClr val="accent3">
                    <a:lumMod val="75000"/>
                  </a:schemeClr>
                </a:solidFill>
                <a:latin typeface="Comic Sans MS"/>
                <a:cs typeface="Comic Sans MS"/>
              </a:rPr>
              <a:t>e </a:t>
            </a:r>
            <a:r>
              <a:rPr lang="en-US" dirty="0" smtClean="0">
                <a:solidFill>
                  <a:schemeClr val="accent3">
                    <a:lumMod val="75000"/>
                  </a:schemeClr>
                </a:solidFill>
                <a:latin typeface="Comic Sans MS"/>
                <a:cs typeface="Comic Sans MS"/>
              </a:rPr>
              <a:t>is useful for describing continuous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Comic Sans MS"/>
                <a:cs typeface="Comic Sans MS"/>
              </a:rPr>
              <a:t>growth or decay.</a:t>
            </a:r>
          </a:p>
        </p:txBody>
      </p:sp>
    </p:spTree>
    <p:extLst>
      <p:ext uri="{BB962C8B-B14F-4D97-AF65-F5344CB8AC3E}">
        <p14:creationId xmlns:p14="http://schemas.microsoft.com/office/powerpoint/2010/main" val="11095257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/>
                <a:cs typeface="Comic Sans MS"/>
              </a:rPr>
              <a:t>Example 1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5095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Comic Sans MS"/>
                <a:cs typeface="Comic Sans MS"/>
              </a:rPr>
              <a:t>Graph </a:t>
            </a:r>
            <a:r>
              <a:rPr lang="en-US" i="1" dirty="0" smtClean="0">
                <a:latin typeface="Comic Sans MS"/>
                <a:cs typeface="Comic Sans MS"/>
              </a:rPr>
              <a:t>y</a:t>
            </a:r>
            <a:r>
              <a:rPr lang="en-US" dirty="0" smtClean="0">
                <a:latin typeface="Comic Sans MS"/>
                <a:cs typeface="Comic Sans MS"/>
              </a:rPr>
              <a:t> = </a:t>
            </a:r>
            <a:r>
              <a:rPr lang="en-US" i="1" dirty="0" smtClean="0">
                <a:latin typeface="Comic Sans MS"/>
                <a:cs typeface="Comic Sans MS"/>
              </a:rPr>
              <a:t>e</a:t>
            </a:r>
            <a:r>
              <a:rPr lang="en-US" i="1" baseline="30000" dirty="0" smtClean="0">
                <a:latin typeface="Comic Sans MS"/>
                <a:cs typeface="Comic Sans MS"/>
              </a:rPr>
              <a:t>x</a:t>
            </a:r>
            <a:r>
              <a:rPr lang="en-US" dirty="0" smtClean="0">
                <a:latin typeface="Comic Sans MS"/>
                <a:cs typeface="Comic Sans MS"/>
              </a:rPr>
              <a:t>. Evaluate </a:t>
            </a:r>
            <a:r>
              <a:rPr lang="en-US" i="1" dirty="0" smtClean="0">
                <a:latin typeface="Comic Sans MS"/>
                <a:cs typeface="Comic Sans MS"/>
              </a:rPr>
              <a:t>e</a:t>
            </a:r>
            <a:r>
              <a:rPr lang="en-US" baseline="30000" dirty="0" smtClean="0">
                <a:latin typeface="Comic Sans MS"/>
                <a:cs typeface="Comic Sans MS"/>
              </a:rPr>
              <a:t>3</a:t>
            </a:r>
            <a:r>
              <a:rPr lang="en-US" dirty="0" smtClean="0">
                <a:latin typeface="Comic Sans MS"/>
                <a:cs typeface="Comic Sans MS"/>
              </a:rPr>
              <a:t> to four decimal places.</a:t>
            </a:r>
          </a:p>
          <a:p>
            <a:pPr marL="0" indent="0">
              <a:buNone/>
            </a:pPr>
            <a:endParaRPr lang="en-US" sz="1000" dirty="0" smtClean="0">
              <a:latin typeface="Comic Sans MS"/>
              <a:cs typeface="Comic Sans MS"/>
            </a:endParaRPr>
          </a:p>
          <a:p>
            <a:pPr marL="0" indent="0">
              <a:buNone/>
            </a:pPr>
            <a:r>
              <a:rPr lang="en-US" sz="2800" u="sng" dirty="0" smtClean="0">
                <a:solidFill>
                  <a:srgbClr val="3366FF"/>
                </a:solidFill>
                <a:latin typeface="Comic Sans MS"/>
                <a:cs typeface="Comic Sans MS"/>
              </a:rPr>
              <a:t>Step 1:</a:t>
            </a:r>
            <a:r>
              <a:rPr lang="en-US" sz="2800" dirty="0" smtClean="0">
                <a:solidFill>
                  <a:srgbClr val="3366FF"/>
                </a:solidFill>
                <a:latin typeface="Comic Sans MS"/>
                <a:cs typeface="Comic Sans MS"/>
              </a:rPr>
              <a:t> Graph </a:t>
            </a:r>
            <a:r>
              <a:rPr lang="en-US" sz="2800" i="1" dirty="0" smtClean="0">
                <a:solidFill>
                  <a:srgbClr val="3366FF"/>
                </a:solidFill>
                <a:latin typeface="Comic Sans MS"/>
                <a:cs typeface="Comic Sans MS"/>
              </a:rPr>
              <a:t>y</a:t>
            </a:r>
            <a:r>
              <a:rPr lang="en-US" sz="2800" dirty="0" smtClean="0">
                <a:solidFill>
                  <a:srgbClr val="3366FF"/>
                </a:solidFill>
                <a:latin typeface="Comic Sans MS"/>
                <a:cs typeface="Comic Sans MS"/>
              </a:rPr>
              <a:t> = </a:t>
            </a:r>
            <a:r>
              <a:rPr lang="en-US" sz="2800" i="1" dirty="0" smtClean="0">
                <a:solidFill>
                  <a:srgbClr val="3366FF"/>
                </a:solidFill>
                <a:latin typeface="Comic Sans MS"/>
                <a:cs typeface="Comic Sans MS"/>
              </a:rPr>
              <a:t>e</a:t>
            </a:r>
            <a:r>
              <a:rPr lang="en-US" sz="2800" i="1" baseline="30000" dirty="0" smtClean="0">
                <a:solidFill>
                  <a:srgbClr val="3366FF"/>
                </a:solidFill>
                <a:latin typeface="Comic Sans MS"/>
                <a:cs typeface="Comic Sans MS"/>
              </a:rPr>
              <a:t>x</a:t>
            </a:r>
            <a:r>
              <a:rPr lang="en-US" sz="2800" dirty="0" smtClean="0">
                <a:solidFill>
                  <a:srgbClr val="3366FF"/>
                </a:solidFill>
                <a:latin typeface="Comic Sans MS"/>
                <a:cs typeface="Comic Sans MS"/>
              </a:rPr>
              <a:t>.</a:t>
            </a:r>
          </a:p>
          <a:p>
            <a:pPr marL="0" indent="0">
              <a:buNone/>
            </a:pPr>
            <a:endParaRPr lang="en-US" sz="2800" dirty="0">
              <a:solidFill>
                <a:srgbClr val="3366FF"/>
              </a:solidFill>
              <a:latin typeface="Comic Sans MS"/>
              <a:cs typeface="Comic Sans MS"/>
            </a:endParaRPr>
          </a:p>
          <a:p>
            <a:pPr marL="0" indent="0">
              <a:buNone/>
            </a:pPr>
            <a:endParaRPr lang="en-US" sz="2800" dirty="0" smtClean="0">
              <a:solidFill>
                <a:srgbClr val="3366FF"/>
              </a:solidFill>
              <a:latin typeface="Comic Sans MS"/>
              <a:cs typeface="Comic Sans MS"/>
            </a:endParaRPr>
          </a:p>
          <a:p>
            <a:pPr marL="0" indent="0">
              <a:buNone/>
            </a:pPr>
            <a:endParaRPr lang="en-US" sz="2800" dirty="0">
              <a:solidFill>
                <a:srgbClr val="3366FF"/>
              </a:solidFill>
              <a:latin typeface="Comic Sans MS"/>
              <a:cs typeface="Comic Sans MS"/>
            </a:endParaRPr>
          </a:p>
          <a:p>
            <a:pPr marL="0" indent="0">
              <a:buNone/>
            </a:pPr>
            <a:r>
              <a:rPr lang="en-US" sz="2800" u="sng" dirty="0" smtClean="0">
                <a:solidFill>
                  <a:srgbClr val="3366FF"/>
                </a:solidFill>
                <a:latin typeface="Comic Sans MS"/>
                <a:cs typeface="Comic Sans MS"/>
              </a:rPr>
              <a:t>Step 2:</a:t>
            </a:r>
            <a:r>
              <a:rPr lang="en-US" sz="2800" dirty="0" smtClean="0">
                <a:solidFill>
                  <a:srgbClr val="3366FF"/>
                </a:solidFill>
                <a:latin typeface="Comic Sans MS"/>
                <a:cs typeface="Comic Sans MS"/>
              </a:rPr>
              <a:t> Find </a:t>
            </a:r>
            <a:r>
              <a:rPr lang="en-US" sz="2800" i="1" dirty="0" smtClean="0">
                <a:solidFill>
                  <a:srgbClr val="3366FF"/>
                </a:solidFill>
                <a:latin typeface="Comic Sans MS"/>
                <a:cs typeface="Comic Sans MS"/>
              </a:rPr>
              <a:t>y</a:t>
            </a:r>
            <a:r>
              <a:rPr lang="en-US" sz="2800" dirty="0" smtClean="0">
                <a:solidFill>
                  <a:srgbClr val="3366FF"/>
                </a:solidFill>
                <a:latin typeface="Comic Sans MS"/>
                <a:cs typeface="Comic Sans MS"/>
              </a:rPr>
              <a:t> when </a:t>
            </a:r>
            <a:r>
              <a:rPr lang="en-US" sz="2800" i="1" dirty="0" smtClean="0">
                <a:solidFill>
                  <a:srgbClr val="3366FF"/>
                </a:solidFill>
                <a:latin typeface="Comic Sans MS"/>
                <a:cs typeface="Comic Sans MS"/>
              </a:rPr>
              <a:t>x</a:t>
            </a:r>
            <a:r>
              <a:rPr lang="en-US" sz="2800" dirty="0" smtClean="0">
                <a:solidFill>
                  <a:srgbClr val="3366FF"/>
                </a:solidFill>
                <a:latin typeface="Comic Sans MS"/>
                <a:cs typeface="Comic Sans MS"/>
              </a:rPr>
              <a:t> = 3.</a:t>
            </a:r>
          </a:p>
          <a:p>
            <a:pPr marL="0" indent="0">
              <a:buNone/>
            </a:pPr>
            <a:endParaRPr lang="en-US" dirty="0">
              <a:latin typeface="Comic Sans MS"/>
              <a:cs typeface="Comic Sans MS"/>
            </a:endParaRPr>
          </a:p>
        </p:txBody>
      </p:sp>
      <p:pic>
        <p:nvPicPr>
          <p:cNvPr id="4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688" y="3021213"/>
            <a:ext cx="2065338" cy="1427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688" y="5029200"/>
            <a:ext cx="2157413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12"/>
          <p:cNvSpPr>
            <a:spLocks noChangeArrowheads="1"/>
          </p:cNvSpPr>
          <p:nvPr/>
        </p:nvSpPr>
        <p:spPr bwMode="auto">
          <a:xfrm>
            <a:off x="3402241" y="5515303"/>
            <a:ext cx="574175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Comic Sans MS"/>
                <a:cs typeface="Comic Sans MS"/>
              </a:rPr>
              <a:t>The value of </a:t>
            </a:r>
            <a:r>
              <a:rPr lang="en-US" sz="2800" i="1" dirty="0">
                <a:solidFill>
                  <a:srgbClr val="FF0000"/>
                </a:solidFill>
                <a:latin typeface="Comic Sans MS"/>
                <a:cs typeface="Comic Sans MS"/>
              </a:rPr>
              <a:t>e</a:t>
            </a:r>
            <a:r>
              <a:rPr lang="en-US" sz="2800" baseline="30000" dirty="0">
                <a:solidFill>
                  <a:srgbClr val="FF0000"/>
                </a:solidFill>
                <a:latin typeface="Comic Sans MS"/>
                <a:cs typeface="Comic Sans MS"/>
              </a:rPr>
              <a:t>3</a:t>
            </a:r>
            <a:r>
              <a:rPr lang="en-US" sz="2800" dirty="0">
                <a:solidFill>
                  <a:srgbClr val="FF0000"/>
                </a:solidFill>
                <a:latin typeface="Comic Sans MS"/>
                <a:cs typeface="Comic Sans MS"/>
              </a:rPr>
              <a:t> is about 20.0855.</a:t>
            </a:r>
          </a:p>
        </p:txBody>
      </p:sp>
      <p:pic>
        <p:nvPicPr>
          <p:cNvPr id="7" name="Picture 6" descr="blank-graph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4020" y="2557050"/>
            <a:ext cx="3970104" cy="393632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/>
            </a:ext>
          </a:extLst>
        </p:spPr>
      </p:pic>
    </p:spTree>
    <p:extLst>
      <p:ext uri="{BB962C8B-B14F-4D97-AF65-F5344CB8AC3E}">
        <p14:creationId xmlns:p14="http://schemas.microsoft.com/office/powerpoint/2010/main" val="20057387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/>
                <a:cs typeface="Comic Sans MS"/>
              </a:rPr>
              <a:t>Key Concepts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0402" y="1417638"/>
            <a:ext cx="8406398" cy="4525963"/>
          </a:xfrm>
        </p:spPr>
        <p:txBody>
          <a:bodyPr/>
          <a:lstStyle/>
          <a:p>
            <a:pPr marL="0" indent="0" algn="ctr">
              <a:lnSpc>
                <a:spcPct val="90000"/>
              </a:lnSpc>
              <a:buNone/>
            </a:pPr>
            <a:r>
              <a:rPr lang="en-US" dirty="0" smtClean="0">
                <a:latin typeface="Comic Sans MS"/>
                <a:cs typeface="Comic Sans MS"/>
              </a:rPr>
              <a:t>Continuously Compounded Interest Formula</a:t>
            </a:r>
          </a:p>
          <a:p>
            <a:pPr marL="0" indent="0" algn="ctr">
              <a:lnSpc>
                <a:spcPct val="90000"/>
              </a:lnSpc>
              <a:buNone/>
            </a:pPr>
            <a:r>
              <a:rPr lang="en-US" sz="4000" i="1" dirty="0" smtClean="0">
                <a:solidFill>
                  <a:schemeClr val="tx2"/>
                </a:solidFill>
                <a:latin typeface="Comic Sans MS"/>
                <a:cs typeface="Comic Sans MS"/>
              </a:rPr>
              <a:t>A</a:t>
            </a:r>
            <a:r>
              <a:rPr lang="en-US" sz="4000" dirty="0" smtClean="0">
                <a:solidFill>
                  <a:srgbClr val="D03434"/>
                </a:solidFill>
                <a:latin typeface="Comic Sans MS"/>
                <a:cs typeface="Comic Sans MS"/>
              </a:rPr>
              <a:t> = </a:t>
            </a:r>
            <a:r>
              <a:rPr lang="en-US" sz="4000" i="1" dirty="0" smtClean="0">
                <a:solidFill>
                  <a:srgbClr val="007200"/>
                </a:solidFill>
                <a:latin typeface="Comic Sans MS"/>
                <a:cs typeface="Comic Sans MS"/>
              </a:rPr>
              <a:t>P</a:t>
            </a:r>
            <a:r>
              <a:rPr lang="en-US" sz="4000" i="1" dirty="0" smtClean="0">
                <a:solidFill>
                  <a:srgbClr val="D03434"/>
                </a:solidFill>
                <a:latin typeface="Comic Sans MS"/>
                <a:cs typeface="Comic Sans MS"/>
              </a:rPr>
              <a:t>e</a:t>
            </a:r>
            <a:r>
              <a:rPr lang="en-US" sz="4000" i="1" baseline="30000" dirty="0" smtClean="0">
                <a:solidFill>
                  <a:srgbClr val="65356D"/>
                </a:solidFill>
                <a:latin typeface="Comic Sans MS"/>
                <a:cs typeface="Comic Sans MS"/>
              </a:rPr>
              <a:t>r</a:t>
            </a:r>
            <a:r>
              <a:rPr lang="en-US" sz="4000" i="1" baseline="30000" dirty="0" smtClean="0">
                <a:solidFill>
                  <a:srgbClr val="061FD4"/>
                </a:solidFill>
                <a:latin typeface="Comic Sans MS"/>
                <a:cs typeface="Comic Sans MS"/>
              </a:rPr>
              <a:t>t</a:t>
            </a:r>
            <a:endParaRPr lang="en-US" sz="4000" dirty="0" smtClean="0">
              <a:latin typeface="Comic Sans MS"/>
              <a:cs typeface="Comic Sans MS"/>
            </a:endParaRPr>
          </a:p>
          <a:p>
            <a:pPr>
              <a:lnSpc>
                <a:spcPct val="90000"/>
              </a:lnSpc>
            </a:pPr>
            <a:r>
              <a:rPr lang="en-US" dirty="0" smtClean="0">
                <a:solidFill>
                  <a:schemeClr val="tx2"/>
                </a:solidFill>
                <a:latin typeface="Comic Sans MS"/>
                <a:cs typeface="Comic Sans MS"/>
              </a:rPr>
              <a:t>A = amount in account</a:t>
            </a:r>
            <a:r>
              <a:rPr lang="en-US" dirty="0" smtClean="0">
                <a:solidFill>
                  <a:srgbClr val="D03434"/>
                </a:solidFill>
                <a:latin typeface="Comic Sans MS"/>
                <a:cs typeface="Comic Sans MS"/>
              </a:rPr>
              <a:t> 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solidFill>
                  <a:srgbClr val="007200"/>
                </a:solidFill>
                <a:latin typeface="Comic Sans MS"/>
                <a:cs typeface="Comic Sans MS"/>
              </a:rPr>
              <a:t>P = principal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solidFill>
                  <a:srgbClr val="65356D"/>
                </a:solidFill>
                <a:latin typeface="Comic Sans MS"/>
                <a:cs typeface="Comic Sans MS"/>
              </a:rPr>
              <a:t>r = annual rate or interest</a:t>
            </a:r>
          </a:p>
          <a:p>
            <a:pPr>
              <a:lnSpc>
                <a:spcPct val="90000"/>
              </a:lnSpc>
            </a:pPr>
            <a:r>
              <a:rPr lang="en-US" dirty="0" smtClean="0">
                <a:solidFill>
                  <a:srgbClr val="061FD4"/>
                </a:solidFill>
                <a:latin typeface="Comic Sans MS"/>
                <a:cs typeface="Comic Sans MS"/>
              </a:rPr>
              <a:t>t = time in years</a:t>
            </a:r>
            <a:endParaRPr lang="en-US" dirty="0" smtClean="0">
              <a:latin typeface="Comic Sans MS"/>
              <a:cs typeface="Comic Sans MS"/>
            </a:endParaRPr>
          </a:p>
          <a:p>
            <a:pPr marL="0" indent="0">
              <a:buNone/>
            </a:pPr>
            <a:endParaRPr lang="en-US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1722173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079" y="274637"/>
            <a:ext cx="8434721" cy="1249711"/>
          </a:xfrm>
        </p:spPr>
        <p:txBody>
          <a:bodyPr/>
          <a:lstStyle/>
          <a:p>
            <a:r>
              <a:rPr lang="en-US" dirty="0" smtClean="0">
                <a:latin typeface="Comic Sans MS"/>
                <a:cs typeface="Comic Sans MS"/>
              </a:rPr>
              <a:t>Example 2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7415" y="1253795"/>
            <a:ext cx="8626492" cy="494850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3600" dirty="0" smtClean="0">
                <a:latin typeface="Comic Sans MS"/>
                <a:cs typeface="Comic Sans MS"/>
              </a:rPr>
              <a:t>Suppose you invest $100 at an annual interest rate of 4.8% compounded continuously. How much will you have in the account after 3 years?</a:t>
            </a:r>
          </a:p>
          <a:p>
            <a:pPr marL="0" indent="0">
              <a:buNone/>
            </a:pPr>
            <a:endParaRPr lang="en-US" dirty="0" smtClean="0">
              <a:latin typeface="Comic Sans MS"/>
              <a:cs typeface="Comic Sans MS"/>
            </a:endParaRPr>
          </a:p>
          <a:p>
            <a:pPr marL="0" indent="0">
              <a:buNone/>
            </a:pPr>
            <a:r>
              <a:rPr lang="en-US" sz="2600" i="1" dirty="0" smtClean="0">
                <a:latin typeface="Comic Sans MS"/>
                <a:cs typeface="Comic Sans MS"/>
              </a:rPr>
              <a:t>A</a:t>
            </a:r>
            <a:r>
              <a:rPr lang="en-US" sz="2600" dirty="0" smtClean="0">
                <a:latin typeface="Comic Sans MS"/>
                <a:cs typeface="Comic Sans MS"/>
              </a:rPr>
              <a:t> 	= </a:t>
            </a:r>
            <a:r>
              <a:rPr lang="en-US" sz="2600" i="1" dirty="0" smtClean="0">
                <a:latin typeface="Comic Sans MS"/>
                <a:cs typeface="Comic Sans MS"/>
              </a:rPr>
              <a:t>Pe</a:t>
            </a:r>
            <a:r>
              <a:rPr lang="en-US" sz="2600" i="1" baseline="30000" dirty="0" smtClean="0">
                <a:latin typeface="Comic Sans MS"/>
                <a:cs typeface="Comic Sans MS"/>
              </a:rPr>
              <a:t>rt</a:t>
            </a:r>
            <a:endParaRPr lang="en-US" sz="2600" dirty="0" smtClean="0">
              <a:latin typeface="Comic Sans MS"/>
              <a:cs typeface="Comic Sans MS"/>
            </a:endParaRPr>
          </a:p>
          <a:p>
            <a:pPr marL="0" indent="0">
              <a:buNone/>
            </a:pPr>
            <a:r>
              <a:rPr lang="en-US" sz="2600" dirty="0" smtClean="0">
                <a:latin typeface="Comic Sans MS"/>
                <a:cs typeface="Comic Sans MS"/>
              </a:rPr>
              <a:t>	= 100 </a:t>
            </a:r>
            <a:r>
              <a:rPr lang="en-US" sz="2600" i="1" dirty="0" smtClean="0">
                <a:latin typeface="Comic Sans MS"/>
                <a:cs typeface="Comic Sans MS"/>
              </a:rPr>
              <a:t>e</a:t>
            </a:r>
            <a:r>
              <a:rPr lang="en-US" sz="2600" baseline="30000" dirty="0" smtClean="0">
                <a:latin typeface="Comic Sans MS"/>
                <a:cs typeface="Comic Sans MS"/>
              </a:rPr>
              <a:t>0.048(3)</a:t>
            </a:r>
            <a:r>
              <a:rPr lang="en-US" sz="2600" dirty="0" smtClean="0">
                <a:latin typeface="Comic Sans MS"/>
                <a:cs typeface="Comic Sans MS"/>
              </a:rPr>
              <a:t>		</a:t>
            </a:r>
            <a:r>
              <a:rPr lang="en-US" sz="2600" dirty="0" smtClean="0">
                <a:solidFill>
                  <a:srgbClr val="3366FF"/>
                </a:solidFill>
                <a:latin typeface="Comic Sans MS"/>
                <a:cs typeface="Comic Sans MS"/>
              </a:rPr>
              <a:t>Substitute 100 for </a:t>
            </a:r>
            <a:r>
              <a:rPr lang="en-US" sz="2600" i="1" dirty="0" smtClean="0">
                <a:solidFill>
                  <a:srgbClr val="3366FF"/>
                </a:solidFill>
                <a:latin typeface="Comic Sans MS"/>
                <a:cs typeface="Comic Sans MS"/>
              </a:rPr>
              <a:t>P</a:t>
            </a:r>
            <a:r>
              <a:rPr lang="en-US" sz="2600" dirty="0" smtClean="0">
                <a:solidFill>
                  <a:srgbClr val="3366FF"/>
                </a:solidFill>
                <a:latin typeface="Comic Sans MS"/>
                <a:cs typeface="Comic Sans MS"/>
              </a:rPr>
              <a:t>, 0.048 for </a:t>
            </a:r>
            <a:r>
              <a:rPr lang="en-US" sz="2600" i="1" dirty="0" smtClean="0">
                <a:solidFill>
                  <a:srgbClr val="3366FF"/>
                </a:solidFill>
                <a:latin typeface="Comic Sans MS"/>
                <a:cs typeface="Comic Sans MS"/>
              </a:rPr>
              <a:t>r</a:t>
            </a:r>
            <a:r>
              <a:rPr lang="en-US" sz="2600" dirty="0" smtClean="0">
                <a:solidFill>
                  <a:srgbClr val="3366FF"/>
                </a:solidFill>
                <a:latin typeface="Comic Sans MS"/>
                <a:cs typeface="Comic Sans MS"/>
              </a:rPr>
              <a:t>, and 3 for </a:t>
            </a:r>
            <a:r>
              <a:rPr lang="en-US" sz="2600" i="1" dirty="0" smtClean="0">
                <a:solidFill>
                  <a:srgbClr val="3366FF"/>
                </a:solidFill>
                <a:latin typeface="Comic Sans MS"/>
                <a:cs typeface="Comic Sans MS"/>
              </a:rPr>
              <a:t>t</a:t>
            </a:r>
            <a:endParaRPr lang="en-US" sz="2600" dirty="0" smtClean="0">
              <a:solidFill>
                <a:srgbClr val="3366FF"/>
              </a:solidFill>
              <a:latin typeface="Comic Sans MS"/>
              <a:cs typeface="Comic Sans MS"/>
            </a:endParaRPr>
          </a:p>
          <a:p>
            <a:pPr marL="0" indent="0">
              <a:buNone/>
            </a:pPr>
            <a:r>
              <a:rPr lang="en-US" sz="2600" dirty="0" smtClean="0">
                <a:latin typeface="Comic Sans MS"/>
                <a:cs typeface="Comic Sans MS"/>
              </a:rPr>
              <a:t>	= 100 </a:t>
            </a:r>
            <a:r>
              <a:rPr lang="en-US" sz="2600" i="1" dirty="0" smtClean="0">
                <a:latin typeface="Comic Sans MS"/>
                <a:cs typeface="Comic Sans MS"/>
              </a:rPr>
              <a:t>e</a:t>
            </a:r>
            <a:r>
              <a:rPr lang="en-US" sz="2600" baseline="30000" dirty="0" smtClean="0">
                <a:latin typeface="Comic Sans MS"/>
                <a:cs typeface="Comic Sans MS"/>
              </a:rPr>
              <a:t>0.144</a:t>
            </a:r>
            <a:r>
              <a:rPr lang="en-US" sz="2600" dirty="0" smtClean="0">
                <a:latin typeface="Comic Sans MS"/>
                <a:cs typeface="Comic Sans MS"/>
              </a:rPr>
              <a:t>	     	</a:t>
            </a:r>
            <a:r>
              <a:rPr lang="en-US" sz="2600" dirty="0" smtClean="0">
                <a:solidFill>
                  <a:srgbClr val="3366FF"/>
                </a:solidFill>
                <a:latin typeface="Comic Sans MS"/>
                <a:cs typeface="Comic Sans MS"/>
              </a:rPr>
              <a:t>Simplify</a:t>
            </a:r>
          </a:p>
          <a:p>
            <a:pPr marL="0" indent="0">
              <a:buNone/>
            </a:pPr>
            <a:r>
              <a:rPr lang="en-US" sz="2600" dirty="0" smtClean="0">
                <a:latin typeface="Comic Sans MS"/>
                <a:cs typeface="Comic Sans MS"/>
              </a:rPr>
              <a:t>	= 100 (1.154884)	</a:t>
            </a:r>
            <a:r>
              <a:rPr lang="en-US" sz="2600" dirty="0" smtClean="0">
                <a:solidFill>
                  <a:srgbClr val="3366FF"/>
                </a:solidFill>
                <a:latin typeface="Comic Sans MS"/>
                <a:cs typeface="Comic Sans MS"/>
              </a:rPr>
              <a:t>Evaluate </a:t>
            </a:r>
            <a:r>
              <a:rPr lang="en-US" sz="2600" i="1" dirty="0" smtClean="0">
                <a:solidFill>
                  <a:srgbClr val="3366FF"/>
                </a:solidFill>
                <a:latin typeface="Comic Sans MS"/>
                <a:cs typeface="Comic Sans MS"/>
              </a:rPr>
              <a:t>e</a:t>
            </a:r>
            <a:r>
              <a:rPr lang="en-US" sz="2600" baseline="30000" dirty="0" smtClean="0">
                <a:solidFill>
                  <a:srgbClr val="3366FF"/>
                </a:solidFill>
                <a:latin typeface="Comic Sans MS"/>
                <a:cs typeface="Comic Sans MS"/>
              </a:rPr>
              <a:t>0.144</a:t>
            </a:r>
            <a:endParaRPr lang="en-US" sz="2600" dirty="0" smtClean="0">
              <a:solidFill>
                <a:srgbClr val="3366FF"/>
              </a:solidFill>
              <a:latin typeface="Comic Sans MS"/>
              <a:cs typeface="Comic Sans MS"/>
            </a:endParaRPr>
          </a:p>
          <a:p>
            <a:pPr marL="0" indent="0">
              <a:buNone/>
            </a:pPr>
            <a:r>
              <a:rPr lang="en-US" sz="2600" dirty="0" smtClean="0">
                <a:latin typeface="Comic Sans MS"/>
                <a:cs typeface="Comic Sans MS"/>
              </a:rPr>
              <a:t>	≈115.49			</a:t>
            </a:r>
            <a:r>
              <a:rPr lang="en-US" sz="2600" dirty="0" smtClean="0">
                <a:solidFill>
                  <a:srgbClr val="3366FF"/>
                </a:solidFill>
                <a:latin typeface="Comic Sans MS"/>
                <a:cs typeface="Comic Sans MS"/>
              </a:rPr>
              <a:t>Simplify</a:t>
            </a:r>
          </a:p>
          <a:p>
            <a:pPr marL="0" indent="0">
              <a:buNone/>
            </a:pPr>
            <a:endParaRPr lang="en-US" dirty="0" smtClean="0">
              <a:solidFill>
                <a:schemeClr val="accent2"/>
              </a:solidFill>
              <a:latin typeface="Comic Sans MS"/>
              <a:cs typeface="Comic Sans MS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  <a:latin typeface="Comic Sans MS"/>
                <a:cs typeface="Comic Sans MS"/>
              </a:rPr>
              <a:t>You will have about $115.49 in the account after three years.</a:t>
            </a:r>
          </a:p>
          <a:p>
            <a:pPr marL="0" indent="0">
              <a:buNone/>
            </a:pPr>
            <a:endParaRPr lang="en-US" dirty="0" smtClean="0">
              <a:solidFill>
                <a:schemeClr val="accent2"/>
              </a:solidFill>
              <a:latin typeface="Comic Sans MS"/>
              <a:cs typeface="Comic Sans MS"/>
            </a:endParaRPr>
          </a:p>
          <a:p>
            <a:pPr marL="0" indent="0">
              <a:buNone/>
            </a:pPr>
            <a:endParaRPr lang="en-US" dirty="0" smtClean="0">
              <a:solidFill>
                <a:schemeClr val="accent2"/>
              </a:solidFill>
              <a:latin typeface="Comic Sans MS"/>
              <a:cs typeface="Comic Sans MS"/>
            </a:endParaRPr>
          </a:p>
          <a:p>
            <a:pPr marL="0" indent="0">
              <a:buNone/>
            </a:pPr>
            <a:endParaRPr lang="en-US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1369337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3505200" y="4927600"/>
            <a:ext cx="5257800" cy="1550628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Comic Sans MS"/>
                <a:cs typeface="Comic Sans MS"/>
              </a:rPr>
              <a:t>Students will be able to write and evaluate logarithmic expressions</a:t>
            </a:r>
          </a:p>
          <a:p>
            <a:endParaRPr lang="en-US" dirty="0" smtClean="0">
              <a:solidFill>
                <a:srgbClr val="000000"/>
              </a:solidFill>
              <a:latin typeface="Comic Sans MS"/>
              <a:cs typeface="Comic Sans MS"/>
            </a:endParaRPr>
          </a:p>
          <a:p>
            <a:r>
              <a:rPr lang="en-US" dirty="0" smtClean="0">
                <a:solidFill>
                  <a:srgbClr val="000000"/>
                </a:solidFill>
                <a:latin typeface="Comic Sans MS"/>
                <a:cs typeface="Comic Sans MS"/>
              </a:rPr>
              <a:t>Students will be able to graph logarithmic functions</a:t>
            </a:r>
            <a:endParaRPr lang="en-US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Comic Sans MS"/>
                <a:cs typeface="Comic Sans MS"/>
              </a:rPr>
              <a:t>Section 7.3</a:t>
            </a:r>
            <a:br>
              <a:rPr lang="en-US" dirty="0" smtClean="0">
                <a:latin typeface="Comic Sans MS"/>
                <a:cs typeface="Comic Sans MS"/>
              </a:rPr>
            </a:br>
            <a:r>
              <a:rPr lang="en-US" dirty="0" smtClean="0">
                <a:latin typeface="Comic Sans MS"/>
                <a:cs typeface="Comic Sans MS"/>
              </a:rPr>
              <a:t>Logarithmic Functions as Inverses</a:t>
            </a:r>
            <a:endParaRPr lang="en-US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644484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/>
                <a:cs typeface="Comic Sans MS"/>
              </a:rPr>
              <a:t>Warm Up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73200"/>
            <a:ext cx="8229600" cy="4813300"/>
          </a:xfrm>
        </p:spPr>
        <p:txBody>
          <a:bodyPr>
            <a:normAutofit/>
          </a:bodyPr>
          <a:lstStyle/>
          <a:p>
            <a:pPr marL="0" indent="0">
              <a:buNone/>
              <a:tabLst>
                <a:tab pos="342900" algn="l"/>
                <a:tab pos="1828800" algn="l"/>
                <a:tab pos="2120900" algn="l"/>
                <a:tab pos="3657600" algn="l"/>
                <a:tab pos="3949700" algn="l"/>
                <a:tab pos="5486400" algn="l"/>
                <a:tab pos="5778500" algn="l"/>
              </a:tabLst>
            </a:pPr>
            <a:r>
              <a:rPr lang="en-US" dirty="0">
                <a:latin typeface="Comic Sans MS"/>
                <a:cs typeface="Comic Sans MS"/>
              </a:rPr>
              <a:t>Solve each equation.</a:t>
            </a:r>
          </a:p>
          <a:p>
            <a:pPr marL="514350" indent="-514350">
              <a:buFont typeface="+mj-lt"/>
              <a:buAutoNum type="arabicPeriod"/>
              <a:tabLst>
                <a:tab pos="342900" algn="l"/>
                <a:tab pos="1828800" algn="l"/>
                <a:tab pos="2120900" algn="l"/>
                <a:tab pos="3657600" algn="l"/>
                <a:tab pos="3949700" algn="l"/>
                <a:tab pos="5486400" algn="l"/>
                <a:tab pos="5778500" algn="l"/>
              </a:tabLst>
            </a:pPr>
            <a:r>
              <a:rPr lang="en-US" dirty="0" smtClean="0">
                <a:latin typeface="Comic Sans MS"/>
                <a:cs typeface="Comic Sans MS"/>
              </a:rPr>
              <a:t>8 </a:t>
            </a:r>
            <a:r>
              <a:rPr lang="en-US" dirty="0">
                <a:latin typeface="Comic Sans MS"/>
                <a:cs typeface="Comic Sans MS"/>
              </a:rPr>
              <a:t>= </a:t>
            </a:r>
            <a:r>
              <a:rPr lang="en-US" i="1" dirty="0" smtClean="0">
                <a:latin typeface="Comic Sans MS"/>
                <a:cs typeface="Comic Sans MS"/>
              </a:rPr>
              <a:t>x</a:t>
            </a:r>
            <a:r>
              <a:rPr lang="en-US" baseline="30000" dirty="0" smtClean="0">
                <a:latin typeface="Comic Sans MS"/>
                <a:cs typeface="Comic Sans MS"/>
              </a:rPr>
              <a:t>3</a:t>
            </a:r>
            <a:r>
              <a:rPr lang="en-US" dirty="0" smtClean="0">
                <a:latin typeface="Comic Sans MS"/>
                <a:cs typeface="Comic Sans MS"/>
              </a:rPr>
              <a:t>	   </a:t>
            </a:r>
          </a:p>
          <a:p>
            <a:pPr marL="800100" lvl="2" indent="0">
              <a:buNone/>
              <a:tabLst>
                <a:tab pos="342900" algn="l"/>
                <a:tab pos="1828800" algn="l"/>
                <a:tab pos="2120900" algn="l"/>
                <a:tab pos="3657600" algn="l"/>
                <a:tab pos="3949700" algn="l"/>
                <a:tab pos="5486400" algn="l"/>
                <a:tab pos="5778500" algn="l"/>
              </a:tabLst>
            </a:pPr>
            <a:r>
              <a:rPr lang="en-US" dirty="0">
                <a:solidFill>
                  <a:srgbClr val="FF0000"/>
                </a:solidFill>
                <a:latin typeface="Comic Sans MS"/>
                <a:cs typeface="Comic Sans MS"/>
              </a:rPr>
              <a:t>2</a:t>
            </a:r>
            <a:endParaRPr lang="en-US" dirty="0" smtClean="0">
              <a:solidFill>
                <a:srgbClr val="FF0000"/>
              </a:solidFill>
              <a:latin typeface="Comic Sans MS"/>
              <a:cs typeface="Comic Sans MS"/>
            </a:endParaRPr>
          </a:p>
          <a:p>
            <a:pPr marL="514350" indent="-514350">
              <a:buFont typeface="+mj-lt"/>
              <a:buAutoNum type="arabicPeriod"/>
              <a:tabLst>
                <a:tab pos="342900" algn="l"/>
                <a:tab pos="1828800" algn="l"/>
                <a:tab pos="2120900" algn="l"/>
                <a:tab pos="3657600" algn="l"/>
                <a:tab pos="3949700" algn="l"/>
                <a:tab pos="5486400" algn="l"/>
                <a:tab pos="5778500" algn="l"/>
              </a:tabLst>
            </a:pPr>
            <a:r>
              <a:rPr lang="en-US" dirty="0" smtClean="0">
                <a:latin typeface="Comic Sans MS"/>
                <a:cs typeface="Comic Sans MS"/>
              </a:rPr>
              <a:t> </a:t>
            </a:r>
            <a:r>
              <a:rPr lang="en-US" i="1" dirty="0" smtClean="0">
                <a:latin typeface="Comic Sans MS"/>
                <a:cs typeface="Comic Sans MS"/>
              </a:rPr>
              <a:t>x</a:t>
            </a:r>
            <a:r>
              <a:rPr lang="en-US" baseline="30000" dirty="0" smtClean="0">
                <a:latin typeface="Comic Sans MS"/>
                <a:cs typeface="Comic Sans MS"/>
              </a:rPr>
              <a:t>1/4</a:t>
            </a:r>
            <a:r>
              <a:rPr lang="en-US" dirty="0" smtClean="0">
                <a:latin typeface="Comic Sans MS"/>
                <a:cs typeface="Comic Sans MS"/>
              </a:rPr>
              <a:t>  </a:t>
            </a:r>
            <a:r>
              <a:rPr lang="en-US" dirty="0">
                <a:latin typeface="Comic Sans MS"/>
                <a:cs typeface="Comic Sans MS"/>
              </a:rPr>
              <a:t>= </a:t>
            </a:r>
            <a:r>
              <a:rPr lang="en-US" dirty="0" smtClean="0">
                <a:latin typeface="Comic Sans MS"/>
                <a:cs typeface="Comic Sans MS"/>
              </a:rPr>
              <a:t>2	</a:t>
            </a:r>
          </a:p>
          <a:p>
            <a:pPr marL="800100" lvl="2" indent="0">
              <a:buNone/>
              <a:tabLst>
                <a:tab pos="342900" algn="l"/>
                <a:tab pos="1828800" algn="l"/>
                <a:tab pos="2120900" algn="l"/>
                <a:tab pos="3657600" algn="l"/>
                <a:tab pos="3949700" algn="l"/>
                <a:tab pos="5486400" algn="l"/>
                <a:tab pos="5778500" algn="l"/>
              </a:tabLst>
            </a:pPr>
            <a:r>
              <a:rPr lang="en-US" dirty="0" smtClean="0">
                <a:solidFill>
                  <a:srgbClr val="FF0000"/>
                </a:solidFill>
                <a:latin typeface="Comic Sans MS"/>
                <a:cs typeface="Comic Sans MS"/>
              </a:rPr>
              <a:t>16</a:t>
            </a:r>
          </a:p>
          <a:p>
            <a:pPr marL="514350" indent="-514350">
              <a:buFont typeface="+mj-lt"/>
              <a:buAutoNum type="arabicPeriod"/>
              <a:tabLst>
                <a:tab pos="342900" algn="l"/>
                <a:tab pos="1828800" algn="l"/>
                <a:tab pos="2120900" algn="l"/>
                <a:tab pos="3657600" algn="l"/>
                <a:tab pos="3949700" algn="l"/>
                <a:tab pos="5486400" algn="l"/>
                <a:tab pos="5778500" algn="l"/>
              </a:tabLst>
            </a:pPr>
            <a:r>
              <a:rPr lang="en-US" dirty="0" smtClean="0">
                <a:latin typeface="Comic Sans MS"/>
                <a:cs typeface="Comic Sans MS"/>
              </a:rPr>
              <a:t>27 </a:t>
            </a:r>
            <a:r>
              <a:rPr lang="en-US" dirty="0">
                <a:latin typeface="Comic Sans MS"/>
                <a:cs typeface="Comic Sans MS"/>
              </a:rPr>
              <a:t>= </a:t>
            </a:r>
            <a:r>
              <a:rPr lang="en-US" dirty="0" smtClean="0">
                <a:latin typeface="Comic Sans MS"/>
                <a:cs typeface="Comic Sans MS"/>
              </a:rPr>
              <a:t>3</a:t>
            </a:r>
            <a:r>
              <a:rPr lang="en-US" i="1" baseline="30000" dirty="0" smtClean="0">
                <a:latin typeface="Comic Sans MS"/>
                <a:cs typeface="Comic Sans MS"/>
              </a:rPr>
              <a:t>x</a:t>
            </a:r>
            <a:r>
              <a:rPr lang="en-US" dirty="0" smtClean="0">
                <a:latin typeface="Comic Sans MS"/>
                <a:cs typeface="Comic Sans MS"/>
              </a:rPr>
              <a:t> </a:t>
            </a:r>
          </a:p>
          <a:p>
            <a:pPr marL="800100" lvl="2" indent="0">
              <a:buNone/>
              <a:tabLst>
                <a:tab pos="342900" algn="l"/>
                <a:tab pos="1828800" algn="l"/>
                <a:tab pos="2120900" algn="l"/>
                <a:tab pos="3657600" algn="l"/>
                <a:tab pos="3949700" algn="l"/>
                <a:tab pos="5486400" algn="l"/>
                <a:tab pos="5778500" algn="l"/>
              </a:tabLst>
            </a:pPr>
            <a:r>
              <a:rPr lang="en-US" dirty="0">
                <a:solidFill>
                  <a:srgbClr val="FF0000"/>
                </a:solidFill>
                <a:latin typeface="Comic Sans MS"/>
                <a:cs typeface="Comic Sans MS"/>
              </a:rPr>
              <a:t>3</a:t>
            </a:r>
            <a:endParaRPr lang="en-US" dirty="0" smtClean="0">
              <a:solidFill>
                <a:srgbClr val="FF0000"/>
              </a:solidFill>
              <a:latin typeface="Comic Sans MS"/>
              <a:cs typeface="Comic Sans MS"/>
            </a:endParaRPr>
          </a:p>
          <a:p>
            <a:pPr marL="514350" indent="-514350">
              <a:buFont typeface="+mj-lt"/>
              <a:buAutoNum type="arabicPeriod"/>
              <a:tabLst>
                <a:tab pos="342900" algn="l"/>
                <a:tab pos="1828800" algn="l"/>
                <a:tab pos="2120900" algn="l"/>
                <a:tab pos="3657600" algn="l"/>
                <a:tab pos="3949700" algn="l"/>
                <a:tab pos="5486400" algn="l"/>
                <a:tab pos="5778500" algn="l"/>
              </a:tabLst>
            </a:pPr>
            <a:r>
              <a:rPr lang="en-US" dirty="0" smtClean="0">
                <a:latin typeface="Comic Sans MS"/>
                <a:cs typeface="Comic Sans MS"/>
              </a:rPr>
              <a:t>4</a:t>
            </a:r>
            <a:r>
              <a:rPr lang="en-US" baseline="30000" dirty="0" smtClean="0">
                <a:latin typeface="Comic Sans MS"/>
                <a:cs typeface="Comic Sans MS"/>
              </a:rPr>
              <a:t>6</a:t>
            </a:r>
            <a:r>
              <a:rPr lang="en-US" dirty="0" smtClean="0">
                <a:latin typeface="Comic Sans MS"/>
                <a:cs typeface="Comic Sans MS"/>
              </a:rPr>
              <a:t> </a:t>
            </a:r>
            <a:r>
              <a:rPr lang="en-US" dirty="0">
                <a:latin typeface="Comic Sans MS"/>
                <a:cs typeface="Comic Sans MS"/>
              </a:rPr>
              <a:t>= </a:t>
            </a:r>
            <a:r>
              <a:rPr lang="en-US" dirty="0" smtClean="0">
                <a:latin typeface="Comic Sans MS"/>
                <a:cs typeface="Comic Sans MS"/>
              </a:rPr>
              <a:t>4</a:t>
            </a:r>
            <a:r>
              <a:rPr lang="en-US" baseline="30000" dirty="0" smtClean="0">
                <a:latin typeface="Comic Sans MS"/>
                <a:cs typeface="Comic Sans MS"/>
              </a:rPr>
              <a:t>3</a:t>
            </a:r>
            <a:r>
              <a:rPr lang="en-US" i="1" baseline="30000" dirty="0" smtClean="0">
                <a:latin typeface="Comic Sans MS"/>
                <a:cs typeface="Comic Sans MS"/>
              </a:rPr>
              <a:t>x</a:t>
            </a:r>
          </a:p>
          <a:p>
            <a:pPr marL="800100" lvl="2" indent="0">
              <a:buNone/>
              <a:tabLst>
                <a:tab pos="342900" algn="l"/>
                <a:tab pos="1828800" algn="l"/>
                <a:tab pos="2120900" algn="l"/>
                <a:tab pos="3657600" algn="l"/>
                <a:tab pos="3949700" algn="l"/>
                <a:tab pos="5486400" algn="l"/>
                <a:tab pos="5778500" algn="l"/>
              </a:tabLst>
            </a:pPr>
            <a:r>
              <a:rPr lang="en-US" dirty="0" smtClean="0">
                <a:solidFill>
                  <a:srgbClr val="FF0000"/>
                </a:solidFill>
                <a:latin typeface="Comic Sans MS"/>
                <a:cs typeface="Comic Sans MS"/>
              </a:rPr>
              <a:t>2</a:t>
            </a:r>
            <a:endParaRPr lang="en-US" dirty="0">
              <a:solidFill>
                <a:srgbClr val="FF0000"/>
              </a:solidFill>
              <a:latin typeface="Comic Sans MS"/>
              <a:cs typeface="Comic Sans MS"/>
            </a:endParaRPr>
          </a:p>
          <a:p>
            <a:pPr>
              <a:tabLst>
                <a:tab pos="342900" algn="l"/>
                <a:tab pos="1828800" algn="l"/>
                <a:tab pos="2120900" algn="l"/>
                <a:tab pos="3657600" algn="l"/>
                <a:tab pos="3949700" algn="l"/>
                <a:tab pos="5486400" algn="l"/>
                <a:tab pos="5778500" algn="l"/>
              </a:tabLst>
            </a:pPr>
            <a:endParaRPr lang="en-US" dirty="0">
              <a:latin typeface="Comic Sans MS"/>
              <a:cs typeface="Comic Sans MS"/>
            </a:endParaRPr>
          </a:p>
          <a:p>
            <a:pPr marL="0" indent="0">
              <a:buNone/>
            </a:pPr>
            <a:endParaRPr lang="en-US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067529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/>
                <a:cs typeface="Comic Sans MS"/>
              </a:rPr>
              <a:t>Key Concepts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Comic Sans MS"/>
                <a:cs typeface="Comic Sans MS"/>
              </a:rPr>
              <a:t>Logarithm-</a:t>
            </a:r>
            <a:r>
              <a:rPr lang="en-US" dirty="0">
                <a:latin typeface="Comic Sans MS"/>
                <a:cs typeface="Comic Sans MS"/>
              </a:rPr>
              <a:t> has base </a:t>
            </a:r>
            <a:r>
              <a:rPr lang="en-US" i="1" dirty="0">
                <a:latin typeface="Comic Sans MS"/>
                <a:cs typeface="Comic Sans MS"/>
              </a:rPr>
              <a:t>b</a:t>
            </a:r>
            <a:r>
              <a:rPr lang="en-US" dirty="0">
                <a:latin typeface="Comic Sans MS"/>
                <a:cs typeface="Comic Sans MS"/>
              </a:rPr>
              <a:t> of a positive number </a:t>
            </a:r>
            <a:r>
              <a:rPr lang="en-US" i="1" dirty="0">
                <a:latin typeface="Comic Sans MS"/>
                <a:cs typeface="Comic Sans MS"/>
              </a:rPr>
              <a:t>y</a:t>
            </a:r>
            <a:r>
              <a:rPr lang="en-US" dirty="0">
                <a:latin typeface="Comic Sans MS"/>
                <a:cs typeface="Comic Sans MS"/>
              </a:rPr>
              <a:t> is defined as follows:</a:t>
            </a:r>
          </a:p>
          <a:p>
            <a:pPr algn="ctr"/>
            <a:endParaRPr lang="en-US" dirty="0">
              <a:latin typeface="Comic Sans MS"/>
              <a:cs typeface="Comic Sans MS"/>
            </a:endParaRPr>
          </a:p>
          <a:p>
            <a:pPr marL="0" indent="0" algn="ctr">
              <a:buNone/>
            </a:pPr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Comic Sans MS"/>
                <a:cs typeface="Comic Sans MS"/>
              </a:rPr>
              <a:t>If y = </a:t>
            </a:r>
            <a:r>
              <a:rPr lang="en-US" dirty="0" err="1">
                <a:solidFill>
                  <a:schemeClr val="accent3">
                    <a:lumMod val="75000"/>
                  </a:schemeClr>
                </a:solidFill>
                <a:latin typeface="Comic Sans MS"/>
                <a:cs typeface="Comic Sans MS"/>
              </a:rPr>
              <a:t>b</a:t>
            </a:r>
            <a:r>
              <a:rPr lang="en-US" baseline="30000" dirty="0" err="1">
                <a:solidFill>
                  <a:schemeClr val="accent3">
                    <a:lumMod val="75000"/>
                  </a:schemeClr>
                </a:solidFill>
                <a:latin typeface="Comic Sans MS"/>
                <a:cs typeface="Comic Sans MS"/>
              </a:rPr>
              <a:t>x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Comic Sans MS"/>
                <a:cs typeface="Comic Sans MS"/>
              </a:rPr>
              <a:t>, then </a:t>
            </a:r>
            <a:r>
              <a:rPr lang="en-US" dirty="0" err="1">
                <a:solidFill>
                  <a:schemeClr val="accent3">
                    <a:lumMod val="75000"/>
                  </a:schemeClr>
                </a:solidFill>
                <a:latin typeface="Comic Sans MS"/>
                <a:cs typeface="Comic Sans MS"/>
              </a:rPr>
              <a:t>log</a:t>
            </a:r>
            <a:r>
              <a:rPr lang="en-US" sz="1600" dirty="0" err="1">
                <a:solidFill>
                  <a:schemeClr val="accent3">
                    <a:lumMod val="75000"/>
                  </a:schemeClr>
                </a:solidFill>
                <a:latin typeface="Comic Sans MS"/>
                <a:cs typeface="Comic Sans MS"/>
              </a:rPr>
              <a:t>b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Comic Sans MS"/>
                <a:cs typeface="Comic Sans MS"/>
              </a:rPr>
              <a:t> y = x. </a:t>
            </a:r>
          </a:p>
          <a:p>
            <a:endParaRPr lang="en-US" dirty="0">
              <a:latin typeface="Comic Sans MS"/>
              <a:cs typeface="Comic Sans MS"/>
            </a:endParaRPr>
          </a:p>
          <a:p>
            <a:pPr marL="0" indent="0">
              <a:buNone/>
            </a:pPr>
            <a:r>
              <a:rPr lang="en-US" dirty="0">
                <a:solidFill>
                  <a:srgbClr val="558ED5"/>
                </a:solidFill>
                <a:latin typeface="Comic Sans MS"/>
                <a:cs typeface="Comic Sans MS"/>
              </a:rPr>
              <a:t>Common logarithm- </a:t>
            </a:r>
            <a:r>
              <a:rPr lang="en-US" dirty="0">
                <a:latin typeface="Comic Sans MS"/>
                <a:cs typeface="Comic Sans MS"/>
              </a:rPr>
              <a:t>a logarithm that uses base 10</a:t>
            </a:r>
            <a:r>
              <a:rPr lang="en-US" sz="2400" dirty="0">
                <a:latin typeface="Comic Sans MS"/>
                <a:cs typeface="Comic Sans MS"/>
              </a:rPr>
              <a:t>.  ex. </a:t>
            </a:r>
            <a:r>
              <a:rPr lang="en-US" sz="2400" dirty="0" smtClean="0">
                <a:latin typeface="Comic Sans MS"/>
                <a:cs typeface="Comic Sans MS"/>
              </a:rPr>
              <a:t>log 8 </a:t>
            </a:r>
            <a:endParaRPr lang="en-US" sz="2400" dirty="0">
              <a:latin typeface="Comic Sans MS"/>
              <a:cs typeface="Comic Sans MS"/>
            </a:endParaRPr>
          </a:p>
          <a:p>
            <a:pPr marL="0" indent="0">
              <a:buNone/>
            </a:pPr>
            <a:endParaRPr lang="en-US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2166321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/>
                <a:cs typeface="Comic Sans MS"/>
              </a:rPr>
              <a:t>Example 1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3649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Comic Sans MS"/>
                <a:cs typeface="Comic Sans MS"/>
              </a:rPr>
              <a:t>Write in </a:t>
            </a:r>
            <a:r>
              <a:rPr lang="en-US" dirty="0">
                <a:latin typeface="Comic Sans MS"/>
                <a:cs typeface="Comic Sans MS"/>
              </a:rPr>
              <a:t>logarithmic form</a:t>
            </a:r>
            <a:r>
              <a:rPr lang="en-US" dirty="0" smtClean="0">
                <a:latin typeface="Comic Sans MS"/>
                <a:cs typeface="Comic Sans MS"/>
              </a:rPr>
              <a:t>.</a:t>
            </a:r>
            <a:endParaRPr lang="en-US" dirty="0">
              <a:latin typeface="Comic Sans MS"/>
              <a:cs typeface="Comic Sans MS"/>
            </a:endParaRPr>
          </a:p>
          <a:p>
            <a:pPr marL="0" indent="0">
              <a:buNone/>
            </a:pPr>
            <a:endParaRPr lang="en-US" dirty="0" smtClean="0">
              <a:latin typeface="Comic Sans MS"/>
              <a:cs typeface="Comic Sans MS"/>
            </a:endParaRPr>
          </a:p>
          <a:p>
            <a:pPr marL="0" indent="0">
              <a:buNone/>
            </a:pPr>
            <a:endParaRPr lang="en-US" dirty="0">
              <a:solidFill>
                <a:schemeClr val="accent2"/>
              </a:solidFill>
              <a:latin typeface="Comic Sans MS"/>
              <a:cs typeface="Comic Sans MS"/>
            </a:endParaRPr>
          </a:p>
          <a:p>
            <a:pPr marL="0" indent="0">
              <a:buNone/>
            </a:pPr>
            <a:endParaRPr lang="en-US" dirty="0">
              <a:latin typeface="Comic Sans MS"/>
              <a:cs typeface="Comic Sans MS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8940798"/>
              </p:ext>
            </p:extLst>
          </p:nvPr>
        </p:nvGraphicFramePr>
        <p:xfrm>
          <a:off x="457200" y="1734198"/>
          <a:ext cx="1816466" cy="10467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" name="Equation" r:id="rId3" imgW="749300" imgH="431800" progId="Equation.DSMT4">
                  <p:embed/>
                </p:oleObj>
              </mc:Choice>
              <mc:Fallback>
                <p:oleObj name="Equation" r:id="rId3" imgW="749300" imgH="431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7200" y="1734198"/>
                        <a:ext cx="1816466" cy="10467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6055550"/>
              </p:ext>
            </p:extLst>
          </p:nvPr>
        </p:nvGraphicFramePr>
        <p:xfrm>
          <a:off x="457200" y="3530600"/>
          <a:ext cx="1598613" cy="585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6" name="Equation" r:id="rId5" imgW="660400" imgH="241300" progId="Equation.DSMT4">
                  <p:embed/>
                </p:oleObj>
              </mc:Choice>
              <mc:Fallback>
                <p:oleObj name="Equation" r:id="rId5" imgW="660400" imgH="241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57200" y="3530600"/>
                        <a:ext cx="1598613" cy="5857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3601895"/>
              </p:ext>
            </p:extLst>
          </p:nvPr>
        </p:nvGraphicFramePr>
        <p:xfrm>
          <a:off x="457200" y="4954588"/>
          <a:ext cx="1508125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7" name="Equation" r:id="rId7" imgW="622300" imgH="241300" progId="Equation.DSMT4">
                  <p:embed/>
                </p:oleObj>
              </mc:Choice>
              <mc:Fallback>
                <p:oleObj name="Equation" r:id="rId7" imgW="622300" imgH="2413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57200" y="4954588"/>
                        <a:ext cx="1508125" cy="584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5469954"/>
              </p:ext>
            </p:extLst>
          </p:nvPr>
        </p:nvGraphicFramePr>
        <p:xfrm>
          <a:off x="3473450" y="1733550"/>
          <a:ext cx="1939925" cy="1047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8" name="Equation" r:id="rId9" imgW="800100" imgH="431800" progId="Equation.DSMT4">
                  <p:embed/>
                </p:oleObj>
              </mc:Choice>
              <mc:Fallback>
                <p:oleObj name="Equation" r:id="rId9" imgW="800100" imgH="431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473450" y="1733550"/>
                        <a:ext cx="1939925" cy="1047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8290012"/>
              </p:ext>
            </p:extLst>
          </p:nvPr>
        </p:nvGraphicFramePr>
        <p:xfrm>
          <a:off x="3473450" y="3530600"/>
          <a:ext cx="1663700" cy="646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9" name="Equation" r:id="rId11" imgW="685800" imgH="266700" progId="Equation.DSMT4">
                  <p:embed/>
                </p:oleObj>
              </mc:Choice>
              <mc:Fallback>
                <p:oleObj name="Equation" r:id="rId11" imgW="685800" imgH="266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473450" y="3530600"/>
                        <a:ext cx="1663700" cy="6461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7915337"/>
              </p:ext>
            </p:extLst>
          </p:nvPr>
        </p:nvGraphicFramePr>
        <p:xfrm>
          <a:off x="3473450" y="5006786"/>
          <a:ext cx="1539875" cy="646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0" name="Equation" r:id="rId13" imgW="635000" imgH="266700" progId="Equation.DSMT4">
                  <p:embed/>
                </p:oleObj>
              </mc:Choice>
              <mc:Fallback>
                <p:oleObj name="Equation" r:id="rId13" imgW="635000" imgH="266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3473450" y="5006786"/>
                        <a:ext cx="1539875" cy="6461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517463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/>
                <a:cs typeface="Comic Sans MS"/>
              </a:rPr>
              <a:t>Example 2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4655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Comic Sans MS"/>
                <a:cs typeface="Comic Sans MS"/>
              </a:rPr>
              <a:t>Write in exponential form.</a:t>
            </a:r>
            <a:endParaRPr lang="en-US" dirty="0">
              <a:latin typeface="Comic Sans MS"/>
              <a:cs typeface="Comic Sans MS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7765323"/>
              </p:ext>
            </p:extLst>
          </p:nvPr>
        </p:nvGraphicFramePr>
        <p:xfrm>
          <a:off x="457200" y="1933575"/>
          <a:ext cx="181610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3" name="Equation" r:id="rId3" imgW="749300" imgH="266700" progId="Equation.DSMT4">
                  <p:embed/>
                </p:oleObj>
              </mc:Choice>
              <mc:Fallback>
                <p:oleObj name="Equation" r:id="rId3" imgW="749300" imgH="266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7200" y="1933575"/>
                        <a:ext cx="1816100" cy="647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5202894"/>
              </p:ext>
            </p:extLst>
          </p:nvPr>
        </p:nvGraphicFramePr>
        <p:xfrm>
          <a:off x="457200" y="3657600"/>
          <a:ext cx="2276475" cy="493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4" name="Equation" r:id="rId5" imgW="939800" imgH="203200" progId="Equation.DSMT4">
                  <p:embed/>
                </p:oleObj>
              </mc:Choice>
              <mc:Fallback>
                <p:oleObj name="Equation" r:id="rId5" imgW="939800" imgH="203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57200" y="3657600"/>
                        <a:ext cx="2276475" cy="4937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2041652"/>
              </p:ext>
            </p:extLst>
          </p:nvPr>
        </p:nvGraphicFramePr>
        <p:xfrm>
          <a:off x="457200" y="5076825"/>
          <a:ext cx="2247900" cy="1047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5" name="Equation" r:id="rId7" imgW="927100" imgH="431800" progId="Equation.DSMT4">
                  <p:embed/>
                </p:oleObj>
              </mc:Choice>
              <mc:Fallback>
                <p:oleObj name="Equation" r:id="rId7" imgW="927100" imgH="431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57200" y="5076825"/>
                        <a:ext cx="2247900" cy="1047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8021673"/>
              </p:ext>
            </p:extLst>
          </p:nvPr>
        </p:nvGraphicFramePr>
        <p:xfrm>
          <a:off x="3462129" y="1933575"/>
          <a:ext cx="985838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6" name="Equation" r:id="rId9" imgW="406400" imgH="215900" progId="Equation.DSMT4">
                  <p:embed/>
                </p:oleObj>
              </mc:Choice>
              <mc:Fallback>
                <p:oleObj name="Equation" r:id="rId9" imgW="406400" imgH="2159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462129" y="1933575"/>
                        <a:ext cx="985838" cy="523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2794835"/>
              </p:ext>
            </p:extLst>
          </p:nvPr>
        </p:nvGraphicFramePr>
        <p:xfrm>
          <a:off x="3462129" y="5076825"/>
          <a:ext cx="1233487" cy="1109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7" name="Equation" r:id="rId11" imgW="508000" imgH="457200" progId="Equation.DSMT4">
                  <p:embed/>
                </p:oleObj>
              </mc:Choice>
              <mc:Fallback>
                <p:oleObj name="Equation" r:id="rId11" imgW="508000" imgH="457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462129" y="5076825"/>
                        <a:ext cx="1233487" cy="11096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0361917"/>
              </p:ext>
            </p:extLst>
          </p:nvPr>
        </p:nvGraphicFramePr>
        <p:xfrm>
          <a:off x="3462129" y="3657600"/>
          <a:ext cx="1693863" cy="523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8" name="Equation" r:id="rId13" imgW="698500" imgH="215900" progId="Equation.DSMT4">
                  <p:embed/>
                </p:oleObj>
              </mc:Choice>
              <mc:Fallback>
                <p:oleObj name="Equation" r:id="rId13" imgW="698500" imgH="2159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3462129" y="3657600"/>
                        <a:ext cx="1693863" cy="523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796017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/>
                <a:cs typeface="Comic Sans MS"/>
              </a:rPr>
              <a:t>Example 3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 smtClean="0">
                <a:latin typeface="Comic Sans MS"/>
                <a:cs typeface="Comic Sans MS"/>
              </a:rPr>
              <a:t>Evaluate </a:t>
            </a:r>
            <a:r>
              <a:rPr lang="en-US" dirty="0">
                <a:latin typeface="Comic Sans MS"/>
                <a:cs typeface="Comic Sans MS"/>
              </a:rPr>
              <a:t>log</a:t>
            </a:r>
            <a:r>
              <a:rPr lang="en-US" baseline="-25000" dirty="0">
                <a:latin typeface="Comic Sans MS"/>
                <a:cs typeface="Comic Sans MS"/>
              </a:rPr>
              <a:t>3</a:t>
            </a:r>
            <a:r>
              <a:rPr lang="en-US" dirty="0">
                <a:latin typeface="Comic Sans MS"/>
                <a:cs typeface="Comic Sans MS"/>
              </a:rPr>
              <a:t> </a:t>
            </a:r>
            <a:r>
              <a:rPr lang="en-US" dirty="0" smtClean="0">
                <a:latin typeface="Comic Sans MS"/>
                <a:cs typeface="Comic Sans MS"/>
              </a:rPr>
              <a:t>81.</a:t>
            </a:r>
          </a:p>
          <a:p>
            <a:pPr marL="0" indent="0">
              <a:buNone/>
            </a:pPr>
            <a:endParaRPr lang="en-US" dirty="0">
              <a:latin typeface="Comic Sans MS"/>
              <a:cs typeface="Comic Sans MS"/>
            </a:endParaRPr>
          </a:p>
          <a:p>
            <a:pPr marL="0" indent="0">
              <a:buNone/>
            </a:pPr>
            <a:r>
              <a:rPr lang="en-US" dirty="0">
                <a:latin typeface="Comic Sans MS"/>
                <a:cs typeface="Comic Sans MS"/>
              </a:rPr>
              <a:t>Let log</a:t>
            </a:r>
            <a:r>
              <a:rPr lang="en-US" baseline="-25000" dirty="0">
                <a:latin typeface="Comic Sans MS"/>
                <a:cs typeface="Comic Sans MS"/>
              </a:rPr>
              <a:t>3</a:t>
            </a:r>
            <a:r>
              <a:rPr lang="en-US" dirty="0">
                <a:latin typeface="Comic Sans MS"/>
                <a:cs typeface="Comic Sans MS"/>
              </a:rPr>
              <a:t> 81 = </a:t>
            </a:r>
            <a:r>
              <a:rPr lang="en-US" i="1" dirty="0">
                <a:latin typeface="Comic Sans MS"/>
                <a:cs typeface="Comic Sans MS"/>
              </a:rPr>
              <a:t>x</a:t>
            </a:r>
            <a:r>
              <a:rPr lang="en-US" dirty="0">
                <a:latin typeface="Comic Sans MS"/>
                <a:cs typeface="Comic Sans MS"/>
              </a:rPr>
              <a:t>.</a:t>
            </a:r>
          </a:p>
          <a:p>
            <a:pPr marL="0" indent="0">
              <a:buNone/>
            </a:pPr>
            <a:r>
              <a:rPr lang="en-US" dirty="0" smtClean="0">
                <a:latin typeface="Comic Sans MS"/>
                <a:cs typeface="Comic Sans MS"/>
              </a:rPr>
              <a:t>log</a:t>
            </a:r>
            <a:r>
              <a:rPr lang="en-US" baseline="-25000" dirty="0" smtClean="0">
                <a:solidFill>
                  <a:schemeClr val="folHlink"/>
                </a:solidFill>
                <a:latin typeface="Comic Sans MS"/>
                <a:cs typeface="Comic Sans MS"/>
              </a:rPr>
              <a:t>3</a:t>
            </a:r>
            <a:r>
              <a:rPr lang="en-US" dirty="0" smtClean="0">
                <a:latin typeface="Comic Sans MS"/>
                <a:cs typeface="Comic Sans MS"/>
              </a:rPr>
              <a:t> </a:t>
            </a:r>
            <a:r>
              <a:rPr lang="en-US" dirty="0">
                <a:solidFill>
                  <a:schemeClr val="accent2"/>
                </a:solidFill>
                <a:latin typeface="Comic Sans MS"/>
                <a:cs typeface="Comic Sans MS"/>
              </a:rPr>
              <a:t>81</a:t>
            </a:r>
            <a:r>
              <a:rPr lang="en-US" dirty="0">
                <a:latin typeface="Comic Sans MS"/>
                <a:cs typeface="Comic Sans MS"/>
              </a:rPr>
              <a:t> = </a:t>
            </a:r>
            <a:r>
              <a:rPr lang="en-US" i="1" dirty="0">
                <a:solidFill>
                  <a:srgbClr val="007200"/>
                </a:solidFill>
                <a:latin typeface="Comic Sans MS"/>
                <a:cs typeface="Comic Sans MS"/>
              </a:rPr>
              <a:t>x</a:t>
            </a:r>
            <a:r>
              <a:rPr lang="en-US" dirty="0">
                <a:latin typeface="Comic Sans MS"/>
                <a:cs typeface="Comic Sans MS"/>
              </a:rPr>
              <a:t> 	</a:t>
            </a:r>
            <a:r>
              <a:rPr lang="en-US" dirty="0" smtClean="0">
                <a:latin typeface="Comic Sans MS"/>
                <a:cs typeface="Comic Sans MS"/>
              </a:rPr>
              <a:t>	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/>
                <a:cs typeface="Comic Sans MS"/>
              </a:rPr>
              <a:t>Write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Comic Sans MS"/>
                <a:cs typeface="Comic Sans MS"/>
              </a:rPr>
              <a:t>in logarithmic form.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2"/>
                </a:solidFill>
                <a:latin typeface="Comic Sans MS"/>
                <a:cs typeface="Comic Sans MS"/>
              </a:rPr>
              <a:t>81</a:t>
            </a:r>
            <a:r>
              <a:rPr lang="en-US" dirty="0">
                <a:latin typeface="Comic Sans MS"/>
                <a:cs typeface="Comic Sans MS"/>
              </a:rPr>
              <a:t> = </a:t>
            </a:r>
            <a:r>
              <a:rPr lang="en-US" dirty="0">
                <a:solidFill>
                  <a:schemeClr val="folHlink"/>
                </a:solidFill>
                <a:latin typeface="Comic Sans MS"/>
                <a:cs typeface="Comic Sans MS"/>
              </a:rPr>
              <a:t>3</a:t>
            </a:r>
            <a:r>
              <a:rPr lang="en-US" i="1" baseline="30000" dirty="0">
                <a:latin typeface="Comic Sans MS"/>
                <a:cs typeface="Comic Sans MS"/>
              </a:rPr>
              <a:t>x</a:t>
            </a:r>
            <a:r>
              <a:rPr lang="en-US" dirty="0">
                <a:latin typeface="Comic Sans MS"/>
                <a:cs typeface="Comic Sans MS"/>
              </a:rPr>
              <a:t> 	</a:t>
            </a:r>
            <a:r>
              <a:rPr lang="en-US" dirty="0" smtClean="0">
                <a:latin typeface="Comic Sans MS"/>
                <a:cs typeface="Comic Sans MS"/>
              </a:rPr>
              <a:t>		</a:t>
            </a:r>
            <a:r>
              <a:rPr lang="en-US" dirty="0" smtClean="0">
                <a:solidFill>
                  <a:srgbClr val="558ED5"/>
                </a:solidFill>
                <a:latin typeface="Comic Sans MS"/>
                <a:cs typeface="Comic Sans MS"/>
              </a:rPr>
              <a:t>Convert </a:t>
            </a:r>
            <a:r>
              <a:rPr lang="en-US" dirty="0">
                <a:solidFill>
                  <a:srgbClr val="558ED5"/>
                </a:solidFill>
                <a:latin typeface="Comic Sans MS"/>
                <a:cs typeface="Comic Sans MS"/>
              </a:rPr>
              <a:t>to exponential form.</a:t>
            </a:r>
          </a:p>
          <a:p>
            <a:pPr marL="0" indent="0">
              <a:buNone/>
            </a:pPr>
            <a:r>
              <a:rPr lang="en-US" dirty="0">
                <a:latin typeface="Comic Sans MS"/>
                <a:cs typeface="Comic Sans MS"/>
              </a:rPr>
              <a:t>3</a:t>
            </a:r>
            <a:r>
              <a:rPr lang="en-US" baseline="30000" dirty="0">
                <a:latin typeface="Comic Sans MS"/>
                <a:cs typeface="Comic Sans MS"/>
              </a:rPr>
              <a:t>4</a:t>
            </a:r>
            <a:r>
              <a:rPr lang="en-US" dirty="0">
                <a:latin typeface="Comic Sans MS"/>
                <a:cs typeface="Comic Sans MS"/>
              </a:rPr>
              <a:t> = 3</a:t>
            </a:r>
            <a:r>
              <a:rPr lang="en-US" i="1" baseline="30000" dirty="0">
                <a:latin typeface="Comic Sans MS"/>
                <a:cs typeface="Comic Sans MS"/>
              </a:rPr>
              <a:t>x </a:t>
            </a:r>
            <a:r>
              <a:rPr lang="en-US" dirty="0">
                <a:latin typeface="Comic Sans MS"/>
                <a:cs typeface="Comic Sans MS"/>
              </a:rPr>
              <a:t>	</a:t>
            </a:r>
            <a:r>
              <a:rPr lang="en-US" dirty="0" smtClean="0">
                <a:latin typeface="Comic Sans MS"/>
                <a:cs typeface="Comic Sans MS"/>
              </a:rPr>
              <a:t>		</a:t>
            </a:r>
            <a:r>
              <a:rPr lang="en-US" dirty="0" smtClean="0">
                <a:solidFill>
                  <a:srgbClr val="558ED5"/>
                </a:solidFill>
                <a:latin typeface="Comic Sans MS"/>
                <a:cs typeface="Comic Sans MS"/>
              </a:rPr>
              <a:t>Write </a:t>
            </a:r>
            <a:r>
              <a:rPr lang="en-US" dirty="0">
                <a:solidFill>
                  <a:srgbClr val="558ED5"/>
                </a:solidFill>
                <a:latin typeface="Comic Sans MS"/>
                <a:cs typeface="Comic Sans MS"/>
              </a:rPr>
              <a:t>each side using base 3.</a:t>
            </a:r>
          </a:p>
          <a:p>
            <a:pPr marL="0" indent="0">
              <a:buNone/>
            </a:pPr>
            <a:r>
              <a:rPr lang="en-US" dirty="0">
                <a:latin typeface="Comic Sans MS"/>
                <a:cs typeface="Comic Sans MS"/>
              </a:rPr>
              <a:t>4 = </a:t>
            </a:r>
            <a:r>
              <a:rPr lang="en-US" i="1" dirty="0">
                <a:latin typeface="Comic Sans MS"/>
                <a:cs typeface="Comic Sans MS"/>
              </a:rPr>
              <a:t>x</a:t>
            </a:r>
            <a:r>
              <a:rPr lang="en-US" dirty="0">
                <a:latin typeface="Comic Sans MS"/>
                <a:cs typeface="Comic Sans MS"/>
              </a:rPr>
              <a:t> 	</a:t>
            </a:r>
            <a:r>
              <a:rPr lang="en-US" dirty="0" smtClean="0">
                <a:latin typeface="Comic Sans MS"/>
                <a:cs typeface="Comic Sans MS"/>
              </a:rPr>
              <a:t>			</a:t>
            </a:r>
            <a:r>
              <a:rPr lang="en-US" dirty="0" smtClean="0">
                <a:solidFill>
                  <a:srgbClr val="558ED5"/>
                </a:solidFill>
                <a:latin typeface="Comic Sans MS"/>
                <a:cs typeface="Comic Sans MS"/>
              </a:rPr>
              <a:t>Set </a:t>
            </a:r>
            <a:r>
              <a:rPr lang="en-US" dirty="0">
                <a:solidFill>
                  <a:srgbClr val="558ED5"/>
                </a:solidFill>
                <a:latin typeface="Comic Sans MS"/>
                <a:cs typeface="Comic Sans MS"/>
              </a:rPr>
              <a:t>the exponents </a:t>
            </a:r>
            <a:r>
              <a:rPr lang="en-US" dirty="0" smtClean="0">
                <a:solidFill>
                  <a:srgbClr val="558ED5"/>
                </a:solidFill>
                <a:latin typeface="Comic Sans MS"/>
                <a:cs typeface="Comic Sans MS"/>
              </a:rPr>
              <a:t>equal.</a:t>
            </a:r>
            <a:endParaRPr lang="en-US" dirty="0">
              <a:solidFill>
                <a:srgbClr val="558ED5"/>
              </a:solidFill>
              <a:latin typeface="Comic Sans MS"/>
              <a:cs typeface="Comic Sans MS"/>
            </a:endParaRP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  <a:latin typeface="Comic Sans MS"/>
                <a:cs typeface="Comic Sans MS"/>
              </a:rPr>
              <a:t>So log</a:t>
            </a:r>
            <a:r>
              <a:rPr lang="en-US" baseline="-25000" dirty="0">
                <a:solidFill>
                  <a:srgbClr val="FF0000"/>
                </a:solidFill>
                <a:latin typeface="Comic Sans MS"/>
                <a:cs typeface="Comic Sans MS"/>
              </a:rPr>
              <a:t>3</a:t>
            </a:r>
            <a:r>
              <a:rPr lang="en-US" dirty="0">
                <a:solidFill>
                  <a:srgbClr val="FF0000"/>
                </a:solidFill>
                <a:latin typeface="Comic Sans MS"/>
                <a:cs typeface="Comic Sans MS"/>
              </a:rPr>
              <a:t> 81 = 4.</a:t>
            </a:r>
          </a:p>
          <a:p>
            <a:pPr marL="0" indent="0">
              <a:buNone/>
            </a:pPr>
            <a:endParaRPr lang="en-US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6054657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/>
                <a:cs typeface="Comic Sans MS"/>
              </a:rPr>
              <a:t>Warm Up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>
                <a:latin typeface="Comic Sans MS"/>
                <a:cs typeface="Comic Sans MS"/>
              </a:rPr>
              <a:t>Evaluate each expression for the given value of </a:t>
            </a:r>
            <a:r>
              <a:rPr lang="en-US" i="1" dirty="0" smtClean="0">
                <a:latin typeface="Comic Sans MS"/>
                <a:cs typeface="Comic Sans MS"/>
              </a:rPr>
              <a:t>x</a:t>
            </a:r>
            <a:r>
              <a:rPr lang="en-US" dirty="0" smtClean="0">
                <a:latin typeface="Comic Sans MS"/>
                <a:cs typeface="Comic Sans MS"/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Comic Sans MS"/>
                <a:cs typeface="Comic Sans MS"/>
              </a:rPr>
              <a:t>2</a:t>
            </a:r>
            <a:r>
              <a:rPr lang="en-US" i="1" baseline="30000" dirty="0" smtClean="0">
                <a:latin typeface="Comic Sans MS"/>
                <a:cs typeface="Comic Sans MS"/>
              </a:rPr>
              <a:t>x</a:t>
            </a:r>
            <a:r>
              <a:rPr lang="en-US" dirty="0" smtClean="0">
                <a:latin typeface="Comic Sans MS"/>
                <a:cs typeface="Comic Sans MS"/>
              </a:rPr>
              <a:t> for </a:t>
            </a:r>
            <a:r>
              <a:rPr lang="en-US" i="1" dirty="0" smtClean="0">
                <a:latin typeface="Comic Sans MS"/>
                <a:cs typeface="Comic Sans MS"/>
              </a:rPr>
              <a:t>x</a:t>
            </a:r>
            <a:r>
              <a:rPr lang="en-US" dirty="0" smtClean="0">
                <a:latin typeface="Comic Sans MS"/>
                <a:cs typeface="Comic Sans MS"/>
              </a:rPr>
              <a:t> = 3</a:t>
            </a:r>
          </a:p>
          <a:p>
            <a:pPr marL="0" indent="0">
              <a:buNone/>
            </a:pPr>
            <a:r>
              <a:rPr lang="en-US" dirty="0" smtClean="0">
                <a:latin typeface="Comic Sans MS"/>
                <a:cs typeface="Comic Sans MS"/>
              </a:rPr>
              <a:t>	</a:t>
            </a:r>
            <a:r>
              <a:rPr lang="en-US" sz="2000" dirty="0" smtClean="0">
                <a:solidFill>
                  <a:srgbClr val="FF0000"/>
                </a:solidFill>
                <a:latin typeface="Comic Sans MS"/>
                <a:cs typeface="Comic Sans MS"/>
              </a:rPr>
              <a:t>2</a:t>
            </a:r>
            <a:r>
              <a:rPr lang="en-US" sz="2000" baseline="30000" dirty="0" smtClean="0">
                <a:solidFill>
                  <a:srgbClr val="FF0000"/>
                </a:solidFill>
                <a:latin typeface="Comic Sans MS"/>
                <a:cs typeface="Comic Sans MS"/>
              </a:rPr>
              <a:t>3</a:t>
            </a:r>
            <a:r>
              <a:rPr lang="en-US" sz="2000" dirty="0" smtClean="0">
                <a:solidFill>
                  <a:srgbClr val="FF0000"/>
                </a:solidFill>
                <a:latin typeface="Comic Sans MS"/>
                <a:cs typeface="Comic Sans MS"/>
              </a:rPr>
              <a:t> = 2 • 2 • 2 = 8</a:t>
            </a:r>
            <a:endParaRPr lang="en-US" dirty="0" smtClean="0">
              <a:latin typeface="Comic Sans MS"/>
              <a:cs typeface="Comic Sans MS"/>
            </a:endParaRPr>
          </a:p>
          <a:p>
            <a:pPr marL="0" indent="0">
              <a:buNone/>
            </a:pPr>
            <a:r>
              <a:rPr lang="en-US" dirty="0" smtClean="0">
                <a:latin typeface="Comic Sans MS"/>
                <a:cs typeface="Comic Sans MS"/>
              </a:rPr>
              <a:t>2.  2</a:t>
            </a:r>
            <a:r>
              <a:rPr lang="en-US" baseline="30000" dirty="0" smtClean="0">
                <a:latin typeface="Comic Sans MS"/>
                <a:cs typeface="Comic Sans MS"/>
              </a:rPr>
              <a:t>3</a:t>
            </a:r>
            <a:r>
              <a:rPr lang="en-US" i="1" baseline="30000" dirty="0" smtClean="0">
                <a:latin typeface="Comic Sans MS"/>
                <a:cs typeface="Comic Sans MS"/>
              </a:rPr>
              <a:t>x</a:t>
            </a:r>
            <a:r>
              <a:rPr lang="en-US" baseline="30000" dirty="0" smtClean="0">
                <a:latin typeface="Comic Sans MS"/>
                <a:cs typeface="Comic Sans MS"/>
              </a:rPr>
              <a:t>+4</a:t>
            </a:r>
            <a:r>
              <a:rPr lang="en-US" dirty="0" smtClean="0">
                <a:latin typeface="Comic Sans MS"/>
                <a:cs typeface="Comic Sans MS"/>
              </a:rPr>
              <a:t> for </a:t>
            </a:r>
            <a:r>
              <a:rPr lang="en-US" i="1" dirty="0" smtClean="0">
                <a:latin typeface="Comic Sans MS"/>
                <a:cs typeface="Comic Sans MS"/>
              </a:rPr>
              <a:t>x</a:t>
            </a:r>
            <a:r>
              <a:rPr lang="en-US" dirty="0" smtClean="0">
                <a:latin typeface="Comic Sans MS"/>
                <a:cs typeface="Comic Sans MS"/>
              </a:rPr>
              <a:t> = –1</a:t>
            </a:r>
          </a:p>
          <a:p>
            <a:pPr marL="0" indent="0">
              <a:buNone/>
            </a:pPr>
            <a:r>
              <a:rPr lang="en-US" dirty="0" smtClean="0">
                <a:latin typeface="Comic Sans MS"/>
                <a:cs typeface="Comic Sans MS"/>
              </a:rPr>
              <a:t>	</a:t>
            </a:r>
            <a:r>
              <a:rPr lang="en-US" sz="2000" dirty="0" smtClean="0">
                <a:solidFill>
                  <a:srgbClr val="FF0000"/>
                </a:solidFill>
                <a:latin typeface="Comic Sans MS"/>
                <a:cs typeface="Comic Sans MS"/>
              </a:rPr>
              <a:t>2</a:t>
            </a:r>
            <a:r>
              <a:rPr lang="en-US" sz="2000" baseline="30000" dirty="0" smtClean="0">
                <a:solidFill>
                  <a:srgbClr val="FF0000"/>
                </a:solidFill>
                <a:latin typeface="Comic Sans MS"/>
                <a:cs typeface="Comic Sans MS"/>
              </a:rPr>
              <a:t>3(–1)+4</a:t>
            </a:r>
            <a:r>
              <a:rPr lang="en-US" sz="2000" dirty="0" smtClean="0">
                <a:solidFill>
                  <a:srgbClr val="FF0000"/>
                </a:solidFill>
                <a:latin typeface="Comic Sans MS"/>
                <a:cs typeface="Comic Sans MS"/>
              </a:rPr>
              <a:t> = 2</a:t>
            </a:r>
            <a:r>
              <a:rPr lang="en-US" sz="2000" baseline="30000" dirty="0" smtClean="0">
                <a:solidFill>
                  <a:srgbClr val="FF0000"/>
                </a:solidFill>
                <a:latin typeface="Comic Sans MS"/>
                <a:cs typeface="Comic Sans MS"/>
              </a:rPr>
              <a:t>–3+4</a:t>
            </a:r>
            <a:r>
              <a:rPr lang="en-US" sz="2000" dirty="0" smtClean="0">
                <a:solidFill>
                  <a:srgbClr val="FF0000"/>
                </a:solidFill>
                <a:latin typeface="Comic Sans MS"/>
                <a:cs typeface="Comic Sans MS"/>
              </a:rPr>
              <a:t> = 2</a:t>
            </a:r>
            <a:r>
              <a:rPr lang="en-US" sz="2000" baseline="30000" dirty="0" smtClean="0">
                <a:solidFill>
                  <a:srgbClr val="FF0000"/>
                </a:solidFill>
                <a:latin typeface="Comic Sans MS"/>
                <a:cs typeface="Comic Sans MS"/>
              </a:rPr>
              <a:t>1</a:t>
            </a:r>
            <a:r>
              <a:rPr lang="en-US" sz="2000" dirty="0" smtClean="0">
                <a:solidFill>
                  <a:srgbClr val="FF0000"/>
                </a:solidFill>
                <a:latin typeface="Comic Sans MS"/>
                <a:cs typeface="Comic Sans MS"/>
              </a:rPr>
              <a:t> = 2</a:t>
            </a:r>
            <a:endParaRPr lang="en-US" dirty="0" smtClean="0">
              <a:latin typeface="Comic Sans MS"/>
              <a:cs typeface="Comic Sans MS"/>
            </a:endParaRPr>
          </a:p>
          <a:p>
            <a:pPr marL="0" indent="0">
              <a:buNone/>
            </a:pPr>
            <a:r>
              <a:rPr lang="en-US" dirty="0" smtClean="0">
                <a:latin typeface="Comic Sans MS"/>
                <a:cs typeface="Comic Sans MS"/>
              </a:rPr>
              <a:t>3.  (1/2)</a:t>
            </a:r>
            <a:r>
              <a:rPr lang="en-US" i="1" baseline="30000" dirty="0" smtClean="0">
                <a:latin typeface="Comic Sans MS"/>
                <a:cs typeface="Comic Sans MS"/>
              </a:rPr>
              <a:t>x</a:t>
            </a:r>
            <a:r>
              <a:rPr lang="en-US" baseline="30000" dirty="0" smtClean="0">
                <a:latin typeface="Comic Sans MS"/>
                <a:cs typeface="Comic Sans MS"/>
              </a:rPr>
              <a:t> </a:t>
            </a:r>
            <a:r>
              <a:rPr lang="en-US" dirty="0" smtClean="0">
                <a:latin typeface="Comic Sans MS"/>
                <a:cs typeface="Comic Sans MS"/>
              </a:rPr>
              <a:t>for </a:t>
            </a:r>
            <a:r>
              <a:rPr lang="en-US" i="1" dirty="0" smtClean="0">
                <a:latin typeface="Comic Sans MS"/>
                <a:cs typeface="Comic Sans MS"/>
              </a:rPr>
              <a:t>x</a:t>
            </a:r>
            <a:r>
              <a:rPr lang="en-US" dirty="0" smtClean="0">
                <a:latin typeface="Comic Sans MS"/>
                <a:cs typeface="Comic Sans MS"/>
              </a:rPr>
              <a:t> = 0	</a:t>
            </a:r>
          </a:p>
          <a:p>
            <a:pPr marL="0" indent="0">
              <a:buNone/>
            </a:pPr>
            <a:r>
              <a:rPr lang="en-US" dirty="0" smtClean="0">
                <a:latin typeface="Comic Sans MS"/>
                <a:cs typeface="Comic Sans MS"/>
              </a:rPr>
              <a:t>	</a:t>
            </a:r>
            <a:r>
              <a:rPr lang="en-US" sz="2000" dirty="0" smtClean="0">
                <a:solidFill>
                  <a:srgbClr val="FF0000"/>
                </a:solidFill>
                <a:latin typeface="Comic Sans MS"/>
                <a:cs typeface="Comic Sans MS"/>
              </a:rPr>
              <a:t>(1/2)</a:t>
            </a:r>
            <a:r>
              <a:rPr lang="en-US" sz="2000" baseline="30000" dirty="0" smtClean="0">
                <a:solidFill>
                  <a:srgbClr val="FF0000"/>
                </a:solidFill>
                <a:latin typeface="Comic Sans MS"/>
                <a:cs typeface="Comic Sans MS"/>
              </a:rPr>
              <a:t>0</a:t>
            </a:r>
            <a:r>
              <a:rPr lang="en-US" sz="2000" dirty="0" smtClean="0">
                <a:solidFill>
                  <a:srgbClr val="FF0000"/>
                </a:solidFill>
                <a:latin typeface="Comic Sans MS"/>
                <a:cs typeface="Comic Sans MS"/>
              </a:rPr>
              <a:t> = 1</a:t>
            </a:r>
          </a:p>
          <a:p>
            <a:pPr marL="0" indent="0">
              <a:buNone/>
            </a:pPr>
            <a:endParaRPr lang="en-US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925298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/>
                <a:cs typeface="Comic Sans MS"/>
              </a:rPr>
              <a:t>Example </a:t>
            </a:r>
            <a:r>
              <a:rPr lang="en-US" dirty="0">
                <a:latin typeface="Comic Sans MS"/>
                <a:cs typeface="Comic Sans MS"/>
              </a:rPr>
              <a:t>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 smtClean="0">
                <a:latin typeface="Comic Sans MS"/>
                <a:cs typeface="Comic Sans MS"/>
              </a:rPr>
              <a:t>Evaluate        </a:t>
            </a:r>
          </a:p>
          <a:p>
            <a:pPr marL="0" indent="0">
              <a:buNone/>
            </a:pPr>
            <a:endParaRPr lang="en-US" dirty="0">
              <a:latin typeface="Comic Sans MS"/>
              <a:cs typeface="Comic Sans MS"/>
            </a:endParaRPr>
          </a:p>
          <a:p>
            <a:pPr marL="0" indent="0">
              <a:buNone/>
            </a:pPr>
            <a:r>
              <a:rPr lang="en-US" dirty="0">
                <a:latin typeface="Comic Sans MS"/>
                <a:cs typeface="Comic Sans MS"/>
              </a:rPr>
              <a:t>Let </a:t>
            </a:r>
            <a:r>
              <a:rPr lang="en-US" dirty="0" smtClean="0">
                <a:latin typeface="Comic Sans MS"/>
                <a:cs typeface="Comic Sans MS"/>
              </a:rPr>
              <a:t>log</a:t>
            </a:r>
            <a:r>
              <a:rPr lang="en-US" baseline="-25000" dirty="0">
                <a:latin typeface="Comic Sans MS"/>
                <a:cs typeface="Comic Sans MS"/>
              </a:rPr>
              <a:t>8</a:t>
            </a:r>
            <a:r>
              <a:rPr lang="en-US" dirty="0" smtClean="0">
                <a:latin typeface="Comic Sans MS"/>
                <a:cs typeface="Comic Sans MS"/>
              </a:rPr>
              <a:t> 2 </a:t>
            </a:r>
            <a:r>
              <a:rPr lang="en-US" dirty="0">
                <a:latin typeface="Comic Sans MS"/>
                <a:cs typeface="Comic Sans MS"/>
              </a:rPr>
              <a:t>= </a:t>
            </a:r>
            <a:r>
              <a:rPr lang="en-US" i="1" dirty="0">
                <a:latin typeface="Comic Sans MS"/>
                <a:cs typeface="Comic Sans MS"/>
              </a:rPr>
              <a:t>x</a:t>
            </a:r>
            <a:r>
              <a:rPr lang="en-US" dirty="0">
                <a:latin typeface="Comic Sans MS"/>
                <a:cs typeface="Comic Sans MS"/>
              </a:rPr>
              <a:t>.</a:t>
            </a:r>
          </a:p>
          <a:p>
            <a:pPr marL="0" indent="0">
              <a:buNone/>
            </a:pPr>
            <a:r>
              <a:rPr lang="en-US" dirty="0" smtClean="0">
                <a:latin typeface="Comic Sans MS"/>
                <a:cs typeface="Comic Sans MS"/>
              </a:rPr>
              <a:t>log</a:t>
            </a:r>
            <a:r>
              <a:rPr lang="en-US" baseline="-25000" dirty="0">
                <a:solidFill>
                  <a:schemeClr val="folHlink"/>
                </a:solidFill>
                <a:latin typeface="Comic Sans MS"/>
                <a:cs typeface="Comic Sans MS"/>
              </a:rPr>
              <a:t>8</a:t>
            </a:r>
            <a:r>
              <a:rPr lang="en-US" dirty="0" smtClean="0">
                <a:latin typeface="Comic Sans MS"/>
                <a:cs typeface="Comic Sans MS"/>
              </a:rPr>
              <a:t> </a:t>
            </a:r>
            <a:r>
              <a:rPr lang="en-US" dirty="0">
                <a:solidFill>
                  <a:schemeClr val="accent2"/>
                </a:solidFill>
                <a:latin typeface="Comic Sans MS"/>
                <a:cs typeface="Comic Sans MS"/>
              </a:rPr>
              <a:t>2</a:t>
            </a:r>
            <a:r>
              <a:rPr lang="en-US" dirty="0" smtClean="0">
                <a:latin typeface="Comic Sans MS"/>
                <a:cs typeface="Comic Sans MS"/>
              </a:rPr>
              <a:t> </a:t>
            </a:r>
            <a:r>
              <a:rPr lang="en-US" dirty="0">
                <a:latin typeface="Comic Sans MS"/>
                <a:cs typeface="Comic Sans MS"/>
              </a:rPr>
              <a:t>= </a:t>
            </a:r>
            <a:r>
              <a:rPr lang="en-US" i="1" dirty="0">
                <a:solidFill>
                  <a:srgbClr val="007200"/>
                </a:solidFill>
                <a:latin typeface="Comic Sans MS"/>
                <a:cs typeface="Comic Sans MS"/>
              </a:rPr>
              <a:t>x</a:t>
            </a:r>
            <a:r>
              <a:rPr lang="en-US" dirty="0">
                <a:latin typeface="Comic Sans MS"/>
                <a:cs typeface="Comic Sans MS"/>
              </a:rPr>
              <a:t> 	</a:t>
            </a:r>
            <a:r>
              <a:rPr lang="en-US" dirty="0" smtClean="0">
                <a:latin typeface="Comic Sans MS"/>
                <a:cs typeface="Comic Sans MS"/>
              </a:rPr>
              <a:t>	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/>
                <a:cs typeface="Comic Sans MS"/>
              </a:rPr>
              <a:t>Write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Comic Sans MS"/>
                <a:cs typeface="Comic Sans MS"/>
              </a:rPr>
              <a:t>in logarithmic form.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2"/>
                </a:solidFill>
                <a:latin typeface="Comic Sans MS"/>
                <a:cs typeface="Comic Sans MS"/>
              </a:rPr>
              <a:t>2</a:t>
            </a:r>
            <a:r>
              <a:rPr lang="en-US" dirty="0" smtClean="0">
                <a:latin typeface="Comic Sans MS"/>
                <a:cs typeface="Comic Sans MS"/>
              </a:rPr>
              <a:t> </a:t>
            </a:r>
            <a:r>
              <a:rPr lang="en-US" dirty="0">
                <a:latin typeface="Comic Sans MS"/>
                <a:cs typeface="Comic Sans MS"/>
              </a:rPr>
              <a:t>= </a:t>
            </a:r>
            <a:r>
              <a:rPr lang="en-US" dirty="0">
                <a:solidFill>
                  <a:schemeClr val="folHlink"/>
                </a:solidFill>
                <a:latin typeface="Comic Sans MS"/>
                <a:cs typeface="Comic Sans MS"/>
              </a:rPr>
              <a:t>8</a:t>
            </a:r>
            <a:r>
              <a:rPr lang="en-US" i="1" baseline="30000" dirty="0" smtClean="0">
                <a:latin typeface="Comic Sans MS"/>
                <a:cs typeface="Comic Sans MS"/>
              </a:rPr>
              <a:t>x</a:t>
            </a:r>
            <a:r>
              <a:rPr lang="en-US" dirty="0" smtClean="0">
                <a:latin typeface="Comic Sans MS"/>
                <a:cs typeface="Comic Sans MS"/>
              </a:rPr>
              <a:t> </a:t>
            </a:r>
            <a:r>
              <a:rPr lang="en-US" dirty="0">
                <a:latin typeface="Comic Sans MS"/>
                <a:cs typeface="Comic Sans MS"/>
              </a:rPr>
              <a:t>	</a:t>
            </a:r>
            <a:r>
              <a:rPr lang="en-US" dirty="0" smtClean="0">
                <a:latin typeface="Comic Sans MS"/>
                <a:cs typeface="Comic Sans MS"/>
              </a:rPr>
              <a:t>		</a:t>
            </a:r>
            <a:r>
              <a:rPr lang="en-US" dirty="0" smtClean="0">
                <a:solidFill>
                  <a:srgbClr val="558ED5"/>
                </a:solidFill>
                <a:latin typeface="Comic Sans MS"/>
                <a:cs typeface="Comic Sans MS"/>
              </a:rPr>
              <a:t>Convert </a:t>
            </a:r>
            <a:r>
              <a:rPr lang="en-US" dirty="0">
                <a:solidFill>
                  <a:srgbClr val="558ED5"/>
                </a:solidFill>
                <a:latin typeface="Comic Sans MS"/>
                <a:cs typeface="Comic Sans MS"/>
              </a:rPr>
              <a:t>to exponential form.</a:t>
            </a:r>
          </a:p>
          <a:p>
            <a:pPr marL="0" indent="0">
              <a:buNone/>
            </a:pPr>
            <a:r>
              <a:rPr lang="en-US" dirty="0" smtClean="0">
                <a:latin typeface="Comic Sans MS"/>
                <a:cs typeface="Comic Sans MS"/>
              </a:rPr>
              <a:t>2</a:t>
            </a:r>
            <a:r>
              <a:rPr lang="en-US" baseline="30000" dirty="0">
                <a:latin typeface="Comic Sans MS"/>
                <a:cs typeface="Comic Sans MS"/>
              </a:rPr>
              <a:t>1</a:t>
            </a:r>
            <a:r>
              <a:rPr lang="en-US" dirty="0" smtClean="0">
                <a:latin typeface="Comic Sans MS"/>
                <a:cs typeface="Comic Sans MS"/>
              </a:rPr>
              <a:t> </a:t>
            </a:r>
            <a:r>
              <a:rPr lang="en-US" dirty="0">
                <a:latin typeface="Comic Sans MS"/>
                <a:cs typeface="Comic Sans MS"/>
              </a:rPr>
              <a:t>= 2</a:t>
            </a:r>
            <a:r>
              <a:rPr lang="en-US" i="1" baseline="30000" dirty="0" smtClean="0">
                <a:latin typeface="Comic Sans MS"/>
                <a:cs typeface="Comic Sans MS"/>
              </a:rPr>
              <a:t>3x </a:t>
            </a:r>
            <a:r>
              <a:rPr lang="en-US" dirty="0">
                <a:latin typeface="Comic Sans MS"/>
                <a:cs typeface="Comic Sans MS"/>
              </a:rPr>
              <a:t>	</a:t>
            </a:r>
            <a:r>
              <a:rPr lang="en-US" dirty="0" smtClean="0">
                <a:latin typeface="Comic Sans MS"/>
                <a:cs typeface="Comic Sans MS"/>
              </a:rPr>
              <a:t>		</a:t>
            </a:r>
            <a:r>
              <a:rPr lang="en-US" dirty="0" smtClean="0">
                <a:solidFill>
                  <a:srgbClr val="558ED5"/>
                </a:solidFill>
                <a:latin typeface="Comic Sans MS"/>
                <a:cs typeface="Comic Sans MS"/>
              </a:rPr>
              <a:t>Write </a:t>
            </a:r>
            <a:r>
              <a:rPr lang="en-US" dirty="0">
                <a:solidFill>
                  <a:srgbClr val="558ED5"/>
                </a:solidFill>
                <a:latin typeface="Comic Sans MS"/>
                <a:cs typeface="Comic Sans MS"/>
              </a:rPr>
              <a:t>each side using base 3.</a:t>
            </a:r>
          </a:p>
          <a:p>
            <a:pPr marL="0" indent="0">
              <a:buNone/>
            </a:pPr>
            <a:r>
              <a:rPr lang="en-US" dirty="0">
                <a:latin typeface="Comic Sans MS"/>
                <a:cs typeface="Comic Sans MS"/>
              </a:rPr>
              <a:t>1</a:t>
            </a:r>
            <a:r>
              <a:rPr lang="en-US" dirty="0" smtClean="0">
                <a:latin typeface="Comic Sans MS"/>
                <a:cs typeface="Comic Sans MS"/>
              </a:rPr>
              <a:t> </a:t>
            </a:r>
            <a:r>
              <a:rPr lang="en-US" dirty="0">
                <a:latin typeface="Comic Sans MS"/>
                <a:cs typeface="Comic Sans MS"/>
              </a:rPr>
              <a:t>= </a:t>
            </a:r>
            <a:r>
              <a:rPr lang="en-US" dirty="0" smtClean="0">
                <a:latin typeface="Comic Sans MS"/>
                <a:cs typeface="Comic Sans MS"/>
              </a:rPr>
              <a:t>3</a:t>
            </a:r>
            <a:r>
              <a:rPr lang="en-US" i="1" dirty="0" smtClean="0">
                <a:latin typeface="Comic Sans MS"/>
                <a:cs typeface="Comic Sans MS"/>
              </a:rPr>
              <a:t>x</a:t>
            </a:r>
            <a:r>
              <a:rPr lang="en-US" dirty="0" smtClean="0">
                <a:latin typeface="Comic Sans MS"/>
                <a:cs typeface="Comic Sans MS"/>
              </a:rPr>
              <a:t> </a:t>
            </a:r>
            <a:r>
              <a:rPr lang="en-US" dirty="0">
                <a:latin typeface="Comic Sans MS"/>
                <a:cs typeface="Comic Sans MS"/>
              </a:rPr>
              <a:t>	</a:t>
            </a:r>
            <a:r>
              <a:rPr lang="en-US" dirty="0" smtClean="0">
                <a:latin typeface="Comic Sans MS"/>
                <a:cs typeface="Comic Sans MS"/>
              </a:rPr>
              <a:t>			</a:t>
            </a:r>
            <a:r>
              <a:rPr lang="en-US" dirty="0" smtClean="0">
                <a:solidFill>
                  <a:srgbClr val="558ED5"/>
                </a:solidFill>
                <a:latin typeface="Comic Sans MS"/>
                <a:cs typeface="Comic Sans MS"/>
              </a:rPr>
              <a:t>Set </a:t>
            </a:r>
            <a:r>
              <a:rPr lang="en-US" dirty="0">
                <a:solidFill>
                  <a:srgbClr val="558ED5"/>
                </a:solidFill>
                <a:latin typeface="Comic Sans MS"/>
                <a:cs typeface="Comic Sans MS"/>
              </a:rPr>
              <a:t>the exponents </a:t>
            </a:r>
            <a:r>
              <a:rPr lang="en-US" dirty="0" smtClean="0">
                <a:solidFill>
                  <a:srgbClr val="558ED5"/>
                </a:solidFill>
                <a:latin typeface="Comic Sans MS"/>
                <a:cs typeface="Comic Sans MS"/>
              </a:rPr>
              <a:t>equal.</a:t>
            </a:r>
            <a:endParaRPr lang="en-US" dirty="0">
              <a:solidFill>
                <a:srgbClr val="558ED5"/>
              </a:solidFill>
              <a:latin typeface="Comic Sans MS"/>
              <a:cs typeface="Comic Sans MS"/>
            </a:endParaRP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  <a:latin typeface="Comic Sans MS"/>
                <a:cs typeface="Comic Sans MS"/>
              </a:rPr>
              <a:t>So log</a:t>
            </a:r>
            <a:r>
              <a:rPr lang="en-US" baseline="-25000" dirty="0">
                <a:solidFill>
                  <a:srgbClr val="FF0000"/>
                </a:solidFill>
                <a:latin typeface="Comic Sans MS"/>
                <a:cs typeface="Comic Sans MS"/>
              </a:rPr>
              <a:t>3</a:t>
            </a:r>
            <a:r>
              <a:rPr lang="en-US" dirty="0">
                <a:solidFill>
                  <a:srgbClr val="FF0000"/>
                </a:solidFill>
                <a:latin typeface="Comic Sans MS"/>
                <a:cs typeface="Comic Sans MS"/>
              </a:rPr>
              <a:t> 81 = </a:t>
            </a:r>
            <a:r>
              <a:rPr lang="en-US" dirty="0" smtClean="0">
                <a:solidFill>
                  <a:srgbClr val="FF0000"/>
                </a:solidFill>
                <a:latin typeface="Comic Sans MS"/>
                <a:cs typeface="Comic Sans MS"/>
              </a:rPr>
              <a:t>1/3.</a:t>
            </a:r>
            <a:endParaRPr lang="en-US" dirty="0">
              <a:solidFill>
                <a:srgbClr val="FF0000"/>
              </a:solidFill>
              <a:latin typeface="Comic Sans MS"/>
              <a:cs typeface="Comic Sans MS"/>
            </a:endParaRPr>
          </a:p>
          <a:p>
            <a:pPr marL="0" indent="0">
              <a:buNone/>
            </a:pPr>
            <a:endParaRPr lang="en-US" dirty="0">
              <a:latin typeface="Comic Sans MS"/>
              <a:cs typeface="Comic Sans MS"/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2037625"/>
              </p:ext>
            </p:extLst>
          </p:nvPr>
        </p:nvGraphicFramePr>
        <p:xfrm>
          <a:off x="2205668" y="1498013"/>
          <a:ext cx="1178065" cy="7997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2" name="Equation" r:id="rId3" imgW="393700" imgH="266700" progId="Equation.DSMT4">
                  <p:embed/>
                </p:oleObj>
              </mc:Choice>
              <mc:Fallback>
                <p:oleObj name="Equation" r:id="rId3" imgW="393700" imgH="2667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205668" y="1498013"/>
                        <a:ext cx="1178065" cy="79975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173742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/>
                <a:cs typeface="Comic Sans MS"/>
              </a:rPr>
              <a:t>Key Concepts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625" y="1600200"/>
            <a:ext cx="8385175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Comic Sans MS"/>
                <a:cs typeface="Comic Sans MS"/>
              </a:rPr>
              <a:t>Logarithmic function</a:t>
            </a:r>
            <a:r>
              <a:rPr lang="en-US" dirty="0">
                <a:latin typeface="Comic Sans MS"/>
                <a:cs typeface="Comic Sans MS"/>
              </a:rPr>
              <a:t>- the inverse of </a:t>
            </a:r>
            <a:r>
              <a:rPr lang="en-US" dirty="0" smtClean="0">
                <a:latin typeface="Comic Sans MS"/>
                <a:cs typeface="Comic Sans MS"/>
              </a:rPr>
              <a:t>an exponential </a:t>
            </a:r>
            <a:r>
              <a:rPr lang="en-US" dirty="0">
                <a:latin typeface="Comic Sans MS"/>
                <a:cs typeface="Comic Sans MS"/>
              </a:rPr>
              <a:t>function.</a:t>
            </a:r>
            <a:r>
              <a:rPr lang="en-US" sz="1800" dirty="0">
                <a:latin typeface="Comic Sans MS"/>
                <a:cs typeface="Comic Sans MS"/>
              </a:rPr>
              <a:t> </a:t>
            </a:r>
          </a:p>
          <a:p>
            <a:pPr marL="0" indent="0">
              <a:buNone/>
            </a:pPr>
            <a:endParaRPr lang="en-US" dirty="0">
              <a:latin typeface="Comic Sans MS"/>
              <a:cs typeface="Comic Sans MS"/>
            </a:endParaRPr>
          </a:p>
        </p:txBody>
      </p:sp>
      <p:pic>
        <p:nvPicPr>
          <p:cNvPr id="4" name="Picture 3" descr="Tabl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1218" y="3159125"/>
            <a:ext cx="5998064" cy="2170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6057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lank-graph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3081" y="2524900"/>
            <a:ext cx="3970104" cy="393632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/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/>
                <a:cs typeface="Comic Sans MS"/>
              </a:rPr>
              <a:t>Example 5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625" y="1206500"/>
            <a:ext cx="8604250" cy="491966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3800" dirty="0">
                <a:latin typeface="Comic Sans MS"/>
                <a:cs typeface="Comic Sans MS"/>
              </a:rPr>
              <a:t>Graph </a:t>
            </a:r>
            <a:r>
              <a:rPr lang="en-US" sz="3800" i="1" dirty="0">
                <a:latin typeface="Comic Sans MS"/>
                <a:cs typeface="Comic Sans MS"/>
              </a:rPr>
              <a:t>y</a:t>
            </a:r>
            <a:r>
              <a:rPr lang="en-US" sz="3800" dirty="0">
                <a:latin typeface="Comic Sans MS"/>
                <a:cs typeface="Comic Sans MS"/>
              </a:rPr>
              <a:t> = log</a:t>
            </a:r>
            <a:r>
              <a:rPr lang="en-US" sz="3800" baseline="-25000" dirty="0">
                <a:latin typeface="Comic Sans MS"/>
                <a:cs typeface="Comic Sans MS"/>
              </a:rPr>
              <a:t>4</a:t>
            </a:r>
            <a:r>
              <a:rPr lang="en-US" sz="3800" dirty="0">
                <a:latin typeface="Comic Sans MS"/>
                <a:cs typeface="Comic Sans MS"/>
              </a:rPr>
              <a:t> </a:t>
            </a:r>
            <a:r>
              <a:rPr lang="en-US" sz="3800" i="1" dirty="0" smtClean="0">
                <a:latin typeface="Comic Sans MS"/>
                <a:cs typeface="Comic Sans MS"/>
              </a:rPr>
              <a:t>x.</a:t>
            </a:r>
          </a:p>
          <a:p>
            <a:pPr marL="0" indent="0">
              <a:buNone/>
            </a:pPr>
            <a:endParaRPr lang="en-US" i="1" dirty="0">
              <a:latin typeface="Comic Sans MS"/>
              <a:cs typeface="Comic Sans MS"/>
            </a:endParaRPr>
          </a:p>
          <a:p>
            <a:pPr marL="0" indent="0">
              <a:buNone/>
            </a:pPr>
            <a:r>
              <a:rPr lang="en-US" sz="3300" dirty="0">
                <a:latin typeface="Comic Sans MS"/>
                <a:cs typeface="Comic Sans MS"/>
              </a:rPr>
              <a:t>By definition of logarithm, </a:t>
            </a:r>
            <a:r>
              <a:rPr lang="en-US" sz="3300" i="1" dirty="0">
                <a:latin typeface="Comic Sans MS"/>
                <a:cs typeface="Comic Sans MS"/>
              </a:rPr>
              <a:t>y</a:t>
            </a:r>
            <a:r>
              <a:rPr lang="en-US" sz="3300" dirty="0">
                <a:latin typeface="Comic Sans MS"/>
                <a:cs typeface="Comic Sans MS"/>
              </a:rPr>
              <a:t> = log</a:t>
            </a:r>
            <a:r>
              <a:rPr lang="en-US" sz="3300" baseline="-25000" dirty="0">
                <a:latin typeface="Comic Sans MS"/>
                <a:cs typeface="Comic Sans MS"/>
              </a:rPr>
              <a:t>4</a:t>
            </a:r>
            <a:r>
              <a:rPr lang="en-US" sz="3300" dirty="0">
                <a:latin typeface="Comic Sans MS"/>
                <a:cs typeface="Comic Sans MS"/>
              </a:rPr>
              <a:t> </a:t>
            </a:r>
            <a:r>
              <a:rPr lang="en-US" sz="3300" i="1" dirty="0">
                <a:latin typeface="Comic Sans MS"/>
                <a:cs typeface="Comic Sans MS"/>
              </a:rPr>
              <a:t>x</a:t>
            </a:r>
            <a:r>
              <a:rPr lang="en-US" sz="3300" dirty="0">
                <a:latin typeface="Comic Sans MS"/>
                <a:cs typeface="Comic Sans MS"/>
              </a:rPr>
              <a:t> is the inverse of </a:t>
            </a:r>
            <a:r>
              <a:rPr lang="en-US" sz="3300" i="1" dirty="0">
                <a:latin typeface="Comic Sans MS"/>
                <a:cs typeface="Comic Sans MS"/>
              </a:rPr>
              <a:t>y</a:t>
            </a:r>
            <a:r>
              <a:rPr lang="en-US" sz="3300" dirty="0">
                <a:latin typeface="Comic Sans MS"/>
                <a:cs typeface="Comic Sans MS"/>
              </a:rPr>
              <a:t> </a:t>
            </a:r>
            <a:r>
              <a:rPr lang="en-US" sz="3300" dirty="0" smtClean="0">
                <a:latin typeface="Comic Sans MS"/>
                <a:cs typeface="Comic Sans MS"/>
              </a:rPr>
              <a:t>= 4</a:t>
            </a:r>
            <a:r>
              <a:rPr lang="en-US" sz="3300" i="1" baseline="30000" dirty="0" smtClean="0">
                <a:latin typeface="Comic Sans MS"/>
                <a:cs typeface="Comic Sans MS"/>
              </a:rPr>
              <a:t>x</a:t>
            </a:r>
            <a:r>
              <a:rPr lang="en-US" sz="3300" i="1" dirty="0">
                <a:latin typeface="Comic Sans MS"/>
                <a:cs typeface="Comic Sans MS"/>
              </a:rPr>
              <a:t>.</a:t>
            </a:r>
          </a:p>
          <a:p>
            <a:pPr marL="0" indent="0">
              <a:buNone/>
            </a:pPr>
            <a:endParaRPr lang="en-US" dirty="0" smtClean="0">
              <a:latin typeface="Comic Sans MS"/>
              <a:cs typeface="Comic Sans MS"/>
            </a:endParaRPr>
          </a:p>
          <a:p>
            <a:pPr marL="0" indent="0">
              <a:buNone/>
            </a:pPr>
            <a:r>
              <a:rPr lang="en-US" i="1" dirty="0" smtClean="0">
                <a:latin typeface="Comic Sans MS"/>
                <a:cs typeface="Comic Sans MS"/>
              </a:rPr>
              <a:t>								</a:t>
            </a:r>
            <a:r>
              <a:rPr lang="en-US" u="sng" dirty="0" smtClean="0">
                <a:latin typeface="Comic Sans MS"/>
                <a:cs typeface="Comic Sans MS"/>
              </a:rPr>
              <a:t>Step </a:t>
            </a:r>
            <a:r>
              <a:rPr lang="en-US" u="sng" dirty="0">
                <a:latin typeface="Comic Sans MS"/>
                <a:cs typeface="Comic Sans MS"/>
              </a:rPr>
              <a:t>1:</a:t>
            </a:r>
            <a:r>
              <a:rPr lang="en-US" dirty="0">
                <a:latin typeface="Comic Sans MS"/>
                <a:cs typeface="Comic Sans MS"/>
              </a:rPr>
              <a:t> Graph </a:t>
            </a:r>
            <a:r>
              <a:rPr lang="en-US" i="1" dirty="0">
                <a:latin typeface="Comic Sans MS"/>
                <a:cs typeface="Comic Sans MS"/>
              </a:rPr>
              <a:t>y</a:t>
            </a:r>
            <a:r>
              <a:rPr lang="en-US" dirty="0">
                <a:latin typeface="Comic Sans MS"/>
                <a:cs typeface="Comic Sans MS"/>
              </a:rPr>
              <a:t> = </a:t>
            </a:r>
            <a:r>
              <a:rPr lang="en-US" dirty="0" smtClean="0">
                <a:latin typeface="Comic Sans MS"/>
                <a:cs typeface="Comic Sans MS"/>
              </a:rPr>
              <a:t>4</a:t>
            </a:r>
            <a:r>
              <a:rPr lang="en-US" i="1" baseline="30000" dirty="0" smtClean="0">
                <a:latin typeface="Comic Sans MS"/>
                <a:cs typeface="Comic Sans MS"/>
              </a:rPr>
              <a:t>x</a:t>
            </a:r>
          </a:p>
          <a:p>
            <a:pPr marL="0" indent="0">
              <a:buNone/>
            </a:pPr>
            <a:endParaRPr lang="en-US" i="1" baseline="30000" dirty="0">
              <a:latin typeface="Comic Sans MS"/>
              <a:cs typeface="Comic Sans MS"/>
            </a:endParaRPr>
          </a:p>
          <a:p>
            <a:pPr marL="0" indent="0">
              <a:buNone/>
            </a:pPr>
            <a:r>
              <a:rPr lang="en-US" dirty="0" smtClean="0">
                <a:latin typeface="Comic Sans MS"/>
                <a:cs typeface="Comic Sans MS"/>
              </a:rPr>
              <a:t>								</a:t>
            </a:r>
            <a:r>
              <a:rPr lang="en-US" u="sng" dirty="0" smtClean="0">
                <a:latin typeface="Comic Sans MS"/>
                <a:cs typeface="Comic Sans MS"/>
              </a:rPr>
              <a:t>Step </a:t>
            </a:r>
            <a:r>
              <a:rPr lang="en-US" u="sng" dirty="0">
                <a:latin typeface="Comic Sans MS"/>
                <a:cs typeface="Comic Sans MS"/>
              </a:rPr>
              <a:t>2</a:t>
            </a:r>
            <a:r>
              <a:rPr lang="en-US" i="1" u="sng" dirty="0">
                <a:latin typeface="Comic Sans MS"/>
                <a:cs typeface="Comic Sans MS"/>
              </a:rPr>
              <a:t>:</a:t>
            </a:r>
            <a:r>
              <a:rPr lang="en-US" dirty="0">
                <a:latin typeface="Comic Sans MS"/>
                <a:cs typeface="Comic Sans MS"/>
              </a:rPr>
              <a:t> Draw </a:t>
            </a:r>
            <a:r>
              <a:rPr lang="en-US" i="1" dirty="0">
                <a:latin typeface="Comic Sans MS"/>
                <a:cs typeface="Comic Sans MS"/>
              </a:rPr>
              <a:t>y</a:t>
            </a:r>
            <a:r>
              <a:rPr lang="en-US" dirty="0">
                <a:latin typeface="Comic Sans MS"/>
                <a:cs typeface="Comic Sans MS"/>
              </a:rPr>
              <a:t> = </a:t>
            </a:r>
            <a:r>
              <a:rPr lang="en-US" i="1" dirty="0">
                <a:latin typeface="Comic Sans MS"/>
                <a:cs typeface="Comic Sans MS"/>
              </a:rPr>
              <a:t>x</a:t>
            </a:r>
            <a:r>
              <a:rPr lang="en-US" i="1" dirty="0" smtClean="0">
                <a:latin typeface="Comic Sans MS"/>
                <a:cs typeface="Comic Sans MS"/>
              </a:rPr>
              <a:t>.</a:t>
            </a:r>
          </a:p>
          <a:p>
            <a:pPr marL="0" indent="0">
              <a:buNone/>
            </a:pPr>
            <a:endParaRPr lang="en-US" i="1" dirty="0">
              <a:latin typeface="Comic Sans MS"/>
              <a:cs typeface="Comic Sans MS"/>
            </a:endParaRPr>
          </a:p>
          <a:p>
            <a:pPr marL="0" indent="0">
              <a:buNone/>
            </a:pPr>
            <a:r>
              <a:rPr lang="en-US" i="1" dirty="0" smtClean="0">
                <a:latin typeface="Comic Sans MS"/>
                <a:cs typeface="Comic Sans MS"/>
              </a:rPr>
              <a:t>								</a:t>
            </a:r>
            <a:r>
              <a:rPr lang="en-US" u="sng" dirty="0" smtClean="0">
                <a:latin typeface="Comic Sans MS"/>
                <a:cs typeface="Comic Sans MS"/>
              </a:rPr>
              <a:t>Step </a:t>
            </a:r>
            <a:r>
              <a:rPr lang="en-US" u="sng" dirty="0">
                <a:latin typeface="Comic Sans MS"/>
                <a:cs typeface="Comic Sans MS"/>
              </a:rPr>
              <a:t>3:</a:t>
            </a:r>
            <a:r>
              <a:rPr lang="en-US" dirty="0">
                <a:latin typeface="Comic Sans MS"/>
                <a:cs typeface="Comic Sans MS"/>
              </a:rPr>
              <a:t> Choose a few points on </a:t>
            </a:r>
            <a:r>
              <a:rPr lang="en-US" dirty="0" smtClean="0">
                <a:latin typeface="Comic Sans MS"/>
                <a:cs typeface="Comic Sans MS"/>
              </a:rPr>
              <a:t>								4</a:t>
            </a:r>
            <a:r>
              <a:rPr lang="en-US" i="1" baseline="30000" dirty="0" smtClean="0">
                <a:latin typeface="Comic Sans MS"/>
                <a:cs typeface="Comic Sans MS"/>
              </a:rPr>
              <a:t>x</a:t>
            </a:r>
            <a:r>
              <a:rPr lang="en-US" dirty="0">
                <a:latin typeface="Comic Sans MS"/>
                <a:cs typeface="Comic Sans MS"/>
              </a:rPr>
              <a:t>. Reverse the coordinates and </a:t>
            </a:r>
            <a:r>
              <a:rPr lang="en-US" dirty="0" smtClean="0">
                <a:latin typeface="Comic Sans MS"/>
                <a:cs typeface="Comic Sans MS"/>
              </a:rPr>
              <a:t>								plot </a:t>
            </a:r>
            <a:r>
              <a:rPr lang="en-US" dirty="0">
                <a:latin typeface="Comic Sans MS"/>
                <a:cs typeface="Comic Sans MS"/>
              </a:rPr>
              <a:t>the points of </a:t>
            </a:r>
            <a:r>
              <a:rPr lang="en-US" i="1" dirty="0" smtClean="0">
                <a:latin typeface="Comic Sans MS"/>
                <a:cs typeface="Comic Sans MS"/>
              </a:rPr>
              <a:t>y</a:t>
            </a:r>
            <a:r>
              <a:rPr lang="en-US" dirty="0" smtClean="0">
                <a:latin typeface="Comic Sans MS"/>
                <a:cs typeface="Comic Sans MS"/>
              </a:rPr>
              <a:t> </a:t>
            </a:r>
            <a:r>
              <a:rPr lang="en-US" dirty="0">
                <a:latin typeface="Comic Sans MS"/>
                <a:cs typeface="Comic Sans MS"/>
              </a:rPr>
              <a:t>= log</a:t>
            </a:r>
            <a:r>
              <a:rPr lang="en-US" baseline="-25000" dirty="0">
                <a:latin typeface="Comic Sans MS"/>
                <a:cs typeface="Comic Sans MS"/>
              </a:rPr>
              <a:t>4</a:t>
            </a:r>
            <a:r>
              <a:rPr lang="en-US" dirty="0">
                <a:latin typeface="Comic Sans MS"/>
                <a:cs typeface="Comic Sans MS"/>
              </a:rPr>
              <a:t> </a:t>
            </a:r>
            <a:r>
              <a:rPr lang="en-US" i="1" dirty="0">
                <a:latin typeface="Comic Sans MS"/>
                <a:cs typeface="Comic Sans MS"/>
              </a:rPr>
              <a:t>x.</a:t>
            </a:r>
          </a:p>
          <a:p>
            <a:pPr marL="0" indent="0">
              <a:buNone/>
            </a:pPr>
            <a:endParaRPr lang="en-US" i="1" dirty="0">
              <a:latin typeface="Comic Sans MS"/>
              <a:cs typeface="Comic Sans MS"/>
            </a:endParaRPr>
          </a:p>
          <a:p>
            <a:pPr marL="0" indent="0">
              <a:buNone/>
            </a:pPr>
            <a:endParaRPr lang="en-US" dirty="0">
              <a:latin typeface="Comic Sans MS"/>
              <a:cs typeface="Comic Sans MS"/>
            </a:endParaRPr>
          </a:p>
        </p:txBody>
      </p:sp>
      <p:pic>
        <p:nvPicPr>
          <p:cNvPr id="4" name="Picture 11" descr="A23eTE0803TA01AN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813" y="3311525"/>
            <a:ext cx="1700213" cy="16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2" descr="A23eTE0803TA01AN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813" y="3298825"/>
            <a:ext cx="1700213" cy="16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3" descr="A23eTE0803TA01AN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813" y="3311525"/>
            <a:ext cx="1700213" cy="16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27237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lank-graph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2307" y="2412375"/>
            <a:ext cx="3970104" cy="3936320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/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/>
                <a:cs typeface="Comic Sans MS"/>
              </a:rPr>
              <a:t>Example 6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latin typeface="Comic Sans MS"/>
                <a:cs typeface="Comic Sans MS"/>
              </a:rPr>
              <a:t>Graph </a:t>
            </a:r>
            <a:r>
              <a:rPr lang="en-US" i="1" dirty="0">
                <a:latin typeface="Comic Sans MS"/>
                <a:cs typeface="Comic Sans MS"/>
              </a:rPr>
              <a:t>y</a:t>
            </a:r>
            <a:r>
              <a:rPr lang="en-US" dirty="0">
                <a:latin typeface="Comic Sans MS"/>
                <a:cs typeface="Comic Sans MS"/>
              </a:rPr>
              <a:t> = log</a:t>
            </a:r>
            <a:r>
              <a:rPr lang="en-US" baseline="-25000" dirty="0">
                <a:latin typeface="Comic Sans MS"/>
                <a:cs typeface="Comic Sans MS"/>
              </a:rPr>
              <a:t>5</a:t>
            </a:r>
            <a:r>
              <a:rPr lang="en-US" dirty="0">
                <a:latin typeface="Comic Sans MS"/>
                <a:cs typeface="Comic Sans MS"/>
              </a:rPr>
              <a:t> (</a:t>
            </a:r>
            <a:r>
              <a:rPr lang="en-US" i="1" dirty="0">
                <a:latin typeface="Comic Sans MS"/>
                <a:cs typeface="Comic Sans MS"/>
              </a:rPr>
              <a:t>x</a:t>
            </a:r>
            <a:r>
              <a:rPr lang="en-US" dirty="0">
                <a:latin typeface="Comic Sans MS"/>
                <a:cs typeface="Comic Sans MS"/>
              </a:rPr>
              <a:t> – 1) + 2.</a:t>
            </a:r>
          </a:p>
          <a:p>
            <a:pPr marL="0" indent="0">
              <a:buNone/>
            </a:pPr>
            <a:endParaRPr lang="en-US" dirty="0" smtClean="0">
              <a:latin typeface="Comic Sans MS"/>
              <a:cs typeface="Comic Sans MS"/>
            </a:endParaRPr>
          </a:p>
          <a:p>
            <a:pPr marL="0" indent="0">
              <a:buNone/>
            </a:pPr>
            <a:r>
              <a:rPr lang="en-US" dirty="0" smtClean="0">
                <a:latin typeface="Comic Sans MS"/>
                <a:cs typeface="Comic Sans MS"/>
              </a:rPr>
              <a:t>							</a:t>
            </a:r>
            <a:r>
              <a:rPr lang="en-US" sz="2800" u="sng" dirty="0" smtClean="0">
                <a:latin typeface="Comic Sans MS"/>
                <a:cs typeface="Comic Sans MS"/>
              </a:rPr>
              <a:t>Step 1: </a:t>
            </a:r>
            <a:r>
              <a:rPr lang="en-US" sz="2800" dirty="0" smtClean="0">
                <a:latin typeface="Comic Sans MS"/>
                <a:cs typeface="Comic Sans MS"/>
              </a:rPr>
              <a:t>Graph </a:t>
            </a:r>
            <a:r>
              <a:rPr lang="en-US" sz="2800" i="1" dirty="0">
                <a:latin typeface="Comic Sans MS"/>
                <a:cs typeface="Comic Sans MS"/>
              </a:rPr>
              <a:t>y</a:t>
            </a:r>
            <a:r>
              <a:rPr lang="en-US" sz="2800" dirty="0">
                <a:latin typeface="Comic Sans MS"/>
                <a:cs typeface="Comic Sans MS"/>
              </a:rPr>
              <a:t> = log</a:t>
            </a:r>
            <a:r>
              <a:rPr lang="en-US" sz="2800" baseline="-25000" dirty="0">
                <a:latin typeface="Comic Sans MS"/>
                <a:cs typeface="Comic Sans MS"/>
              </a:rPr>
              <a:t>5</a:t>
            </a:r>
            <a:r>
              <a:rPr lang="en-US" sz="2800" dirty="0">
                <a:latin typeface="Comic Sans MS"/>
                <a:cs typeface="Comic Sans MS"/>
              </a:rPr>
              <a:t> </a:t>
            </a:r>
            <a:r>
              <a:rPr lang="en-US" sz="2800" i="1" dirty="0" smtClean="0">
                <a:latin typeface="Comic Sans MS"/>
                <a:cs typeface="Comic Sans MS"/>
              </a:rPr>
              <a:t>x</a:t>
            </a:r>
            <a:endParaRPr lang="en-US" sz="2800" dirty="0">
              <a:latin typeface="Comic Sans MS"/>
              <a:cs typeface="Comic Sans MS"/>
            </a:endParaRPr>
          </a:p>
          <a:p>
            <a:pPr marL="0" indent="0">
              <a:buNone/>
            </a:pPr>
            <a:r>
              <a:rPr lang="en-US" sz="2800" dirty="0" smtClean="0">
                <a:latin typeface="Comic Sans MS"/>
                <a:cs typeface="Comic Sans MS"/>
              </a:rPr>
              <a:t>							</a:t>
            </a:r>
          </a:p>
          <a:p>
            <a:pPr marL="0" indent="0">
              <a:buNone/>
            </a:pPr>
            <a:r>
              <a:rPr lang="en-US" sz="2800" dirty="0">
                <a:latin typeface="Comic Sans MS"/>
                <a:cs typeface="Comic Sans MS"/>
              </a:rPr>
              <a:t>	</a:t>
            </a:r>
            <a:r>
              <a:rPr lang="en-US" sz="2800" dirty="0" smtClean="0">
                <a:latin typeface="Comic Sans MS"/>
                <a:cs typeface="Comic Sans MS"/>
              </a:rPr>
              <a:t>						</a:t>
            </a:r>
            <a:r>
              <a:rPr lang="en-US" sz="2800" u="sng" dirty="0" smtClean="0">
                <a:latin typeface="Comic Sans MS"/>
                <a:cs typeface="Comic Sans MS"/>
              </a:rPr>
              <a:t>Step </a:t>
            </a:r>
            <a:r>
              <a:rPr lang="en-US" sz="2800" u="sng" dirty="0">
                <a:latin typeface="Comic Sans MS"/>
                <a:cs typeface="Comic Sans MS"/>
              </a:rPr>
              <a:t>2:</a:t>
            </a:r>
            <a:r>
              <a:rPr lang="en-US" sz="2800" dirty="0">
                <a:latin typeface="Comic Sans MS"/>
                <a:cs typeface="Comic Sans MS"/>
              </a:rPr>
              <a:t> Graph the function </a:t>
            </a:r>
            <a:r>
              <a:rPr lang="en-US" sz="2800" dirty="0" smtClean="0">
                <a:latin typeface="Comic Sans MS"/>
                <a:cs typeface="Comic Sans MS"/>
              </a:rPr>
              <a:t>							by </a:t>
            </a:r>
            <a:r>
              <a:rPr lang="en-US" sz="2800" dirty="0">
                <a:latin typeface="Comic Sans MS"/>
                <a:cs typeface="Comic Sans MS"/>
              </a:rPr>
              <a:t>shifting the points from </a:t>
            </a:r>
            <a:r>
              <a:rPr lang="en-US" sz="2800" dirty="0" smtClean="0">
                <a:latin typeface="Comic Sans MS"/>
                <a:cs typeface="Comic Sans MS"/>
              </a:rPr>
              <a:t>							the graph </a:t>
            </a:r>
            <a:r>
              <a:rPr lang="en-US" sz="2800" dirty="0">
                <a:latin typeface="Comic Sans MS"/>
                <a:cs typeface="Comic Sans MS"/>
              </a:rPr>
              <a:t>to the right 1 unit </a:t>
            </a:r>
            <a:r>
              <a:rPr lang="en-US" sz="2800" dirty="0" smtClean="0">
                <a:latin typeface="Comic Sans MS"/>
                <a:cs typeface="Comic Sans MS"/>
              </a:rPr>
              <a:t>							and </a:t>
            </a:r>
            <a:r>
              <a:rPr lang="en-US" sz="2800" dirty="0">
                <a:latin typeface="Comic Sans MS"/>
                <a:cs typeface="Comic Sans MS"/>
              </a:rPr>
              <a:t>up 2 units.</a:t>
            </a:r>
          </a:p>
          <a:p>
            <a:pPr marL="0" indent="0">
              <a:buNone/>
            </a:pPr>
            <a:endParaRPr lang="en-US" dirty="0" smtClean="0">
              <a:latin typeface="Comic Sans MS"/>
              <a:cs typeface="Comic Sans MS"/>
            </a:endParaRPr>
          </a:p>
        </p:txBody>
      </p:sp>
      <p:pic>
        <p:nvPicPr>
          <p:cNvPr id="4" name="Picture 55" descr="A2_3eCSF0802TA06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307" y="2855913"/>
            <a:ext cx="1873250" cy="168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6" descr="A2_3eCSF0802TA06b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307" y="2855913"/>
            <a:ext cx="1873250" cy="168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48889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00"/>
                </a:solidFill>
                <a:latin typeface="Comic Sans MS"/>
                <a:cs typeface="Comic Sans MS"/>
              </a:rPr>
              <a:t>Students will be able to use properties of logarithms</a:t>
            </a:r>
            <a:endParaRPr lang="en-US" dirty="0">
              <a:solidFill>
                <a:srgbClr val="000000"/>
              </a:solidFill>
              <a:latin typeface="Comic Sans MS"/>
              <a:cs typeface="Comic Sans M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latin typeface="Comic Sans MS"/>
                <a:cs typeface="Comic Sans MS"/>
              </a:rPr>
              <a:t>Section 7.4</a:t>
            </a:r>
            <a:br>
              <a:rPr lang="en-US" dirty="0" smtClean="0">
                <a:latin typeface="Comic Sans MS"/>
                <a:cs typeface="Comic Sans MS"/>
              </a:rPr>
            </a:br>
            <a:r>
              <a:rPr lang="en-US" dirty="0" smtClean="0">
                <a:latin typeface="Comic Sans MS"/>
                <a:cs typeface="Comic Sans MS"/>
              </a:rPr>
              <a:t>Properties of Logarithms</a:t>
            </a:r>
            <a:endParaRPr lang="en-US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984245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/>
                <a:cs typeface="Comic Sans MS"/>
              </a:rPr>
              <a:t>Warm Up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tabLst>
                <a:tab pos="342900" algn="l"/>
                <a:tab pos="1828800" algn="l"/>
                <a:tab pos="2120900" algn="l"/>
                <a:tab pos="3657600" algn="l"/>
                <a:tab pos="3949700" algn="l"/>
                <a:tab pos="5486400" algn="l"/>
                <a:tab pos="5778500" algn="l"/>
              </a:tabLst>
            </a:pPr>
            <a:r>
              <a:rPr lang="en-US" sz="2800" dirty="0">
                <a:latin typeface="Comic Sans MS"/>
                <a:cs typeface="Comic Sans MS"/>
              </a:rPr>
              <a:t>Evaluate each expression for </a:t>
            </a:r>
            <a:r>
              <a:rPr lang="en-US" sz="2800" i="1" dirty="0">
                <a:latin typeface="Comic Sans MS"/>
                <a:cs typeface="Comic Sans MS"/>
              </a:rPr>
              <a:t>x</a:t>
            </a:r>
            <a:r>
              <a:rPr lang="en-US" sz="2800" dirty="0">
                <a:latin typeface="Comic Sans MS"/>
                <a:cs typeface="Comic Sans MS"/>
              </a:rPr>
              <a:t> = 3.</a:t>
            </a:r>
          </a:p>
          <a:p>
            <a:pPr marL="514350" indent="-514350">
              <a:buFont typeface="+mj-lt"/>
              <a:buAutoNum type="arabicPeriod"/>
              <a:tabLst>
                <a:tab pos="342900" algn="l"/>
                <a:tab pos="1828800" algn="l"/>
                <a:tab pos="2120900" algn="l"/>
                <a:tab pos="3657600" algn="l"/>
                <a:tab pos="3949700" algn="l"/>
                <a:tab pos="5486400" algn="l"/>
                <a:tab pos="5778500" algn="l"/>
              </a:tabLst>
            </a:pPr>
            <a:r>
              <a:rPr lang="en-US" sz="2800" dirty="0" smtClean="0">
                <a:latin typeface="Comic Sans MS"/>
                <a:cs typeface="Comic Sans MS"/>
              </a:rPr>
              <a:t> </a:t>
            </a:r>
            <a:r>
              <a:rPr lang="en-US" sz="2800" i="1" dirty="0" smtClean="0">
                <a:latin typeface="Comic Sans MS"/>
                <a:cs typeface="Comic Sans MS"/>
              </a:rPr>
              <a:t>x</a:t>
            </a:r>
            <a:r>
              <a:rPr lang="en-US" sz="2800" baseline="30000" dirty="0" smtClean="0">
                <a:latin typeface="Comic Sans MS"/>
                <a:cs typeface="Comic Sans MS"/>
              </a:rPr>
              <a:t>3</a:t>
            </a:r>
            <a:r>
              <a:rPr lang="en-US" sz="2800" dirty="0" smtClean="0">
                <a:latin typeface="Comic Sans MS"/>
                <a:cs typeface="Comic Sans MS"/>
              </a:rPr>
              <a:t> </a:t>
            </a:r>
            <a:r>
              <a:rPr lang="en-US" sz="2800" dirty="0">
                <a:latin typeface="Comic Sans MS"/>
                <a:cs typeface="Comic Sans MS"/>
              </a:rPr>
              <a:t>– </a:t>
            </a:r>
            <a:r>
              <a:rPr lang="en-US" sz="2800" i="1" dirty="0">
                <a:latin typeface="Comic Sans MS"/>
                <a:cs typeface="Comic Sans MS"/>
              </a:rPr>
              <a:t>x</a:t>
            </a:r>
            <a:r>
              <a:rPr lang="en-US" sz="2800" dirty="0">
                <a:latin typeface="Comic Sans MS"/>
                <a:cs typeface="Comic Sans MS"/>
              </a:rPr>
              <a:t>	</a:t>
            </a:r>
            <a:endParaRPr lang="en-US" sz="2800" dirty="0" smtClean="0">
              <a:latin typeface="Comic Sans MS"/>
              <a:cs typeface="Comic Sans MS"/>
            </a:endParaRPr>
          </a:p>
          <a:p>
            <a:pPr marL="800100" lvl="2" indent="0">
              <a:buNone/>
              <a:tabLst>
                <a:tab pos="342900" algn="l"/>
                <a:tab pos="1828800" algn="l"/>
                <a:tab pos="2120900" algn="l"/>
                <a:tab pos="3657600" algn="l"/>
                <a:tab pos="3949700" algn="l"/>
                <a:tab pos="5486400" algn="l"/>
                <a:tab pos="5778500" algn="l"/>
              </a:tabLst>
            </a:pPr>
            <a:r>
              <a:rPr lang="en-US" sz="2800" dirty="0" smtClean="0">
                <a:solidFill>
                  <a:srgbClr val="FF0000"/>
                </a:solidFill>
                <a:latin typeface="Comic Sans MS"/>
                <a:cs typeface="Comic Sans MS"/>
              </a:rPr>
              <a:t>24</a:t>
            </a:r>
          </a:p>
          <a:p>
            <a:pPr marL="514350" indent="-514350">
              <a:buFont typeface="+mj-lt"/>
              <a:buAutoNum type="arabicPeriod"/>
              <a:tabLst>
                <a:tab pos="342900" algn="l"/>
                <a:tab pos="1828800" algn="l"/>
                <a:tab pos="2120900" algn="l"/>
                <a:tab pos="3657600" algn="l"/>
                <a:tab pos="3949700" algn="l"/>
                <a:tab pos="5486400" algn="l"/>
                <a:tab pos="5778500" algn="l"/>
              </a:tabLst>
            </a:pPr>
            <a:r>
              <a:rPr lang="en-US" sz="2800" dirty="0" smtClean="0">
                <a:latin typeface="Comic Sans MS"/>
                <a:cs typeface="Comic Sans MS"/>
              </a:rPr>
              <a:t> </a:t>
            </a:r>
            <a:r>
              <a:rPr lang="en-US" sz="2800" i="1" dirty="0" smtClean="0">
                <a:latin typeface="Comic Sans MS"/>
                <a:cs typeface="Comic Sans MS"/>
              </a:rPr>
              <a:t>x</a:t>
            </a:r>
            <a:r>
              <a:rPr lang="en-US" sz="2800" baseline="30000" dirty="0" smtClean="0">
                <a:latin typeface="Comic Sans MS"/>
                <a:cs typeface="Comic Sans MS"/>
              </a:rPr>
              <a:t>5</a:t>
            </a:r>
            <a:r>
              <a:rPr lang="en-US" sz="2800" dirty="0" smtClean="0">
                <a:latin typeface="Comic Sans MS"/>
                <a:cs typeface="Comic Sans MS"/>
              </a:rPr>
              <a:t> </a:t>
            </a:r>
            <a:r>
              <a:rPr lang="en-US" sz="2800" i="1" dirty="0">
                <a:latin typeface="Comic Sans MS"/>
                <a:cs typeface="Comic Sans MS"/>
              </a:rPr>
              <a:t>x</a:t>
            </a:r>
            <a:r>
              <a:rPr lang="en-US" sz="2800" baseline="30000" dirty="0">
                <a:latin typeface="Comic Sans MS"/>
                <a:cs typeface="Comic Sans MS"/>
              </a:rPr>
              <a:t>2</a:t>
            </a:r>
            <a:r>
              <a:rPr lang="en-US" sz="2800" dirty="0">
                <a:latin typeface="Comic Sans MS"/>
                <a:cs typeface="Comic Sans MS"/>
              </a:rPr>
              <a:t>		</a:t>
            </a:r>
            <a:endParaRPr lang="en-US" sz="2800" dirty="0" smtClean="0">
              <a:latin typeface="Comic Sans MS"/>
              <a:cs typeface="Comic Sans MS"/>
            </a:endParaRPr>
          </a:p>
          <a:p>
            <a:pPr marL="800100" lvl="2" indent="0">
              <a:buNone/>
              <a:tabLst>
                <a:tab pos="342900" algn="l"/>
                <a:tab pos="1828800" algn="l"/>
                <a:tab pos="2120900" algn="l"/>
                <a:tab pos="3657600" algn="l"/>
                <a:tab pos="3949700" algn="l"/>
                <a:tab pos="5486400" algn="l"/>
                <a:tab pos="5778500" algn="l"/>
              </a:tabLst>
            </a:pPr>
            <a:r>
              <a:rPr lang="en-US" sz="2800" dirty="0" smtClean="0">
                <a:solidFill>
                  <a:srgbClr val="FF0000"/>
                </a:solidFill>
                <a:latin typeface="Comic Sans MS"/>
                <a:cs typeface="Comic Sans MS"/>
              </a:rPr>
              <a:t>2187</a:t>
            </a:r>
          </a:p>
          <a:p>
            <a:pPr marL="514350" indent="-514350">
              <a:buFont typeface="+mj-lt"/>
              <a:buAutoNum type="arabicPeriod"/>
              <a:tabLst>
                <a:tab pos="342900" algn="l"/>
                <a:tab pos="1828800" algn="l"/>
                <a:tab pos="2120900" algn="l"/>
                <a:tab pos="3657600" algn="l"/>
                <a:tab pos="3949700" algn="l"/>
                <a:tab pos="5486400" algn="l"/>
                <a:tab pos="5778500" algn="l"/>
              </a:tabLst>
            </a:pPr>
            <a:r>
              <a:rPr lang="en-US" sz="2800" dirty="0" smtClean="0">
                <a:latin typeface="Comic Sans MS"/>
                <a:cs typeface="Comic Sans MS"/>
              </a:rPr>
              <a:t> </a:t>
            </a:r>
            <a:r>
              <a:rPr lang="en-US" sz="2800" i="1" dirty="0" smtClean="0">
                <a:latin typeface="Comic Sans MS"/>
                <a:cs typeface="Comic Sans MS"/>
              </a:rPr>
              <a:t>x</a:t>
            </a:r>
            <a:r>
              <a:rPr lang="en-US" sz="2800" baseline="30000" dirty="0" smtClean="0">
                <a:latin typeface="Comic Sans MS"/>
                <a:cs typeface="Comic Sans MS"/>
              </a:rPr>
              <a:t>3</a:t>
            </a:r>
            <a:r>
              <a:rPr lang="en-US" sz="2800" dirty="0" smtClean="0">
                <a:latin typeface="Comic Sans MS"/>
                <a:cs typeface="Comic Sans MS"/>
              </a:rPr>
              <a:t> </a:t>
            </a:r>
            <a:r>
              <a:rPr lang="en-US" sz="2800" dirty="0">
                <a:latin typeface="Comic Sans MS"/>
                <a:cs typeface="Comic Sans MS"/>
              </a:rPr>
              <a:t>+ </a:t>
            </a:r>
            <a:r>
              <a:rPr lang="en-US" sz="2800" i="1" dirty="0" smtClean="0">
                <a:latin typeface="Comic Sans MS"/>
                <a:cs typeface="Comic Sans MS"/>
              </a:rPr>
              <a:t>x</a:t>
            </a:r>
            <a:r>
              <a:rPr lang="en-US" sz="2800" baseline="30000" dirty="0" smtClean="0">
                <a:latin typeface="Comic Sans MS"/>
                <a:cs typeface="Comic Sans MS"/>
              </a:rPr>
              <a:t>2</a:t>
            </a:r>
          </a:p>
          <a:p>
            <a:pPr marL="800100" lvl="2" indent="0">
              <a:buNone/>
              <a:tabLst>
                <a:tab pos="342900" algn="l"/>
                <a:tab pos="1828800" algn="l"/>
                <a:tab pos="2120900" algn="l"/>
                <a:tab pos="3657600" algn="l"/>
                <a:tab pos="3949700" algn="l"/>
                <a:tab pos="5486400" algn="l"/>
                <a:tab pos="5778500" algn="l"/>
              </a:tabLst>
            </a:pPr>
            <a:r>
              <a:rPr lang="en-US" sz="2800" dirty="0" smtClean="0">
                <a:solidFill>
                  <a:srgbClr val="FF0000"/>
                </a:solidFill>
                <a:latin typeface="Comic Sans MS"/>
                <a:cs typeface="Comic Sans MS"/>
              </a:rPr>
              <a:t>36</a:t>
            </a:r>
            <a:endParaRPr lang="en-US" sz="2800" dirty="0">
              <a:solidFill>
                <a:srgbClr val="FF0000"/>
              </a:solidFill>
              <a:latin typeface="Comic Sans MS"/>
              <a:cs typeface="Comic Sans MS"/>
            </a:endParaRPr>
          </a:p>
          <a:p>
            <a:pPr marL="0" indent="0">
              <a:buNone/>
            </a:pPr>
            <a:endParaRPr lang="en-US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272473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/>
                <a:cs typeface="Comic Sans MS"/>
              </a:rPr>
              <a:t>Key Concepts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2800" dirty="0">
                <a:latin typeface="Comic Sans MS"/>
                <a:cs typeface="Comic Sans MS"/>
              </a:rPr>
              <a:t>Properties of Logarithms</a:t>
            </a:r>
          </a:p>
          <a:p>
            <a:endParaRPr lang="en-US" sz="2800" dirty="0">
              <a:latin typeface="Comic Sans MS"/>
              <a:cs typeface="Comic Sans MS"/>
            </a:endParaRPr>
          </a:p>
          <a:p>
            <a:pPr marL="0" indent="0">
              <a:buNone/>
            </a:pPr>
            <a:r>
              <a:rPr lang="en-US" sz="2800" dirty="0" err="1" smtClean="0">
                <a:latin typeface="Comic Sans MS"/>
                <a:cs typeface="Comic Sans MS"/>
              </a:rPr>
              <a:t>log</a:t>
            </a:r>
            <a:r>
              <a:rPr lang="en-US" sz="2800" baseline="-25000" dirty="0" err="1" smtClean="0">
                <a:latin typeface="Comic Sans MS"/>
                <a:cs typeface="Comic Sans MS"/>
              </a:rPr>
              <a:t>b</a:t>
            </a:r>
            <a:r>
              <a:rPr lang="en-US" sz="2800" dirty="0" err="1" smtClean="0">
                <a:latin typeface="Comic Sans MS"/>
                <a:cs typeface="Comic Sans MS"/>
              </a:rPr>
              <a:t>MN</a:t>
            </a:r>
            <a:r>
              <a:rPr lang="en-US" sz="2800" dirty="0" smtClean="0">
                <a:latin typeface="Comic Sans MS"/>
                <a:cs typeface="Comic Sans MS"/>
              </a:rPr>
              <a:t> </a:t>
            </a:r>
            <a:r>
              <a:rPr lang="en-US" sz="2800" dirty="0">
                <a:latin typeface="Comic Sans MS"/>
                <a:cs typeface="Comic Sans MS"/>
              </a:rPr>
              <a:t>= </a:t>
            </a:r>
            <a:r>
              <a:rPr lang="en-US" sz="2800" dirty="0" err="1" smtClean="0">
                <a:latin typeface="Comic Sans MS"/>
                <a:cs typeface="Comic Sans MS"/>
              </a:rPr>
              <a:t>log</a:t>
            </a:r>
            <a:r>
              <a:rPr lang="en-US" sz="2800" baseline="-25000" dirty="0" err="1" smtClean="0">
                <a:latin typeface="Comic Sans MS"/>
                <a:cs typeface="Comic Sans MS"/>
              </a:rPr>
              <a:t>b</a:t>
            </a:r>
            <a:r>
              <a:rPr lang="en-US" sz="2800" dirty="0" err="1" smtClean="0">
                <a:latin typeface="Comic Sans MS"/>
                <a:cs typeface="Comic Sans MS"/>
              </a:rPr>
              <a:t>M</a:t>
            </a:r>
            <a:r>
              <a:rPr lang="en-US" sz="2800" dirty="0" smtClean="0">
                <a:latin typeface="Comic Sans MS"/>
                <a:cs typeface="Comic Sans MS"/>
              </a:rPr>
              <a:t> </a:t>
            </a:r>
            <a:r>
              <a:rPr lang="en-US" sz="2800" dirty="0">
                <a:latin typeface="Comic Sans MS"/>
                <a:cs typeface="Comic Sans MS"/>
              </a:rPr>
              <a:t>+ </a:t>
            </a:r>
            <a:r>
              <a:rPr lang="en-US" sz="2800" dirty="0" err="1" smtClean="0">
                <a:latin typeface="Comic Sans MS"/>
                <a:cs typeface="Comic Sans MS"/>
              </a:rPr>
              <a:t>log</a:t>
            </a:r>
            <a:r>
              <a:rPr lang="en-US" sz="2800" baseline="-25000" dirty="0" err="1" smtClean="0">
                <a:latin typeface="Comic Sans MS"/>
                <a:cs typeface="Comic Sans MS"/>
              </a:rPr>
              <a:t>b</a:t>
            </a:r>
            <a:r>
              <a:rPr lang="en-US" sz="2800" dirty="0" err="1" smtClean="0">
                <a:latin typeface="Comic Sans MS"/>
                <a:cs typeface="Comic Sans MS"/>
              </a:rPr>
              <a:t>N</a:t>
            </a:r>
            <a:r>
              <a:rPr lang="en-US" sz="2800" dirty="0" smtClean="0">
                <a:latin typeface="Comic Sans MS"/>
                <a:cs typeface="Comic Sans MS"/>
              </a:rPr>
              <a:t>       	Product Property</a:t>
            </a:r>
          </a:p>
          <a:p>
            <a:pPr marL="0" indent="0">
              <a:buNone/>
            </a:pPr>
            <a:endParaRPr lang="en-US" sz="2800" dirty="0">
              <a:latin typeface="Comic Sans MS"/>
              <a:cs typeface="Comic Sans MS"/>
            </a:endParaRPr>
          </a:p>
          <a:p>
            <a:pPr marL="0" indent="0">
              <a:buNone/>
            </a:pPr>
            <a:r>
              <a:rPr lang="en-US" sz="2800" dirty="0" err="1" smtClean="0">
                <a:latin typeface="Comic Sans MS"/>
                <a:cs typeface="Comic Sans MS"/>
              </a:rPr>
              <a:t>log</a:t>
            </a:r>
            <a:r>
              <a:rPr lang="en-US" sz="2800" baseline="-25000" dirty="0" err="1" smtClean="0">
                <a:latin typeface="Comic Sans MS"/>
                <a:cs typeface="Comic Sans MS"/>
              </a:rPr>
              <a:t>b</a:t>
            </a:r>
            <a:r>
              <a:rPr lang="en-US" sz="2800" dirty="0" err="1" smtClean="0">
                <a:latin typeface="Comic Sans MS"/>
                <a:cs typeface="Comic Sans MS"/>
              </a:rPr>
              <a:t>M</a:t>
            </a:r>
            <a:r>
              <a:rPr lang="en-US" sz="2800" dirty="0">
                <a:latin typeface="Comic Sans MS"/>
                <a:cs typeface="Comic Sans MS"/>
              </a:rPr>
              <a:t>/N = </a:t>
            </a:r>
            <a:r>
              <a:rPr lang="en-US" sz="2800" dirty="0" err="1" smtClean="0">
                <a:latin typeface="Comic Sans MS"/>
                <a:cs typeface="Comic Sans MS"/>
              </a:rPr>
              <a:t>log</a:t>
            </a:r>
            <a:r>
              <a:rPr lang="en-US" sz="2800" baseline="-25000" dirty="0" err="1" smtClean="0">
                <a:latin typeface="Comic Sans MS"/>
                <a:cs typeface="Comic Sans MS"/>
              </a:rPr>
              <a:t>b</a:t>
            </a:r>
            <a:r>
              <a:rPr lang="en-US" sz="2800" dirty="0" err="1" smtClean="0">
                <a:latin typeface="Comic Sans MS"/>
                <a:cs typeface="Comic Sans MS"/>
              </a:rPr>
              <a:t>M</a:t>
            </a:r>
            <a:r>
              <a:rPr lang="en-US" sz="2800" dirty="0" smtClean="0">
                <a:latin typeface="Comic Sans MS"/>
                <a:cs typeface="Comic Sans MS"/>
              </a:rPr>
              <a:t> </a:t>
            </a:r>
            <a:r>
              <a:rPr lang="en-US" sz="2800" dirty="0">
                <a:latin typeface="Comic Sans MS"/>
                <a:cs typeface="Comic Sans MS"/>
              </a:rPr>
              <a:t>– </a:t>
            </a:r>
            <a:r>
              <a:rPr lang="en-US" sz="2800" dirty="0" err="1" smtClean="0">
                <a:latin typeface="Comic Sans MS"/>
                <a:cs typeface="Comic Sans MS"/>
              </a:rPr>
              <a:t>log</a:t>
            </a:r>
            <a:r>
              <a:rPr lang="en-US" sz="2800" baseline="-25000" dirty="0" err="1" smtClean="0">
                <a:latin typeface="Comic Sans MS"/>
                <a:cs typeface="Comic Sans MS"/>
              </a:rPr>
              <a:t>b</a:t>
            </a:r>
            <a:r>
              <a:rPr lang="en-US" sz="2800" dirty="0" err="1" smtClean="0">
                <a:latin typeface="Comic Sans MS"/>
                <a:cs typeface="Comic Sans MS"/>
              </a:rPr>
              <a:t>N</a:t>
            </a:r>
            <a:r>
              <a:rPr lang="en-US" sz="2800" dirty="0" smtClean="0">
                <a:latin typeface="Comic Sans MS"/>
                <a:cs typeface="Comic Sans MS"/>
              </a:rPr>
              <a:t>      Quotient Property</a:t>
            </a:r>
          </a:p>
          <a:p>
            <a:pPr marL="0" indent="0">
              <a:buNone/>
            </a:pPr>
            <a:endParaRPr lang="en-US" sz="2800" dirty="0">
              <a:latin typeface="Comic Sans MS"/>
              <a:cs typeface="Comic Sans MS"/>
            </a:endParaRPr>
          </a:p>
          <a:p>
            <a:pPr marL="0" indent="0">
              <a:buNone/>
            </a:pPr>
            <a:r>
              <a:rPr lang="en-US" sz="2800" dirty="0" err="1" smtClean="0">
                <a:latin typeface="Comic Sans MS"/>
                <a:cs typeface="Comic Sans MS"/>
              </a:rPr>
              <a:t>log</a:t>
            </a:r>
            <a:r>
              <a:rPr lang="en-US" sz="2800" baseline="-25000" dirty="0" err="1" smtClean="0">
                <a:latin typeface="Comic Sans MS"/>
                <a:cs typeface="Comic Sans MS"/>
              </a:rPr>
              <a:t>b</a:t>
            </a:r>
            <a:r>
              <a:rPr lang="en-US" sz="2800" dirty="0" err="1" smtClean="0">
                <a:latin typeface="Comic Sans MS"/>
                <a:cs typeface="Comic Sans MS"/>
              </a:rPr>
              <a:t>M</a:t>
            </a:r>
            <a:r>
              <a:rPr lang="en-US" sz="2800" baseline="30000" dirty="0" err="1" smtClean="0">
                <a:latin typeface="Comic Sans MS"/>
                <a:cs typeface="Comic Sans MS"/>
              </a:rPr>
              <a:t>n</a:t>
            </a:r>
            <a:r>
              <a:rPr lang="en-US" sz="2800" dirty="0" smtClean="0">
                <a:latin typeface="Comic Sans MS"/>
                <a:cs typeface="Comic Sans MS"/>
              </a:rPr>
              <a:t> </a:t>
            </a:r>
            <a:r>
              <a:rPr lang="en-US" sz="2800" dirty="0">
                <a:latin typeface="Comic Sans MS"/>
                <a:cs typeface="Comic Sans MS"/>
              </a:rPr>
              <a:t>= </a:t>
            </a:r>
            <a:r>
              <a:rPr lang="en-US" sz="2800" dirty="0" err="1" smtClean="0">
                <a:latin typeface="Comic Sans MS"/>
                <a:cs typeface="Comic Sans MS"/>
              </a:rPr>
              <a:t>nlog</a:t>
            </a:r>
            <a:r>
              <a:rPr lang="en-US" sz="2800" baseline="-25000" dirty="0" err="1" smtClean="0">
                <a:latin typeface="Comic Sans MS"/>
                <a:cs typeface="Comic Sans MS"/>
              </a:rPr>
              <a:t>b</a:t>
            </a:r>
            <a:r>
              <a:rPr lang="en-US" sz="2800" dirty="0" err="1" smtClean="0">
                <a:latin typeface="Comic Sans MS"/>
                <a:cs typeface="Comic Sans MS"/>
              </a:rPr>
              <a:t>M</a:t>
            </a:r>
            <a:r>
              <a:rPr lang="en-US" sz="2800" dirty="0" smtClean="0">
                <a:latin typeface="Comic Sans MS"/>
                <a:cs typeface="Comic Sans MS"/>
              </a:rPr>
              <a:t>                  	Power </a:t>
            </a:r>
            <a:r>
              <a:rPr lang="en-US" sz="2800" dirty="0">
                <a:latin typeface="Comic Sans MS"/>
                <a:cs typeface="Comic Sans MS"/>
              </a:rPr>
              <a:t>Property</a:t>
            </a:r>
          </a:p>
          <a:p>
            <a:pPr marL="0" indent="0">
              <a:buNone/>
            </a:pPr>
            <a:endParaRPr lang="en-US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41966378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/>
                <a:cs typeface="Comic Sans MS"/>
              </a:rPr>
              <a:t>Example 1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8553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>
                <a:latin typeface="Comic Sans MS"/>
                <a:cs typeface="Comic Sans MS"/>
              </a:rPr>
              <a:t>Write each logarithmic expression as a single logarithm.</a:t>
            </a:r>
          </a:p>
          <a:p>
            <a:pPr marL="514350" indent="-514350">
              <a:buFont typeface="+mj-lt"/>
              <a:buAutoNum type="alphaLcPeriod"/>
            </a:pPr>
            <a:r>
              <a:rPr lang="en-US" sz="3000" dirty="0">
                <a:latin typeface="Comic Sans MS"/>
                <a:cs typeface="Comic Sans MS"/>
              </a:rPr>
              <a:t>log</a:t>
            </a:r>
            <a:r>
              <a:rPr lang="en-US" sz="3000" baseline="-25000" dirty="0">
                <a:latin typeface="Comic Sans MS"/>
                <a:cs typeface="Comic Sans MS"/>
              </a:rPr>
              <a:t>4</a:t>
            </a:r>
            <a:r>
              <a:rPr lang="en-US" sz="3000" dirty="0">
                <a:latin typeface="Comic Sans MS"/>
                <a:cs typeface="Comic Sans MS"/>
              </a:rPr>
              <a:t> 64 – log</a:t>
            </a:r>
            <a:r>
              <a:rPr lang="en-US" sz="3000" baseline="-25000" dirty="0">
                <a:latin typeface="Comic Sans MS"/>
                <a:cs typeface="Comic Sans MS"/>
              </a:rPr>
              <a:t>4</a:t>
            </a:r>
            <a:r>
              <a:rPr lang="en-US" sz="3000" dirty="0">
                <a:latin typeface="Comic Sans MS"/>
                <a:cs typeface="Comic Sans MS"/>
              </a:rPr>
              <a:t> </a:t>
            </a:r>
            <a:r>
              <a:rPr lang="en-US" sz="3000" dirty="0" smtClean="0">
                <a:latin typeface="Comic Sans MS"/>
                <a:cs typeface="Comic Sans MS"/>
              </a:rPr>
              <a:t>16</a:t>
            </a:r>
          </a:p>
          <a:p>
            <a:pPr marL="400050" lvl="1" indent="0">
              <a:buNone/>
            </a:pPr>
            <a:r>
              <a:rPr lang="en-US" sz="3000" dirty="0">
                <a:latin typeface="Comic Sans MS"/>
                <a:cs typeface="Comic Sans MS"/>
              </a:rPr>
              <a:t>	</a:t>
            </a:r>
            <a:r>
              <a:rPr lang="en-US" sz="3000" dirty="0" smtClean="0">
                <a:latin typeface="Comic Sans MS"/>
                <a:cs typeface="Comic Sans MS"/>
              </a:rPr>
              <a:t>    </a:t>
            </a:r>
            <a:r>
              <a:rPr lang="en-US" sz="3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/>
                <a:cs typeface="Comic Sans MS"/>
              </a:rPr>
              <a:t>= log</a:t>
            </a:r>
            <a:r>
              <a:rPr lang="en-US" sz="3000" baseline="-25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/>
                <a:cs typeface="Comic Sans MS"/>
              </a:rPr>
              <a:t>4</a:t>
            </a:r>
            <a:r>
              <a:rPr lang="en-US" sz="3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/>
                <a:cs typeface="Comic Sans MS"/>
              </a:rPr>
              <a:t>(64/16)	    		Quotient Property</a:t>
            </a:r>
          </a:p>
          <a:p>
            <a:pPr marL="400050" lvl="1" indent="0">
              <a:buNone/>
            </a:pPr>
            <a:r>
              <a:rPr lang="en-US" sz="3000" dirty="0">
                <a:solidFill>
                  <a:schemeClr val="tx2">
                    <a:lumMod val="60000"/>
                    <a:lumOff val="40000"/>
                  </a:schemeClr>
                </a:solidFill>
                <a:latin typeface="Comic Sans MS"/>
                <a:cs typeface="Comic Sans MS"/>
              </a:rPr>
              <a:t>	</a:t>
            </a:r>
            <a:r>
              <a:rPr lang="en-US" sz="3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/>
                <a:cs typeface="Comic Sans MS"/>
              </a:rPr>
              <a:t>	= </a:t>
            </a:r>
            <a:r>
              <a:rPr lang="en-US" sz="3000" dirty="0">
                <a:solidFill>
                  <a:schemeClr val="tx2">
                    <a:lumMod val="60000"/>
                    <a:lumOff val="40000"/>
                  </a:schemeClr>
                </a:solidFill>
                <a:latin typeface="Comic Sans MS"/>
                <a:cs typeface="Comic Sans MS"/>
              </a:rPr>
              <a:t>log</a:t>
            </a:r>
            <a:r>
              <a:rPr lang="en-US" sz="3000" baseline="-25000" dirty="0">
                <a:solidFill>
                  <a:schemeClr val="tx2">
                    <a:lumMod val="60000"/>
                    <a:lumOff val="40000"/>
                  </a:schemeClr>
                </a:solidFill>
                <a:latin typeface="Comic Sans MS"/>
                <a:cs typeface="Comic Sans MS"/>
              </a:rPr>
              <a:t>4</a:t>
            </a:r>
            <a:r>
              <a:rPr lang="en-US" sz="3000" dirty="0">
                <a:solidFill>
                  <a:schemeClr val="tx2">
                    <a:lumMod val="60000"/>
                    <a:lumOff val="40000"/>
                  </a:schemeClr>
                </a:solidFill>
                <a:latin typeface="Comic Sans MS"/>
                <a:cs typeface="Comic Sans MS"/>
              </a:rPr>
              <a:t> 4 	</a:t>
            </a:r>
            <a:r>
              <a:rPr lang="en-US" sz="3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/>
                <a:cs typeface="Comic Sans MS"/>
              </a:rPr>
              <a:t>				Simplify</a:t>
            </a:r>
            <a:endParaRPr lang="en-US" sz="3000" dirty="0">
              <a:solidFill>
                <a:schemeClr val="tx2">
                  <a:lumMod val="60000"/>
                  <a:lumOff val="40000"/>
                </a:schemeClr>
              </a:solidFill>
              <a:latin typeface="Comic Sans MS"/>
              <a:cs typeface="Comic Sans MS"/>
            </a:endParaRPr>
          </a:p>
          <a:p>
            <a:pPr marL="0" indent="0">
              <a:spcAft>
                <a:spcPts val="600"/>
              </a:spcAft>
              <a:buNone/>
            </a:pPr>
            <a:r>
              <a:rPr lang="en-US" sz="3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/>
                <a:cs typeface="Comic Sans MS"/>
              </a:rPr>
              <a:t>		</a:t>
            </a:r>
            <a:r>
              <a:rPr lang="en-US" sz="3000" dirty="0" smtClean="0">
                <a:solidFill>
                  <a:srgbClr val="FF0000"/>
                </a:solidFill>
                <a:latin typeface="Comic Sans MS"/>
                <a:cs typeface="Comic Sans MS"/>
              </a:rPr>
              <a:t>=    1</a:t>
            </a:r>
            <a:r>
              <a:rPr lang="en-US" sz="3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/>
                <a:cs typeface="Comic Sans MS"/>
              </a:rPr>
              <a:t>						Simplify</a:t>
            </a:r>
            <a:endParaRPr lang="en-US" sz="3000" dirty="0" smtClean="0">
              <a:latin typeface="Comic Sans MS"/>
              <a:cs typeface="Comic Sans MS"/>
            </a:endParaRPr>
          </a:p>
          <a:p>
            <a:pPr marL="514350" indent="-514350">
              <a:buAutoNum type="alphaLcPeriod" startAt="2"/>
            </a:pPr>
            <a:r>
              <a:rPr lang="en-US" sz="3000" dirty="0" smtClean="0">
                <a:latin typeface="Comic Sans MS"/>
                <a:cs typeface="Comic Sans MS"/>
              </a:rPr>
              <a:t>6 </a:t>
            </a:r>
            <a:r>
              <a:rPr lang="en-US" sz="3000" dirty="0">
                <a:latin typeface="Comic Sans MS"/>
                <a:cs typeface="Comic Sans MS"/>
              </a:rPr>
              <a:t>log</a:t>
            </a:r>
            <a:r>
              <a:rPr lang="en-US" sz="3000" baseline="-25000" dirty="0">
                <a:latin typeface="Comic Sans MS"/>
                <a:cs typeface="Comic Sans MS"/>
              </a:rPr>
              <a:t>5</a:t>
            </a:r>
            <a:r>
              <a:rPr lang="en-US" sz="3000" dirty="0">
                <a:latin typeface="Comic Sans MS"/>
                <a:cs typeface="Comic Sans MS"/>
              </a:rPr>
              <a:t> </a:t>
            </a:r>
            <a:r>
              <a:rPr lang="en-US" sz="3000" i="1" dirty="0">
                <a:latin typeface="Comic Sans MS"/>
                <a:cs typeface="Comic Sans MS"/>
              </a:rPr>
              <a:t>x</a:t>
            </a:r>
            <a:r>
              <a:rPr lang="en-US" sz="3000" dirty="0">
                <a:latin typeface="Comic Sans MS"/>
                <a:cs typeface="Comic Sans MS"/>
              </a:rPr>
              <a:t> + log</a:t>
            </a:r>
            <a:r>
              <a:rPr lang="en-US" sz="3000" baseline="-25000" dirty="0">
                <a:latin typeface="Comic Sans MS"/>
                <a:cs typeface="Comic Sans MS"/>
              </a:rPr>
              <a:t>5</a:t>
            </a:r>
            <a:r>
              <a:rPr lang="en-US" sz="3000" dirty="0">
                <a:latin typeface="Comic Sans MS"/>
                <a:cs typeface="Comic Sans MS"/>
              </a:rPr>
              <a:t> </a:t>
            </a:r>
            <a:r>
              <a:rPr lang="en-US" sz="3000" i="1" dirty="0" smtClean="0">
                <a:latin typeface="Comic Sans MS"/>
                <a:cs typeface="Comic Sans MS"/>
              </a:rPr>
              <a:t>y</a:t>
            </a:r>
          </a:p>
          <a:p>
            <a:pPr marL="0" indent="0">
              <a:buNone/>
              <a:tabLst>
                <a:tab pos="3657600" algn="l"/>
              </a:tabLst>
            </a:pPr>
            <a:r>
              <a:rPr lang="en-US" sz="3000" i="1" dirty="0">
                <a:latin typeface="Comic Sans MS"/>
                <a:cs typeface="Comic Sans MS"/>
              </a:rPr>
              <a:t> </a:t>
            </a:r>
            <a:r>
              <a:rPr lang="en-US" sz="3000" i="1" dirty="0" smtClean="0">
                <a:latin typeface="Comic Sans MS"/>
                <a:cs typeface="Comic Sans MS"/>
              </a:rPr>
              <a:t>     </a:t>
            </a:r>
            <a:r>
              <a:rPr lang="en-US" sz="3000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/>
                <a:cs typeface="Comic Sans MS"/>
              </a:rPr>
              <a:t>  = </a:t>
            </a:r>
            <a:r>
              <a:rPr lang="en-US" sz="3000" dirty="0">
                <a:solidFill>
                  <a:schemeClr val="tx2">
                    <a:lumMod val="60000"/>
                    <a:lumOff val="40000"/>
                  </a:schemeClr>
                </a:solidFill>
                <a:latin typeface="Comic Sans MS"/>
                <a:cs typeface="Comic Sans MS"/>
              </a:rPr>
              <a:t>log</a:t>
            </a:r>
            <a:r>
              <a:rPr lang="en-US" sz="3000" baseline="-25000" dirty="0">
                <a:solidFill>
                  <a:schemeClr val="tx2">
                    <a:lumMod val="60000"/>
                    <a:lumOff val="40000"/>
                  </a:schemeClr>
                </a:solidFill>
                <a:latin typeface="Comic Sans MS"/>
                <a:cs typeface="Comic Sans MS"/>
              </a:rPr>
              <a:t>5</a:t>
            </a:r>
            <a:r>
              <a:rPr lang="en-US" sz="3000" i="1" dirty="0">
                <a:solidFill>
                  <a:schemeClr val="tx2">
                    <a:lumMod val="60000"/>
                    <a:lumOff val="40000"/>
                  </a:schemeClr>
                </a:solidFill>
                <a:latin typeface="Comic Sans MS"/>
                <a:cs typeface="Comic Sans MS"/>
              </a:rPr>
              <a:t> x</a:t>
            </a:r>
            <a:r>
              <a:rPr lang="en-US" sz="3000" baseline="30000" dirty="0">
                <a:solidFill>
                  <a:schemeClr val="tx2">
                    <a:lumMod val="60000"/>
                    <a:lumOff val="40000"/>
                  </a:schemeClr>
                </a:solidFill>
                <a:latin typeface="Comic Sans MS"/>
                <a:cs typeface="Comic Sans MS"/>
              </a:rPr>
              <a:t>6</a:t>
            </a:r>
            <a:r>
              <a:rPr lang="en-US" sz="3000" i="1" dirty="0">
                <a:solidFill>
                  <a:schemeClr val="tx2">
                    <a:lumMod val="60000"/>
                    <a:lumOff val="40000"/>
                  </a:schemeClr>
                </a:solidFill>
                <a:latin typeface="Comic Sans MS"/>
                <a:cs typeface="Comic Sans MS"/>
              </a:rPr>
              <a:t> </a:t>
            </a:r>
            <a:r>
              <a:rPr lang="en-US" sz="3000" dirty="0">
                <a:solidFill>
                  <a:schemeClr val="tx2">
                    <a:lumMod val="60000"/>
                    <a:lumOff val="40000"/>
                  </a:schemeClr>
                </a:solidFill>
                <a:latin typeface="Comic Sans MS"/>
                <a:cs typeface="Comic Sans MS"/>
              </a:rPr>
              <a:t>+</a:t>
            </a:r>
            <a:r>
              <a:rPr lang="en-US" sz="3000" i="1" dirty="0">
                <a:solidFill>
                  <a:schemeClr val="tx2">
                    <a:lumMod val="60000"/>
                    <a:lumOff val="40000"/>
                  </a:schemeClr>
                </a:solidFill>
                <a:latin typeface="Comic Sans MS"/>
                <a:cs typeface="Comic Sans MS"/>
              </a:rPr>
              <a:t> </a:t>
            </a:r>
            <a:r>
              <a:rPr lang="en-US" sz="3000" dirty="0">
                <a:solidFill>
                  <a:schemeClr val="tx2">
                    <a:lumMod val="60000"/>
                    <a:lumOff val="40000"/>
                  </a:schemeClr>
                </a:solidFill>
                <a:latin typeface="Comic Sans MS"/>
                <a:cs typeface="Comic Sans MS"/>
              </a:rPr>
              <a:t>log</a:t>
            </a:r>
            <a:r>
              <a:rPr lang="en-US" sz="3000" baseline="-25000" dirty="0">
                <a:solidFill>
                  <a:schemeClr val="tx2">
                    <a:lumMod val="60000"/>
                    <a:lumOff val="40000"/>
                  </a:schemeClr>
                </a:solidFill>
                <a:latin typeface="Comic Sans MS"/>
                <a:cs typeface="Comic Sans MS"/>
              </a:rPr>
              <a:t>5</a:t>
            </a:r>
            <a:r>
              <a:rPr lang="en-US" sz="3000" i="1" dirty="0">
                <a:solidFill>
                  <a:schemeClr val="tx2">
                    <a:lumMod val="60000"/>
                    <a:lumOff val="40000"/>
                  </a:schemeClr>
                </a:solidFill>
                <a:latin typeface="Comic Sans MS"/>
                <a:cs typeface="Comic Sans MS"/>
              </a:rPr>
              <a:t> y	</a:t>
            </a:r>
            <a:r>
              <a:rPr lang="en-US" sz="3000" i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/>
                <a:cs typeface="Comic Sans MS"/>
              </a:rPr>
              <a:t>    </a:t>
            </a:r>
            <a:r>
              <a:rPr lang="en-US" sz="3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/>
                <a:cs typeface="Comic Sans MS"/>
              </a:rPr>
              <a:t>Power Property</a:t>
            </a:r>
          </a:p>
          <a:p>
            <a:pPr marL="0" indent="0">
              <a:buNone/>
              <a:tabLst>
                <a:tab pos="3657600" algn="l"/>
              </a:tabLst>
            </a:pPr>
            <a:r>
              <a:rPr lang="en-US" sz="3000" dirty="0">
                <a:solidFill>
                  <a:schemeClr val="tx2">
                    <a:lumMod val="60000"/>
                    <a:lumOff val="40000"/>
                  </a:schemeClr>
                </a:solidFill>
                <a:latin typeface="Comic Sans MS"/>
                <a:cs typeface="Comic Sans MS"/>
              </a:rPr>
              <a:t> </a:t>
            </a:r>
            <a:r>
              <a:rPr lang="en-US" sz="3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/>
                <a:cs typeface="Comic Sans MS"/>
              </a:rPr>
              <a:t>       </a:t>
            </a:r>
            <a:r>
              <a:rPr lang="en-US" sz="3000" dirty="0" smtClean="0">
                <a:solidFill>
                  <a:srgbClr val="FF0000"/>
                </a:solidFill>
                <a:latin typeface="Comic Sans MS"/>
                <a:cs typeface="Comic Sans MS"/>
              </a:rPr>
              <a:t>=</a:t>
            </a:r>
            <a:r>
              <a:rPr lang="en-US" sz="3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/>
                <a:cs typeface="Comic Sans MS"/>
              </a:rPr>
              <a:t> </a:t>
            </a:r>
            <a:r>
              <a:rPr lang="en-US" sz="3000" dirty="0">
                <a:solidFill>
                  <a:srgbClr val="FF0000"/>
                </a:solidFill>
                <a:latin typeface="Comic Sans MS"/>
                <a:cs typeface="Comic Sans MS"/>
              </a:rPr>
              <a:t>log</a:t>
            </a:r>
            <a:r>
              <a:rPr lang="en-US" sz="3000" baseline="-25000" dirty="0">
                <a:solidFill>
                  <a:srgbClr val="FF0000"/>
                </a:solidFill>
                <a:latin typeface="Comic Sans MS"/>
                <a:cs typeface="Comic Sans MS"/>
              </a:rPr>
              <a:t>5</a:t>
            </a:r>
            <a:r>
              <a:rPr lang="en-US" sz="3000" dirty="0">
                <a:solidFill>
                  <a:srgbClr val="FF0000"/>
                </a:solidFill>
                <a:latin typeface="Comic Sans MS"/>
                <a:cs typeface="Comic Sans MS"/>
              </a:rPr>
              <a:t> (</a:t>
            </a:r>
            <a:r>
              <a:rPr lang="en-US" sz="3000" i="1" dirty="0">
                <a:solidFill>
                  <a:srgbClr val="FF0000"/>
                </a:solidFill>
                <a:latin typeface="Comic Sans MS"/>
                <a:cs typeface="Comic Sans MS"/>
              </a:rPr>
              <a:t>x</a:t>
            </a:r>
            <a:r>
              <a:rPr lang="en-US" sz="3000" baseline="30000" dirty="0">
                <a:solidFill>
                  <a:srgbClr val="FF0000"/>
                </a:solidFill>
                <a:latin typeface="Comic Sans MS"/>
                <a:cs typeface="Comic Sans MS"/>
              </a:rPr>
              <a:t>6</a:t>
            </a:r>
            <a:r>
              <a:rPr lang="en-US" sz="3000" i="1" dirty="0">
                <a:solidFill>
                  <a:srgbClr val="FF0000"/>
                </a:solidFill>
                <a:latin typeface="Comic Sans MS"/>
                <a:cs typeface="Comic Sans MS"/>
              </a:rPr>
              <a:t>y</a:t>
            </a:r>
            <a:r>
              <a:rPr lang="en-US" sz="3000" dirty="0">
                <a:solidFill>
                  <a:srgbClr val="FF0000"/>
                </a:solidFill>
                <a:latin typeface="Comic Sans MS"/>
                <a:cs typeface="Comic Sans MS"/>
              </a:rPr>
              <a:t>)</a:t>
            </a:r>
            <a:r>
              <a:rPr lang="en-US" sz="3000" dirty="0">
                <a:solidFill>
                  <a:schemeClr val="tx2">
                    <a:lumMod val="60000"/>
                    <a:lumOff val="40000"/>
                  </a:schemeClr>
                </a:solidFill>
                <a:latin typeface="Comic Sans MS"/>
                <a:cs typeface="Comic Sans MS"/>
              </a:rPr>
              <a:t>	</a:t>
            </a:r>
            <a:r>
              <a:rPr lang="en-US" sz="3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/>
                <a:cs typeface="Comic Sans MS"/>
              </a:rPr>
              <a:t>	Product </a:t>
            </a:r>
            <a:r>
              <a:rPr lang="en-US" sz="3000" dirty="0">
                <a:solidFill>
                  <a:schemeClr val="tx2">
                    <a:lumMod val="60000"/>
                    <a:lumOff val="40000"/>
                  </a:schemeClr>
                </a:solidFill>
                <a:latin typeface="Comic Sans MS"/>
                <a:cs typeface="Comic Sans MS"/>
              </a:rPr>
              <a:t>Property</a:t>
            </a:r>
          </a:p>
          <a:p>
            <a:pPr marL="0" indent="0">
              <a:buNone/>
              <a:tabLst>
                <a:tab pos="3657600" algn="l"/>
              </a:tabLst>
            </a:pPr>
            <a:endParaRPr lang="en-US" dirty="0">
              <a:solidFill>
                <a:schemeClr val="accent2"/>
              </a:solidFill>
              <a:latin typeface="Comic Sans MS"/>
              <a:cs typeface="Comic Sans MS"/>
            </a:endParaRPr>
          </a:p>
          <a:p>
            <a:pPr marL="0" indent="0">
              <a:buNone/>
            </a:pPr>
            <a:endParaRPr lang="en-US" dirty="0">
              <a:latin typeface="Comic Sans MS"/>
              <a:cs typeface="Comic Sans MS"/>
            </a:endParaRPr>
          </a:p>
          <a:p>
            <a:pPr marL="514350" indent="-514350">
              <a:buFont typeface="+mj-lt"/>
              <a:buAutoNum type="alphaLcPeriod"/>
            </a:pPr>
            <a:endParaRPr lang="en-US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6763220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/>
                <a:cs typeface="Comic Sans MS"/>
              </a:rPr>
              <a:t>Example 2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latin typeface="Comic Sans MS"/>
                <a:cs typeface="Comic Sans MS"/>
              </a:rPr>
              <a:t>Expand each logarithm.</a:t>
            </a:r>
          </a:p>
          <a:p>
            <a:pPr marL="514350" indent="-514350">
              <a:buFont typeface="+mj-lt"/>
              <a:buAutoNum type="alphaLcPeriod"/>
            </a:pPr>
            <a:r>
              <a:rPr lang="en-US" dirty="0" smtClean="0">
                <a:latin typeface="Comic Sans MS"/>
                <a:cs typeface="Comic Sans MS"/>
              </a:rPr>
              <a:t>log</a:t>
            </a:r>
            <a:r>
              <a:rPr lang="en-US" baseline="-25000" dirty="0" smtClean="0">
                <a:latin typeface="Comic Sans MS"/>
                <a:cs typeface="Comic Sans MS"/>
              </a:rPr>
              <a:t>7</a:t>
            </a:r>
            <a:r>
              <a:rPr lang="en-US" dirty="0" smtClean="0">
                <a:latin typeface="Comic Sans MS"/>
                <a:cs typeface="Comic Sans MS"/>
              </a:rPr>
              <a:t> (</a:t>
            </a:r>
            <a:r>
              <a:rPr lang="en-US" i="1" dirty="0" smtClean="0">
                <a:latin typeface="Comic Sans MS"/>
                <a:cs typeface="Comic Sans MS"/>
              </a:rPr>
              <a:t>t</a:t>
            </a:r>
            <a:r>
              <a:rPr lang="en-US" dirty="0" smtClean="0">
                <a:latin typeface="Comic Sans MS"/>
                <a:cs typeface="Comic Sans MS"/>
              </a:rPr>
              <a:t>/</a:t>
            </a:r>
            <a:r>
              <a:rPr lang="en-US" i="1" dirty="0" smtClean="0">
                <a:latin typeface="Comic Sans MS"/>
                <a:cs typeface="Comic Sans MS"/>
              </a:rPr>
              <a:t>u</a:t>
            </a:r>
            <a:r>
              <a:rPr lang="en-US" dirty="0" smtClean="0">
                <a:latin typeface="Comic Sans MS"/>
                <a:cs typeface="Comic Sans MS"/>
              </a:rPr>
              <a:t>)</a:t>
            </a:r>
          </a:p>
          <a:p>
            <a:pPr marL="400050" lvl="1" indent="0">
              <a:buNone/>
            </a:pPr>
            <a:r>
              <a:rPr lang="en-US" dirty="0">
                <a:solidFill>
                  <a:srgbClr val="FF0000"/>
                </a:solidFill>
                <a:latin typeface="Comic Sans MS"/>
                <a:cs typeface="Comic Sans MS"/>
              </a:rPr>
              <a:t>log</a:t>
            </a:r>
            <a:r>
              <a:rPr lang="en-US" baseline="-25000" dirty="0">
                <a:solidFill>
                  <a:srgbClr val="FF0000"/>
                </a:solidFill>
                <a:latin typeface="Comic Sans MS"/>
                <a:cs typeface="Comic Sans MS"/>
              </a:rPr>
              <a:t>7</a:t>
            </a:r>
            <a:r>
              <a:rPr lang="en-US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lang="en-US" i="1" dirty="0">
                <a:solidFill>
                  <a:srgbClr val="FF0000"/>
                </a:solidFill>
                <a:latin typeface="Comic Sans MS"/>
                <a:cs typeface="Comic Sans MS"/>
              </a:rPr>
              <a:t>t</a:t>
            </a:r>
            <a:r>
              <a:rPr lang="en-US" dirty="0">
                <a:solidFill>
                  <a:srgbClr val="FF0000"/>
                </a:solidFill>
                <a:latin typeface="Comic Sans MS"/>
                <a:cs typeface="Comic Sans MS"/>
              </a:rPr>
              <a:t> – log</a:t>
            </a:r>
            <a:r>
              <a:rPr lang="en-US" baseline="-25000" dirty="0">
                <a:solidFill>
                  <a:srgbClr val="FF0000"/>
                </a:solidFill>
                <a:latin typeface="Comic Sans MS"/>
                <a:cs typeface="Comic Sans MS"/>
              </a:rPr>
              <a:t>7</a:t>
            </a:r>
            <a:r>
              <a:rPr lang="en-US" dirty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lang="en-US" i="1" dirty="0">
                <a:solidFill>
                  <a:srgbClr val="FF0000"/>
                </a:solidFill>
                <a:latin typeface="Comic Sans MS"/>
                <a:cs typeface="Comic Sans MS"/>
              </a:rPr>
              <a:t>u</a:t>
            </a:r>
            <a:r>
              <a:rPr lang="en-US" dirty="0">
                <a:solidFill>
                  <a:srgbClr val="558ED5"/>
                </a:solidFill>
                <a:latin typeface="Comic Sans MS"/>
                <a:cs typeface="Comic Sans MS"/>
              </a:rPr>
              <a:t>	</a:t>
            </a:r>
            <a:r>
              <a:rPr lang="en-US" dirty="0" smtClean="0">
                <a:solidFill>
                  <a:srgbClr val="558ED5"/>
                </a:solidFill>
                <a:latin typeface="Comic Sans MS"/>
                <a:cs typeface="Comic Sans MS"/>
              </a:rPr>
              <a:t>	Quotient Property</a:t>
            </a:r>
            <a:endParaRPr lang="en-US" dirty="0">
              <a:solidFill>
                <a:srgbClr val="558ED5"/>
              </a:solidFill>
              <a:latin typeface="Comic Sans MS"/>
              <a:cs typeface="Comic Sans MS"/>
            </a:endParaRPr>
          </a:p>
          <a:p>
            <a:pPr marL="514350" indent="-514350">
              <a:buFont typeface="+mj-lt"/>
              <a:buAutoNum type="alphaLcPeriod"/>
            </a:pPr>
            <a:endParaRPr lang="en-US" dirty="0" smtClean="0">
              <a:latin typeface="Comic Sans MS"/>
              <a:cs typeface="Comic Sans MS"/>
            </a:endParaRPr>
          </a:p>
          <a:p>
            <a:pPr marL="514350" indent="-514350">
              <a:buFont typeface="+mj-lt"/>
              <a:buAutoNum type="alphaLcPeriod"/>
            </a:pPr>
            <a:r>
              <a:rPr lang="en-US" dirty="0">
                <a:latin typeface="Comic Sans MS"/>
                <a:cs typeface="Comic Sans MS"/>
              </a:rPr>
              <a:t>log(4</a:t>
            </a:r>
            <a:r>
              <a:rPr lang="en-US" i="1" dirty="0">
                <a:latin typeface="Comic Sans MS"/>
                <a:cs typeface="Comic Sans MS"/>
              </a:rPr>
              <a:t>p</a:t>
            </a:r>
            <a:r>
              <a:rPr lang="en-US" baseline="30000" dirty="0">
                <a:latin typeface="Comic Sans MS"/>
                <a:cs typeface="Comic Sans MS"/>
              </a:rPr>
              <a:t>3</a:t>
            </a:r>
            <a:r>
              <a:rPr lang="en-US" dirty="0" smtClean="0">
                <a:latin typeface="Comic Sans MS"/>
                <a:cs typeface="Comic Sans MS"/>
              </a:rPr>
              <a:t>)</a:t>
            </a:r>
          </a:p>
          <a:p>
            <a:pPr marL="400050" lvl="1" indent="0">
              <a:buNone/>
            </a:pP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Comic Sans MS"/>
                <a:cs typeface="Comic Sans MS"/>
              </a:rPr>
              <a:t>= log 4 + log </a:t>
            </a:r>
            <a:r>
              <a:rPr lang="en-US" i="1" dirty="0">
                <a:solidFill>
                  <a:schemeClr val="tx2">
                    <a:lumMod val="60000"/>
                    <a:lumOff val="40000"/>
                  </a:schemeClr>
                </a:solidFill>
                <a:latin typeface="Comic Sans MS"/>
                <a:cs typeface="Comic Sans MS"/>
              </a:rPr>
              <a:t>p</a:t>
            </a:r>
            <a:r>
              <a:rPr lang="en-US" baseline="30000" dirty="0">
                <a:solidFill>
                  <a:schemeClr val="tx2">
                    <a:lumMod val="60000"/>
                    <a:lumOff val="40000"/>
                  </a:schemeClr>
                </a:solidFill>
                <a:latin typeface="Comic Sans MS"/>
                <a:cs typeface="Comic Sans MS"/>
              </a:rPr>
              <a:t>3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Comic Sans MS"/>
                <a:cs typeface="Comic Sans MS"/>
              </a:rPr>
              <a:t>	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/>
                <a:cs typeface="Comic Sans MS"/>
              </a:rPr>
              <a:t>	Product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Comic Sans MS"/>
                <a:cs typeface="Comic Sans MS"/>
              </a:rPr>
              <a:t>Property</a:t>
            </a:r>
          </a:p>
          <a:p>
            <a:pPr marL="400050" lvl="1" indent="0">
              <a:buNone/>
            </a:pPr>
            <a:r>
              <a:rPr lang="en-US" dirty="0">
                <a:solidFill>
                  <a:srgbClr val="FF0000"/>
                </a:solidFill>
                <a:latin typeface="Comic Sans MS"/>
                <a:cs typeface="Comic Sans MS"/>
              </a:rPr>
              <a:t>= log 4 + 3 log </a:t>
            </a:r>
            <a:r>
              <a:rPr lang="en-US" i="1" dirty="0">
                <a:solidFill>
                  <a:srgbClr val="FF0000"/>
                </a:solidFill>
                <a:latin typeface="Comic Sans MS"/>
                <a:cs typeface="Comic Sans MS"/>
              </a:rPr>
              <a:t>p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Comic Sans MS"/>
                <a:cs typeface="Comic Sans MS"/>
              </a:rPr>
              <a:t>	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/>
                <a:cs typeface="Comic Sans MS"/>
              </a:rPr>
              <a:t>	Power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latin typeface="Comic Sans MS"/>
                <a:cs typeface="Comic Sans MS"/>
              </a:rPr>
              <a:t>Property</a:t>
            </a:r>
          </a:p>
          <a:p>
            <a:pPr marL="400050" lvl="1" indent="0">
              <a:buNone/>
            </a:pPr>
            <a:endParaRPr lang="en-US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41518618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/>
                <a:cs typeface="Comic Sans MS"/>
              </a:rPr>
              <a:t>Key Concepts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b="1" dirty="0" smtClean="0">
                <a:latin typeface="Comic Sans MS"/>
                <a:cs typeface="Comic Sans MS"/>
              </a:rPr>
              <a:t>Change </a:t>
            </a:r>
            <a:r>
              <a:rPr lang="en-US" b="1" dirty="0">
                <a:latin typeface="Comic Sans MS"/>
                <a:cs typeface="Comic Sans MS"/>
              </a:rPr>
              <a:t>of Base </a:t>
            </a:r>
            <a:r>
              <a:rPr lang="en-US" b="1" dirty="0" smtClean="0">
                <a:latin typeface="Comic Sans MS"/>
                <a:cs typeface="Comic Sans MS"/>
              </a:rPr>
              <a:t>Formula</a:t>
            </a:r>
            <a:endParaRPr lang="en-US" b="1" dirty="0">
              <a:latin typeface="Comic Sans MS"/>
              <a:cs typeface="Comic Sans MS"/>
            </a:endParaRPr>
          </a:p>
          <a:p>
            <a:pPr marL="0" indent="0" algn="ctr">
              <a:buNone/>
            </a:pPr>
            <a:r>
              <a:rPr lang="en-US" sz="2800" dirty="0" err="1">
                <a:latin typeface="Comic Sans MS"/>
                <a:cs typeface="Comic Sans MS"/>
              </a:rPr>
              <a:t>log</a:t>
            </a:r>
            <a:r>
              <a:rPr lang="en-US" sz="2400" baseline="-25000" dirty="0" err="1">
                <a:latin typeface="Comic Sans MS"/>
                <a:cs typeface="Comic Sans MS"/>
              </a:rPr>
              <a:t>b</a:t>
            </a:r>
            <a:r>
              <a:rPr lang="en-US" sz="2400" baseline="-25000" dirty="0">
                <a:latin typeface="Comic Sans MS"/>
                <a:cs typeface="Comic Sans MS"/>
              </a:rPr>
              <a:t> </a:t>
            </a:r>
            <a:r>
              <a:rPr lang="en-US" sz="2800" dirty="0">
                <a:latin typeface="Comic Sans MS"/>
                <a:cs typeface="Comic Sans MS"/>
              </a:rPr>
              <a:t>M = </a:t>
            </a:r>
            <a:r>
              <a:rPr lang="en-US" sz="2800" dirty="0" err="1" smtClean="0">
                <a:latin typeface="Comic Sans MS"/>
                <a:cs typeface="Comic Sans MS"/>
              </a:rPr>
              <a:t>log</a:t>
            </a:r>
            <a:r>
              <a:rPr lang="en-US" sz="2400" baseline="-25000" dirty="0" err="1">
                <a:latin typeface="Comic Sans MS"/>
                <a:cs typeface="Comic Sans MS"/>
              </a:rPr>
              <a:t>c</a:t>
            </a:r>
            <a:r>
              <a:rPr lang="en-US" sz="2400" baseline="-25000" dirty="0" smtClean="0">
                <a:latin typeface="Comic Sans MS"/>
                <a:cs typeface="Comic Sans MS"/>
              </a:rPr>
              <a:t> </a:t>
            </a:r>
            <a:r>
              <a:rPr lang="en-US" sz="2800" dirty="0">
                <a:latin typeface="Comic Sans MS"/>
                <a:cs typeface="Comic Sans MS"/>
              </a:rPr>
              <a:t>M</a:t>
            </a:r>
            <a:r>
              <a:rPr lang="en-US" sz="2800" b="1" dirty="0">
                <a:latin typeface="Comic Sans MS"/>
                <a:cs typeface="Comic Sans MS"/>
              </a:rPr>
              <a:t>/</a:t>
            </a:r>
            <a:r>
              <a:rPr lang="en-US" sz="2800" dirty="0" err="1" smtClean="0">
                <a:latin typeface="Comic Sans MS"/>
                <a:cs typeface="Comic Sans MS"/>
              </a:rPr>
              <a:t>log</a:t>
            </a:r>
            <a:r>
              <a:rPr lang="en-US" sz="2400" baseline="-25000" dirty="0" err="1" smtClean="0">
                <a:latin typeface="Comic Sans MS"/>
                <a:cs typeface="Comic Sans MS"/>
              </a:rPr>
              <a:t>c</a:t>
            </a:r>
            <a:r>
              <a:rPr lang="en-US" sz="2800" dirty="0" err="1" smtClean="0">
                <a:latin typeface="Comic Sans MS"/>
                <a:cs typeface="Comic Sans MS"/>
              </a:rPr>
              <a:t>b</a:t>
            </a:r>
            <a:endParaRPr lang="en-US" sz="2800" dirty="0" smtClean="0">
              <a:latin typeface="Comic Sans MS"/>
              <a:cs typeface="Comic Sans MS"/>
            </a:endParaRPr>
          </a:p>
          <a:p>
            <a:pPr marL="0" indent="0" algn="ctr">
              <a:buNone/>
            </a:pPr>
            <a:endParaRPr lang="en-US" sz="2800" dirty="0">
              <a:latin typeface="Comic Sans MS"/>
              <a:cs typeface="Comic Sans MS"/>
            </a:endParaRPr>
          </a:p>
          <a:p>
            <a:pPr marL="0" indent="0" algn="ctr">
              <a:buNone/>
            </a:pPr>
            <a:r>
              <a:rPr lang="en-US" sz="2800" dirty="0">
                <a:solidFill>
                  <a:schemeClr val="accent3">
                    <a:lumMod val="75000"/>
                  </a:schemeClr>
                </a:solidFill>
                <a:latin typeface="Comic Sans MS"/>
                <a:cs typeface="Comic Sans MS"/>
              </a:rPr>
              <a:t>Your calculator finds log</a:t>
            </a:r>
            <a:r>
              <a:rPr lang="en-US" sz="2800" baseline="-25000" dirty="0">
                <a:solidFill>
                  <a:schemeClr val="accent3">
                    <a:lumMod val="75000"/>
                  </a:schemeClr>
                </a:solidFill>
                <a:latin typeface="Comic Sans MS"/>
                <a:cs typeface="Comic Sans MS"/>
              </a:rPr>
              <a:t>10</a:t>
            </a:r>
            <a:r>
              <a:rPr lang="en-US" sz="2800" dirty="0">
                <a:solidFill>
                  <a:schemeClr val="accent3">
                    <a:lumMod val="75000"/>
                  </a:schemeClr>
                </a:solidFill>
                <a:latin typeface="Comic Sans MS"/>
                <a:cs typeface="Comic Sans MS"/>
              </a:rPr>
              <a:t> of a number. To evaluate a logarithm with any base, use the change of base formula.</a:t>
            </a:r>
          </a:p>
          <a:p>
            <a:pPr marL="0" indent="0" algn="ctr">
              <a:buNone/>
            </a:pPr>
            <a:endParaRPr lang="en-US" sz="2800" b="1" dirty="0">
              <a:latin typeface="Comic Sans MS"/>
              <a:cs typeface="Comic Sans MS"/>
            </a:endParaRPr>
          </a:p>
          <a:p>
            <a:pPr marL="0" indent="0" algn="ctr">
              <a:buNone/>
            </a:pPr>
            <a:r>
              <a:rPr lang="en-US" dirty="0" err="1">
                <a:latin typeface="Comic Sans MS"/>
                <a:cs typeface="Comic Sans MS"/>
              </a:rPr>
              <a:t>log</a:t>
            </a:r>
            <a:r>
              <a:rPr lang="en-US" sz="2800" baseline="-25000" dirty="0" err="1">
                <a:latin typeface="Comic Sans MS"/>
                <a:cs typeface="Comic Sans MS"/>
              </a:rPr>
              <a:t>b</a:t>
            </a:r>
            <a:r>
              <a:rPr lang="en-US" sz="2800" baseline="-25000" dirty="0">
                <a:latin typeface="Comic Sans MS"/>
                <a:cs typeface="Comic Sans MS"/>
              </a:rPr>
              <a:t> </a:t>
            </a:r>
            <a:r>
              <a:rPr lang="en-US" dirty="0">
                <a:latin typeface="Comic Sans MS"/>
                <a:cs typeface="Comic Sans MS"/>
              </a:rPr>
              <a:t>M = log</a:t>
            </a:r>
            <a:r>
              <a:rPr lang="en-US" sz="2800" baseline="-25000" dirty="0">
                <a:latin typeface="Comic Sans MS"/>
                <a:cs typeface="Comic Sans MS"/>
              </a:rPr>
              <a:t>10 </a:t>
            </a:r>
            <a:r>
              <a:rPr lang="en-US" dirty="0">
                <a:latin typeface="Comic Sans MS"/>
                <a:cs typeface="Comic Sans MS"/>
              </a:rPr>
              <a:t>M</a:t>
            </a:r>
            <a:r>
              <a:rPr lang="en-US" b="1" dirty="0">
                <a:latin typeface="Comic Sans MS"/>
                <a:cs typeface="Comic Sans MS"/>
              </a:rPr>
              <a:t>/</a:t>
            </a:r>
            <a:r>
              <a:rPr lang="en-US" dirty="0">
                <a:latin typeface="Comic Sans MS"/>
                <a:cs typeface="Comic Sans MS"/>
              </a:rPr>
              <a:t>log</a:t>
            </a:r>
            <a:r>
              <a:rPr lang="en-US" sz="2800" baseline="-25000" dirty="0">
                <a:latin typeface="Comic Sans MS"/>
                <a:cs typeface="Comic Sans MS"/>
              </a:rPr>
              <a:t>10</a:t>
            </a:r>
            <a:r>
              <a:rPr lang="en-US" dirty="0">
                <a:latin typeface="Comic Sans MS"/>
                <a:cs typeface="Comic Sans MS"/>
              </a:rPr>
              <a:t> b</a:t>
            </a:r>
          </a:p>
          <a:p>
            <a:pPr marL="0" indent="0" algn="ctr">
              <a:buNone/>
            </a:pPr>
            <a:r>
              <a:rPr lang="en-US" dirty="0" smtClean="0">
                <a:latin typeface="Comic Sans MS"/>
                <a:cs typeface="Comic Sans MS"/>
              </a:rPr>
              <a:t>or </a:t>
            </a:r>
            <a:r>
              <a:rPr lang="en-US" dirty="0">
                <a:latin typeface="Comic Sans MS"/>
                <a:cs typeface="Comic Sans MS"/>
              </a:rPr>
              <a:t>simply,  </a:t>
            </a:r>
            <a:r>
              <a:rPr lang="en-US" dirty="0" err="1">
                <a:latin typeface="Comic Sans MS"/>
                <a:cs typeface="Comic Sans MS"/>
              </a:rPr>
              <a:t>log</a:t>
            </a:r>
            <a:r>
              <a:rPr lang="en-US" sz="2800" baseline="-25000" dirty="0" err="1">
                <a:latin typeface="Comic Sans MS"/>
                <a:cs typeface="Comic Sans MS"/>
              </a:rPr>
              <a:t>b</a:t>
            </a:r>
            <a:r>
              <a:rPr lang="en-US" sz="2800" baseline="-25000" dirty="0">
                <a:latin typeface="Comic Sans MS"/>
                <a:cs typeface="Comic Sans MS"/>
              </a:rPr>
              <a:t> </a:t>
            </a:r>
            <a:r>
              <a:rPr lang="en-US" dirty="0">
                <a:latin typeface="Comic Sans MS"/>
                <a:cs typeface="Comic Sans MS"/>
              </a:rPr>
              <a:t>M = log M</a:t>
            </a:r>
            <a:r>
              <a:rPr lang="en-US" b="1" dirty="0">
                <a:latin typeface="Comic Sans MS"/>
                <a:cs typeface="Comic Sans MS"/>
              </a:rPr>
              <a:t>/</a:t>
            </a:r>
            <a:r>
              <a:rPr lang="en-US" dirty="0">
                <a:latin typeface="Comic Sans MS"/>
                <a:cs typeface="Comic Sans MS"/>
              </a:rPr>
              <a:t>log</a:t>
            </a:r>
            <a:r>
              <a:rPr lang="en-US" sz="2800" baseline="-25000" dirty="0">
                <a:latin typeface="Comic Sans MS"/>
                <a:cs typeface="Comic Sans MS"/>
              </a:rPr>
              <a:t> </a:t>
            </a:r>
            <a:r>
              <a:rPr lang="en-US" dirty="0">
                <a:latin typeface="Comic Sans MS"/>
                <a:cs typeface="Comic Sans MS"/>
              </a:rPr>
              <a:t>b</a:t>
            </a:r>
          </a:p>
          <a:p>
            <a:pPr marL="0" indent="0">
              <a:buNone/>
            </a:pPr>
            <a:endParaRPr lang="en-US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3518901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/>
                <a:cs typeface="Comic Sans MS"/>
              </a:rPr>
              <a:t>Key Concepts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 smtClean="0">
                <a:solidFill>
                  <a:srgbClr val="FF0000"/>
                </a:solidFill>
                <a:latin typeface="Comic Sans MS"/>
                <a:cs typeface="Comic Sans MS"/>
              </a:rPr>
              <a:t>Exponential function </a:t>
            </a:r>
            <a:r>
              <a:rPr lang="en-US" dirty="0" smtClean="0">
                <a:latin typeface="Comic Sans MS"/>
                <a:cs typeface="Comic Sans MS"/>
              </a:rPr>
              <a:t>- a function with the general form y=</a:t>
            </a:r>
            <a:r>
              <a:rPr lang="en-US" dirty="0" err="1" smtClean="0">
                <a:latin typeface="Comic Sans MS"/>
                <a:cs typeface="Comic Sans MS"/>
              </a:rPr>
              <a:t>ab</a:t>
            </a:r>
            <a:r>
              <a:rPr lang="en-US" baseline="30000" dirty="0" err="1" smtClean="0">
                <a:latin typeface="Comic Sans MS"/>
                <a:cs typeface="Comic Sans MS"/>
              </a:rPr>
              <a:t>x</a:t>
            </a:r>
            <a:r>
              <a:rPr lang="en-US" dirty="0" smtClean="0">
                <a:latin typeface="Comic Sans MS"/>
                <a:cs typeface="Comic Sans MS"/>
              </a:rPr>
              <a:t>, where x is a real number, a ≠ 0, b &gt; 0, and b ≠ 0.</a:t>
            </a:r>
          </a:p>
          <a:p>
            <a:pPr algn="ctr"/>
            <a:endParaRPr lang="en-US" b="1" dirty="0" smtClean="0">
              <a:solidFill>
                <a:schemeClr val="tx2"/>
              </a:solidFill>
              <a:latin typeface="Comic Sans MS"/>
              <a:cs typeface="Comic Sans MS"/>
            </a:endParaRPr>
          </a:p>
          <a:p>
            <a:pPr marL="0" indent="0" algn="ctr">
              <a:buNone/>
            </a:pPr>
            <a:r>
              <a:rPr lang="en-US" b="1" dirty="0" smtClean="0">
                <a:solidFill>
                  <a:srgbClr val="007200"/>
                </a:solidFill>
                <a:latin typeface="Comic Sans MS"/>
                <a:cs typeface="Comic Sans MS"/>
              </a:rPr>
              <a:t>Growth factor </a:t>
            </a:r>
            <a:r>
              <a:rPr lang="en-US" dirty="0" smtClean="0">
                <a:solidFill>
                  <a:srgbClr val="007200"/>
                </a:solidFill>
                <a:latin typeface="Comic Sans MS"/>
                <a:cs typeface="Comic Sans MS"/>
              </a:rPr>
              <a:t>- </a:t>
            </a:r>
            <a:r>
              <a:rPr lang="en-US" dirty="0" smtClean="0">
                <a:latin typeface="Comic Sans MS"/>
                <a:cs typeface="Comic Sans MS"/>
              </a:rPr>
              <a:t>when b &gt; 1</a:t>
            </a:r>
          </a:p>
          <a:p>
            <a:pPr algn="ctr"/>
            <a:endParaRPr lang="en-US" b="1" dirty="0" smtClean="0">
              <a:latin typeface="Comic Sans MS"/>
              <a:cs typeface="Comic Sans MS"/>
            </a:endParaRPr>
          </a:p>
          <a:p>
            <a:pPr marL="0" indent="0" algn="ctr">
              <a:buNone/>
            </a:pPr>
            <a:r>
              <a:rPr lang="en-US" b="1" dirty="0" smtClean="0">
                <a:solidFill>
                  <a:schemeClr val="hlink"/>
                </a:solidFill>
                <a:latin typeface="Comic Sans MS"/>
                <a:cs typeface="Comic Sans MS"/>
              </a:rPr>
              <a:t>Decay factor </a:t>
            </a:r>
            <a:r>
              <a:rPr lang="en-US" dirty="0" smtClean="0">
                <a:solidFill>
                  <a:schemeClr val="hlink"/>
                </a:solidFill>
                <a:latin typeface="Comic Sans MS"/>
                <a:cs typeface="Comic Sans MS"/>
              </a:rPr>
              <a:t>- </a:t>
            </a:r>
            <a:r>
              <a:rPr lang="en-US" dirty="0" smtClean="0">
                <a:latin typeface="Comic Sans MS"/>
                <a:cs typeface="Comic Sans MS"/>
              </a:rPr>
              <a:t>when 0 &lt; b &lt; 1</a:t>
            </a:r>
          </a:p>
          <a:p>
            <a:pPr marL="0" indent="0" algn="ctr">
              <a:buNone/>
            </a:pPr>
            <a:endParaRPr lang="en-US" b="1" dirty="0" smtClean="0">
              <a:solidFill>
                <a:srgbClr val="7030A0"/>
              </a:solidFill>
              <a:latin typeface="Comic Sans MS"/>
              <a:cs typeface="Comic Sans MS"/>
            </a:endParaRPr>
          </a:p>
          <a:p>
            <a:pPr marL="0" indent="0" algn="ctr">
              <a:buNone/>
            </a:pPr>
            <a:r>
              <a:rPr lang="en-US" b="1" dirty="0" smtClean="0">
                <a:solidFill>
                  <a:srgbClr val="7030A0"/>
                </a:solidFill>
                <a:latin typeface="Comic Sans MS"/>
                <a:cs typeface="Comic Sans MS"/>
              </a:rPr>
              <a:t>Asymptote</a:t>
            </a:r>
            <a:r>
              <a:rPr lang="en-US" dirty="0" smtClean="0">
                <a:solidFill>
                  <a:srgbClr val="7030A0"/>
                </a:solidFill>
                <a:latin typeface="Comic Sans MS"/>
                <a:cs typeface="Comic Sans MS"/>
              </a:rPr>
              <a:t>- </a:t>
            </a:r>
            <a:r>
              <a:rPr lang="en-US" dirty="0" smtClean="0">
                <a:latin typeface="Comic Sans MS"/>
                <a:cs typeface="Comic Sans MS"/>
              </a:rPr>
              <a:t>a line that a graph approaches as x or y increases in absolute value.</a:t>
            </a:r>
          </a:p>
          <a:p>
            <a:pPr marL="0" indent="0">
              <a:buNone/>
            </a:pPr>
            <a:endParaRPr lang="en-US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30968713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/>
                <a:cs typeface="Comic Sans MS"/>
              </a:rPr>
              <a:t>Example 3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latin typeface="Comic Sans MS"/>
                <a:cs typeface="Comic Sans MS"/>
              </a:rPr>
              <a:t>Use the Change of Base Formula to evaluate </a:t>
            </a:r>
            <a:r>
              <a:rPr lang="en-US" dirty="0" smtClean="0">
                <a:latin typeface="Comic Sans MS"/>
                <a:cs typeface="Comic Sans MS"/>
              </a:rPr>
              <a:t>log</a:t>
            </a:r>
            <a:r>
              <a:rPr lang="en-US" baseline="-25000" dirty="0" smtClean="0">
                <a:latin typeface="Comic Sans MS"/>
                <a:cs typeface="Comic Sans MS"/>
              </a:rPr>
              <a:t>6</a:t>
            </a:r>
            <a:r>
              <a:rPr lang="en-US" dirty="0" smtClean="0">
                <a:latin typeface="Comic Sans MS"/>
                <a:cs typeface="Comic Sans MS"/>
              </a:rPr>
              <a:t>12</a:t>
            </a:r>
            <a:r>
              <a:rPr lang="en-US" dirty="0">
                <a:latin typeface="Comic Sans MS"/>
                <a:cs typeface="Comic Sans MS"/>
              </a:rPr>
              <a:t>. </a:t>
            </a:r>
            <a:endParaRPr lang="en-US" dirty="0" smtClean="0">
              <a:latin typeface="Comic Sans MS"/>
              <a:cs typeface="Comic Sans MS"/>
            </a:endParaRPr>
          </a:p>
          <a:p>
            <a:pPr marL="0" indent="0">
              <a:buNone/>
            </a:pPr>
            <a:endParaRPr lang="en-US" dirty="0" smtClean="0">
              <a:latin typeface="Comic Sans MS"/>
              <a:cs typeface="Comic Sans MS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/>
                <a:cs typeface="Comic Sans MS"/>
              </a:rPr>
              <a:t>log</a:t>
            </a:r>
            <a:r>
              <a:rPr lang="en-US" baseline="-25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/>
                <a:cs typeface="Comic Sans MS"/>
              </a:rPr>
              <a:t>6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/>
                <a:cs typeface="Comic Sans MS"/>
              </a:rPr>
              <a:t>12 = (log 12) / (log 6)</a:t>
            </a:r>
          </a:p>
          <a:p>
            <a:pPr marL="0" indent="0">
              <a:buNone/>
            </a:pPr>
            <a:r>
              <a:rPr lang="en-US" dirty="0">
                <a:latin typeface="Comic Sans MS"/>
                <a:cs typeface="Comic Sans MS"/>
              </a:rPr>
              <a:t>	</a:t>
            </a:r>
            <a:r>
              <a:rPr lang="en-US" dirty="0" smtClean="0">
                <a:latin typeface="Comic Sans MS"/>
                <a:cs typeface="Comic Sans MS"/>
              </a:rPr>
              <a:t>		</a:t>
            </a:r>
            <a:r>
              <a:rPr lang="en-US" dirty="0" smtClean="0">
                <a:solidFill>
                  <a:srgbClr val="FF0000"/>
                </a:solidFill>
                <a:latin typeface="Comic Sans MS"/>
                <a:cs typeface="Comic Sans MS"/>
              </a:rPr>
              <a:t>≈1.387</a:t>
            </a:r>
            <a:endParaRPr lang="en-US" dirty="0">
              <a:solidFill>
                <a:srgbClr val="FF0000"/>
              </a:solidFill>
              <a:latin typeface="Comic Sans MS"/>
              <a:cs typeface="Comic Sans MS"/>
            </a:endParaRPr>
          </a:p>
          <a:p>
            <a:pPr marL="0" indent="0">
              <a:buNone/>
            </a:pPr>
            <a:endParaRPr lang="en-US" dirty="0">
              <a:latin typeface="Comic Sans MS"/>
              <a:cs typeface="Comic Sans MS"/>
            </a:endParaRPr>
          </a:p>
          <a:p>
            <a:pPr marL="0" indent="0">
              <a:buNone/>
            </a:pPr>
            <a:endParaRPr lang="en-US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27528187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505200" y="4927600"/>
            <a:ext cx="5257800" cy="1550628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rgbClr val="000000"/>
                </a:solidFill>
                <a:latin typeface="Comic Sans MS"/>
                <a:cs typeface="Comic Sans MS"/>
              </a:rPr>
              <a:t>Students will be able to solve exponential equations</a:t>
            </a:r>
          </a:p>
          <a:p>
            <a:endParaRPr lang="en-US" dirty="0" smtClean="0">
              <a:solidFill>
                <a:srgbClr val="000000"/>
              </a:solidFill>
              <a:latin typeface="Comic Sans MS"/>
              <a:cs typeface="Comic Sans MS"/>
            </a:endParaRPr>
          </a:p>
          <a:p>
            <a:r>
              <a:rPr lang="en-US" dirty="0">
                <a:solidFill>
                  <a:srgbClr val="000000"/>
                </a:solidFill>
                <a:latin typeface="Comic Sans MS"/>
                <a:cs typeface="Comic Sans MS"/>
              </a:rPr>
              <a:t>Students will </a:t>
            </a:r>
            <a:r>
              <a:rPr lang="en-US" dirty="0" smtClean="0">
                <a:solidFill>
                  <a:srgbClr val="000000"/>
                </a:solidFill>
                <a:latin typeface="Comic Sans MS"/>
                <a:cs typeface="Comic Sans MS"/>
              </a:rPr>
              <a:t>be able </a:t>
            </a:r>
            <a:r>
              <a:rPr lang="en-US" dirty="0">
                <a:solidFill>
                  <a:srgbClr val="000000"/>
                </a:solidFill>
                <a:latin typeface="Comic Sans MS"/>
                <a:cs typeface="Comic Sans MS"/>
              </a:rPr>
              <a:t>to solve </a:t>
            </a:r>
            <a:r>
              <a:rPr lang="en-US" dirty="0" smtClean="0">
                <a:solidFill>
                  <a:srgbClr val="000000"/>
                </a:solidFill>
                <a:latin typeface="Comic Sans MS"/>
                <a:cs typeface="Comic Sans MS"/>
              </a:rPr>
              <a:t>logarithmic </a:t>
            </a:r>
            <a:r>
              <a:rPr lang="en-US" dirty="0">
                <a:solidFill>
                  <a:srgbClr val="000000"/>
                </a:solidFill>
                <a:latin typeface="Comic Sans MS"/>
                <a:cs typeface="Comic Sans MS"/>
              </a:rPr>
              <a:t>equations</a:t>
            </a:r>
          </a:p>
          <a:p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Comic Sans MS"/>
                <a:cs typeface="Comic Sans MS"/>
              </a:rPr>
              <a:t>Section 7.5</a:t>
            </a:r>
            <a:br>
              <a:rPr lang="en-US" dirty="0" smtClean="0">
                <a:latin typeface="Comic Sans MS"/>
                <a:cs typeface="Comic Sans MS"/>
              </a:rPr>
            </a:br>
            <a:r>
              <a:rPr lang="en-US" dirty="0" smtClean="0">
                <a:latin typeface="Comic Sans MS"/>
                <a:cs typeface="Comic Sans MS"/>
              </a:rPr>
              <a:t>Exponential and Logarithmic Equations</a:t>
            </a:r>
            <a:endParaRPr lang="en-US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769547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/>
                <a:cs typeface="Comic Sans MS"/>
              </a:rPr>
              <a:t>Warm Up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  <a:tabLst>
                <a:tab pos="342900" algn="l"/>
                <a:tab pos="4114800" algn="l"/>
                <a:tab pos="4406900" algn="l"/>
              </a:tabLst>
            </a:pPr>
            <a:r>
              <a:rPr lang="en-US" sz="2800" dirty="0">
                <a:latin typeface="Comic Sans MS"/>
                <a:cs typeface="Comic Sans MS"/>
              </a:rPr>
              <a:t>Write each expression as a single logarithm. State the property you </a:t>
            </a:r>
            <a:r>
              <a:rPr lang="en-US" sz="2800" dirty="0" smtClean="0">
                <a:latin typeface="Comic Sans MS"/>
                <a:cs typeface="Comic Sans MS"/>
              </a:rPr>
              <a:t>used.</a:t>
            </a:r>
          </a:p>
          <a:p>
            <a:pPr marL="514350" indent="-514350">
              <a:buAutoNum type="arabicPeriod"/>
              <a:tabLst>
                <a:tab pos="342900" algn="l"/>
                <a:tab pos="4114800" algn="l"/>
                <a:tab pos="4406900" algn="l"/>
              </a:tabLst>
            </a:pPr>
            <a:r>
              <a:rPr lang="en-US" sz="2800" dirty="0" smtClean="0">
                <a:latin typeface="Comic Sans MS"/>
                <a:cs typeface="Comic Sans MS"/>
              </a:rPr>
              <a:t>log </a:t>
            </a:r>
            <a:r>
              <a:rPr lang="en-US" sz="2800" dirty="0">
                <a:latin typeface="Comic Sans MS"/>
                <a:cs typeface="Comic Sans MS"/>
              </a:rPr>
              <a:t>12 – log </a:t>
            </a:r>
            <a:r>
              <a:rPr lang="en-US" sz="2800" dirty="0" smtClean="0">
                <a:latin typeface="Comic Sans MS"/>
                <a:cs typeface="Comic Sans MS"/>
              </a:rPr>
              <a:t>3	2.  3 </a:t>
            </a:r>
            <a:r>
              <a:rPr lang="en-US" sz="2800" dirty="0">
                <a:latin typeface="Comic Sans MS"/>
                <a:cs typeface="Comic Sans MS"/>
              </a:rPr>
              <a:t>log</a:t>
            </a:r>
            <a:r>
              <a:rPr lang="en-US" sz="2800" baseline="-25000" dirty="0">
                <a:latin typeface="Comic Sans MS"/>
                <a:cs typeface="Comic Sans MS"/>
              </a:rPr>
              <a:t>11</a:t>
            </a:r>
            <a:r>
              <a:rPr lang="en-US" sz="2800" dirty="0">
                <a:latin typeface="Comic Sans MS"/>
                <a:cs typeface="Comic Sans MS"/>
              </a:rPr>
              <a:t>5 + log</a:t>
            </a:r>
            <a:r>
              <a:rPr lang="en-US" sz="2800" baseline="-25000" dirty="0">
                <a:latin typeface="Comic Sans MS"/>
                <a:cs typeface="Comic Sans MS"/>
              </a:rPr>
              <a:t>11</a:t>
            </a:r>
            <a:r>
              <a:rPr lang="en-US" sz="2800" dirty="0">
                <a:latin typeface="Comic Sans MS"/>
                <a:cs typeface="Comic Sans MS"/>
              </a:rPr>
              <a:t>7</a:t>
            </a:r>
          </a:p>
          <a:p>
            <a:pPr marL="0" indent="0">
              <a:buNone/>
              <a:tabLst>
                <a:tab pos="342900" algn="l"/>
                <a:tab pos="4114800" algn="l"/>
                <a:tab pos="4406900" algn="l"/>
              </a:tabLst>
            </a:pPr>
            <a:r>
              <a:rPr lang="en-US" sz="2800" dirty="0" smtClean="0">
                <a:latin typeface="Comic Sans MS"/>
                <a:cs typeface="Comic Sans MS"/>
              </a:rPr>
              <a:t>	</a:t>
            </a:r>
            <a:endParaRPr lang="en-US" sz="2800" dirty="0">
              <a:latin typeface="Comic Sans MS"/>
              <a:cs typeface="Comic Sans MS"/>
            </a:endParaRPr>
          </a:p>
          <a:p>
            <a:pPr marL="0" indent="0">
              <a:buNone/>
              <a:tabLst>
                <a:tab pos="342900" algn="l"/>
                <a:tab pos="4114800" algn="l"/>
                <a:tab pos="4406900" algn="l"/>
              </a:tabLst>
            </a:pPr>
            <a:r>
              <a:rPr lang="en-US" sz="2800" dirty="0">
                <a:latin typeface="Comic Sans MS"/>
                <a:cs typeface="Comic Sans MS"/>
              </a:rPr>
              <a:t>Expand each logarithm.</a:t>
            </a:r>
          </a:p>
          <a:p>
            <a:pPr marL="0" indent="0">
              <a:lnSpc>
                <a:spcPct val="150000"/>
              </a:lnSpc>
              <a:buNone/>
              <a:tabLst>
                <a:tab pos="342900" algn="l"/>
                <a:tab pos="4114800" algn="l"/>
                <a:tab pos="4406900" algn="l"/>
              </a:tabLst>
            </a:pPr>
            <a:r>
              <a:rPr lang="en-US" sz="2800" dirty="0" smtClean="0">
                <a:latin typeface="Comic Sans MS"/>
                <a:cs typeface="Comic Sans MS"/>
              </a:rPr>
              <a:t>3.  </a:t>
            </a:r>
            <a:r>
              <a:rPr lang="en-US" sz="2800" dirty="0" err="1" smtClean="0">
                <a:latin typeface="Comic Sans MS"/>
                <a:cs typeface="Comic Sans MS"/>
              </a:rPr>
              <a:t>log</a:t>
            </a:r>
            <a:r>
              <a:rPr lang="en-US" sz="2800" i="1" baseline="-25000" dirty="0" err="1" smtClean="0">
                <a:latin typeface="Comic Sans MS"/>
                <a:cs typeface="Comic Sans MS"/>
              </a:rPr>
              <a:t>c</a:t>
            </a:r>
            <a:r>
              <a:rPr lang="en-US" sz="2800" i="1" dirty="0" smtClean="0">
                <a:latin typeface="Comic Sans MS"/>
                <a:cs typeface="Comic Sans MS"/>
              </a:rPr>
              <a:t>(a/b)</a:t>
            </a:r>
            <a:r>
              <a:rPr lang="en-US" sz="2800" dirty="0">
                <a:latin typeface="Comic Sans MS"/>
                <a:cs typeface="Comic Sans MS"/>
              </a:rPr>
              <a:t>	4.	log</a:t>
            </a:r>
            <a:r>
              <a:rPr lang="en-US" sz="2800" baseline="-25000" dirty="0">
                <a:latin typeface="Comic Sans MS"/>
                <a:cs typeface="Comic Sans MS"/>
              </a:rPr>
              <a:t>3</a:t>
            </a:r>
            <a:r>
              <a:rPr lang="en-US" sz="2800" i="1" dirty="0">
                <a:latin typeface="Comic Sans MS"/>
                <a:cs typeface="Comic Sans MS"/>
              </a:rPr>
              <a:t>x</a:t>
            </a:r>
            <a:r>
              <a:rPr lang="en-US" sz="2800" baseline="30000" dirty="0">
                <a:latin typeface="Comic Sans MS"/>
                <a:cs typeface="Comic Sans MS"/>
              </a:rPr>
              <a:t>4</a:t>
            </a:r>
            <a:endParaRPr lang="en-US" sz="2800" dirty="0">
              <a:latin typeface="Comic Sans MS"/>
              <a:cs typeface="Comic Sans MS"/>
            </a:endParaRPr>
          </a:p>
          <a:p>
            <a:pPr>
              <a:tabLst>
                <a:tab pos="342900" algn="l"/>
                <a:tab pos="4114800" algn="l"/>
                <a:tab pos="4406900" algn="l"/>
              </a:tabLst>
            </a:pPr>
            <a:endParaRPr lang="en-US" dirty="0">
              <a:latin typeface="Comic Sans MS"/>
              <a:cs typeface="Comic Sans MS"/>
            </a:endParaRPr>
          </a:p>
          <a:p>
            <a:pPr marL="0" indent="0">
              <a:buNone/>
              <a:tabLst>
                <a:tab pos="342900" algn="l"/>
                <a:tab pos="4114800" algn="l"/>
                <a:tab pos="4406900" algn="l"/>
              </a:tabLst>
            </a:pP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1024078" y="3218400"/>
            <a:ext cx="282402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chemeClr val="folHlink"/>
                </a:solidFill>
                <a:latin typeface="Comic Sans MS"/>
                <a:cs typeface="Comic Sans MS"/>
              </a:rPr>
              <a:t>log 4; Quotient Property</a:t>
            </a:r>
          </a:p>
        </p:txBody>
      </p:sp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5011068" y="3218400"/>
            <a:ext cx="3521075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800" dirty="0">
                <a:solidFill>
                  <a:schemeClr val="folHlink"/>
                </a:solidFill>
                <a:latin typeface="Comic Sans MS"/>
                <a:cs typeface="Comic Sans MS"/>
              </a:rPr>
              <a:t>log</a:t>
            </a:r>
            <a:r>
              <a:rPr lang="en-US" sz="1800" baseline="-25000" dirty="0">
                <a:solidFill>
                  <a:schemeClr val="folHlink"/>
                </a:solidFill>
                <a:latin typeface="Comic Sans MS"/>
                <a:cs typeface="Comic Sans MS"/>
              </a:rPr>
              <a:t>11</a:t>
            </a:r>
            <a:r>
              <a:rPr lang="en-US" sz="1800" dirty="0">
                <a:solidFill>
                  <a:schemeClr val="folHlink"/>
                </a:solidFill>
                <a:latin typeface="Comic Sans MS"/>
                <a:cs typeface="Comic Sans MS"/>
              </a:rPr>
              <a:t>(5</a:t>
            </a:r>
            <a:r>
              <a:rPr lang="en-US" sz="1800" baseline="30000" dirty="0">
                <a:solidFill>
                  <a:schemeClr val="folHlink"/>
                </a:solidFill>
                <a:latin typeface="Comic Sans MS"/>
                <a:cs typeface="Comic Sans MS"/>
              </a:rPr>
              <a:t>3</a:t>
            </a:r>
            <a:r>
              <a:rPr lang="en-US" sz="1800" dirty="0">
                <a:solidFill>
                  <a:schemeClr val="folHlink"/>
                </a:solidFill>
                <a:latin typeface="Comic Sans MS"/>
                <a:cs typeface="Comic Sans MS"/>
              </a:rPr>
              <a:t> • 7); Power Property and Product Property</a:t>
            </a:r>
          </a:p>
        </p:txBody>
      </p:sp>
      <p:sp>
        <p:nvSpPr>
          <p:cNvPr id="6" name="Rectangle 10"/>
          <p:cNvSpPr>
            <a:spLocks noChangeArrowheads="1"/>
          </p:cNvSpPr>
          <p:nvPr/>
        </p:nvSpPr>
        <p:spPr bwMode="auto">
          <a:xfrm>
            <a:off x="1024078" y="5484960"/>
            <a:ext cx="154401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chemeClr val="folHlink"/>
                </a:solidFill>
                <a:latin typeface="Comic Sans MS"/>
                <a:cs typeface="Comic Sans MS"/>
              </a:rPr>
              <a:t> </a:t>
            </a:r>
            <a:r>
              <a:rPr lang="en-US" sz="1800" dirty="0" err="1">
                <a:solidFill>
                  <a:schemeClr val="folHlink"/>
                </a:solidFill>
                <a:latin typeface="Comic Sans MS"/>
                <a:cs typeface="Comic Sans MS"/>
              </a:rPr>
              <a:t>log</a:t>
            </a:r>
            <a:r>
              <a:rPr lang="en-US" sz="1800" i="1" baseline="-25000" dirty="0" err="1">
                <a:solidFill>
                  <a:schemeClr val="folHlink"/>
                </a:solidFill>
                <a:latin typeface="Comic Sans MS"/>
                <a:cs typeface="Comic Sans MS"/>
              </a:rPr>
              <a:t>c</a:t>
            </a:r>
            <a:r>
              <a:rPr lang="en-US" sz="1800" i="1" dirty="0" err="1">
                <a:solidFill>
                  <a:schemeClr val="folHlink"/>
                </a:solidFill>
                <a:latin typeface="Comic Sans MS"/>
                <a:cs typeface="Comic Sans MS"/>
              </a:rPr>
              <a:t>a</a:t>
            </a:r>
            <a:r>
              <a:rPr lang="en-US" sz="1800" dirty="0">
                <a:solidFill>
                  <a:schemeClr val="folHlink"/>
                </a:solidFill>
                <a:latin typeface="Comic Sans MS"/>
                <a:cs typeface="Comic Sans MS"/>
              </a:rPr>
              <a:t> – </a:t>
            </a:r>
            <a:r>
              <a:rPr lang="en-US" sz="1800" dirty="0" err="1">
                <a:solidFill>
                  <a:schemeClr val="folHlink"/>
                </a:solidFill>
                <a:latin typeface="Comic Sans MS"/>
                <a:cs typeface="Comic Sans MS"/>
              </a:rPr>
              <a:t>log</a:t>
            </a:r>
            <a:r>
              <a:rPr lang="en-US" sz="1800" i="1" baseline="-25000" dirty="0" err="1">
                <a:solidFill>
                  <a:schemeClr val="folHlink"/>
                </a:solidFill>
                <a:latin typeface="Comic Sans MS"/>
                <a:cs typeface="Comic Sans MS"/>
              </a:rPr>
              <a:t>c</a:t>
            </a:r>
            <a:r>
              <a:rPr lang="en-US" sz="1800" i="1" dirty="0" err="1">
                <a:solidFill>
                  <a:schemeClr val="folHlink"/>
                </a:solidFill>
                <a:latin typeface="Comic Sans MS"/>
                <a:cs typeface="Comic Sans MS"/>
              </a:rPr>
              <a:t>b</a:t>
            </a:r>
            <a:endParaRPr lang="en-US" sz="1800" dirty="0">
              <a:solidFill>
                <a:schemeClr val="folHlink"/>
              </a:solidFill>
              <a:latin typeface="Comic Sans MS"/>
              <a:cs typeface="Comic Sans MS"/>
            </a:endParaRPr>
          </a:p>
        </p:txBody>
      </p:sp>
      <p:sp>
        <p:nvSpPr>
          <p:cNvPr id="7" name="Rectangle 11"/>
          <p:cNvSpPr>
            <a:spLocks noChangeArrowheads="1"/>
          </p:cNvSpPr>
          <p:nvPr/>
        </p:nvSpPr>
        <p:spPr bwMode="auto">
          <a:xfrm>
            <a:off x="5011068" y="5484960"/>
            <a:ext cx="9669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800" dirty="0">
                <a:solidFill>
                  <a:schemeClr val="folHlink"/>
                </a:solidFill>
                <a:latin typeface="Comic Sans MS"/>
                <a:cs typeface="Comic Sans MS"/>
              </a:rPr>
              <a:t>4 log</a:t>
            </a:r>
            <a:r>
              <a:rPr lang="en-US" sz="1800" baseline="-25000" dirty="0">
                <a:solidFill>
                  <a:schemeClr val="folHlink"/>
                </a:solidFill>
                <a:latin typeface="Comic Sans MS"/>
                <a:cs typeface="Comic Sans MS"/>
              </a:rPr>
              <a:t>3</a:t>
            </a:r>
            <a:r>
              <a:rPr lang="en-US" sz="1800" i="1" dirty="0">
                <a:solidFill>
                  <a:schemeClr val="folHlink"/>
                </a:solidFill>
                <a:latin typeface="Comic Sans MS"/>
                <a:cs typeface="Comic Sans MS"/>
              </a:rPr>
              <a:t>x</a:t>
            </a:r>
            <a:r>
              <a:rPr lang="en-US" sz="1800" dirty="0">
                <a:solidFill>
                  <a:schemeClr val="folHlink"/>
                </a:solidFill>
                <a:latin typeface="Comic Sans MS"/>
                <a:cs typeface="Comic Sans M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10184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  <p:bldP spid="5" grpId="0" autoUpdateAnimBg="0"/>
      <p:bldP spid="6" grpId="0" autoUpdateAnimBg="0"/>
      <p:bldP spid="7" grpId="0" autoUpdateAnimBg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/>
                <a:cs typeface="Comic Sans MS"/>
              </a:rPr>
              <a:t>Key Concepts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Comic Sans MS"/>
                <a:cs typeface="Comic Sans MS"/>
              </a:rPr>
              <a:t>Exponential Equation </a:t>
            </a:r>
            <a:r>
              <a:rPr lang="en-US" dirty="0">
                <a:latin typeface="Comic Sans MS"/>
                <a:cs typeface="Comic Sans MS"/>
              </a:rPr>
              <a:t>- an equation of the form </a:t>
            </a:r>
            <a:r>
              <a:rPr lang="en-US" dirty="0" err="1">
                <a:latin typeface="Comic Sans MS"/>
                <a:cs typeface="Comic Sans MS"/>
              </a:rPr>
              <a:t>b</a:t>
            </a:r>
            <a:r>
              <a:rPr lang="en-US" baseline="30000" dirty="0" err="1">
                <a:latin typeface="Comic Sans MS"/>
                <a:cs typeface="Comic Sans MS"/>
              </a:rPr>
              <a:t>cx</a:t>
            </a:r>
            <a:r>
              <a:rPr lang="en-US" dirty="0">
                <a:latin typeface="Comic Sans MS"/>
                <a:cs typeface="Comic Sans MS"/>
              </a:rPr>
              <a:t> = a, where the </a:t>
            </a:r>
            <a:r>
              <a:rPr lang="en-US" dirty="0" smtClean="0">
                <a:latin typeface="Comic Sans MS"/>
                <a:cs typeface="Comic Sans MS"/>
              </a:rPr>
              <a:t>exponent </a:t>
            </a:r>
            <a:r>
              <a:rPr lang="en-US" dirty="0">
                <a:latin typeface="Comic Sans MS"/>
                <a:cs typeface="Comic Sans MS"/>
              </a:rPr>
              <a:t>includes a variable. </a:t>
            </a:r>
          </a:p>
          <a:p>
            <a:endParaRPr lang="en-US" sz="1600" dirty="0">
              <a:solidFill>
                <a:schemeClr val="tx2"/>
              </a:solidFill>
              <a:latin typeface="Comic Sans MS"/>
              <a:cs typeface="Comic Sans MS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Comic Sans MS"/>
                <a:cs typeface="Comic Sans MS"/>
              </a:rPr>
              <a:t>Steps to solving exponential equations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Comic Sans MS"/>
                <a:cs typeface="Comic Sans MS"/>
              </a:rPr>
              <a:t>Isolate the exponential expression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Comic Sans MS"/>
                <a:cs typeface="Comic Sans MS"/>
              </a:rPr>
              <a:t>Take the </a:t>
            </a:r>
            <a:r>
              <a:rPr lang="en-US" dirty="0">
                <a:latin typeface="Comic Sans MS"/>
                <a:cs typeface="Comic Sans MS"/>
              </a:rPr>
              <a:t>logarithm of </a:t>
            </a:r>
            <a:r>
              <a:rPr lang="en-US" dirty="0" smtClean="0">
                <a:latin typeface="Comic Sans MS"/>
                <a:cs typeface="Comic Sans MS"/>
              </a:rPr>
              <a:t>each </a:t>
            </a:r>
            <a:r>
              <a:rPr lang="en-US" dirty="0">
                <a:latin typeface="Comic Sans MS"/>
                <a:cs typeface="Comic Sans MS"/>
              </a:rPr>
              <a:t>side</a:t>
            </a:r>
            <a:r>
              <a:rPr lang="en-US" dirty="0" smtClean="0">
                <a:latin typeface="Comic Sans MS"/>
                <a:cs typeface="Comic Sans MS"/>
              </a:rPr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Comic Sans MS"/>
                <a:cs typeface="Comic Sans MS"/>
              </a:rPr>
              <a:t>Use the Power </a:t>
            </a:r>
            <a:r>
              <a:rPr lang="en-US" dirty="0">
                <a:latin typeface="Comic Sans MS"/>
                <a:cs typeface="Comic Sans MS"/>
              </a:rPr>
              <a:t>P</a:t>
            </a:r>
            <a:r>
              <a:rPr lang="en-US" dirty="0" smtClean="0">
                <a:latin typeface="Comic Sans MS"/>
                <a:cs typeface="Comic Sans MS"/>
              </a:rPr>
              <a:t>roperty of Logarithms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Comic Sans MS"/>
                <a:cs typeface="Comic Sans MS"/>
              </a:rPr>
              <a:t>Solve</a:t>
            </a:r>
            <a:endParaRPr lang="en-US" dirty="0">
              <a:latin typeface="Comic Sans MS"/>
              <a:cs typeface="Comic Sans MS"/>
            </a:endParaRPr>
          </a:p>
          <a:p>
            <a:pPr marL="0" indent="0">
              <a:buNone/>
            </a:pPr>
            <a:endParaRPr lang="en-US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8424787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/>
                <a:cs typeface="Comic Sans MS"/>
              </a:rPr>
              <a:t>Example 1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latin typeface="Comic Sans MS"/>
                <a:cs typeface="Comic Sans MS"/>
              </a:rPr>
              <a:t>Solve  5</a:t>
            </a:r>
            <a:r>
              <a:rPr lang="en-US" baseline="30000" dirty="0">
                <a:latin typeface="Comic Sans MS"/>
                <a:cs typeface="Comic Sans MS"/>
              </a:rPr>
              <a:t>2</a:t>
            </a:r>
            <a:r>
              <a:rPr lang="en-US" i="1" baseline="30000" dirty="0">
                <a:latin typeface="Comic Sans MS"/>
                <a:cs typeface="Comic Sans MS"/>
              </a:rPr>
              <a:t>x</a:t>
            </a:r>
            <a:r>
              <a:rPr lang="en-US" dirty="0">
                <a:latin typeface="Comic Sans MS"/>
                <a:cs typeface="Comic Sans MS"/>
              </a:rPr>
              <a:t> = 16.</a:t>
            </a:r>
          </a:p>
          <a:p>
            <a:pPr marL="0" indent="0">
              <a:buNone/>
            </a:pP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269673" y="2278170"/>
            <a:ext cx="793814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dirty="0">
                <a:latin typeface="Comic Sans MS"/>
                <a:cs typeface="Comic Sans MS"/>
              </a:rPr>
              <a:t>5</a:t>
            </a:r>
            <a:r>
              <a:rPr lang="en-US" sz="2400" baseline="30000" dirty="0">
                <a:latin typeface="Comic Sans MS"/>
                <a:cs typeface="Comic Sans MS"/>
              </a:rPr>
              <a:t>2</a:t>
            </a:r>
            <a:r>
              <a:rPr lang="en-US" sz="2400" i="1" baseline="30000" dirty="0">
                <a:latin typeface="Comic Sans MS"/>
                <a:cs typeface="Comic Sans MS"/>
              </a:rPr>
              <a:t>x</a:t>
            </a:r>
            <a:r>
              <a:rPr lang="en-US" sz="2400" dirty="0">
                <a:latin typeface="Comic Sans MS"/>
                <a:cs typeface="Comic Sans MS"/>
              </a:rPr>
              <a:t> = </a:t>
            </a:r>
            <a:r>
              <a:rPr lang="en-US" sz="2400" dirty="0" smtClean="0">
                <a:latin typeface="Comic Sans MS"/>
                <a:cs typeface="Comic Sans MS"/>
              </a:rPr>
              <a:t>16      			</a:t>
            </a:r>
            <a:r>
              <a:rPr lang="en-US" sz="2400" dirty="0" smtClean="0">
                <a:solidFill>
                  <a:srgbClr val="953735"/>
                </a:solidFill>
                <a:latin typeface="Comic Sans MS"/>
                <a:cs typeface="Comic Sans MS"/>
              </a:rPr>
              <a:t>Isolate the exponential expression</a:t>
            </a:r>
            <a:endParaRPr lang="en-US" sz="2400" dirty="0">
              <a:solidFill>
                <a:srgbClr val="953735"/>
              </a:solidFill>
              <a:latin typeface="Comic Sans MS"/>
              <a:cs typeface="Comic Sans MS"/>
            </a:endParaRPr>
          </a:p>
        </p:txBody>
      </p:sp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209342" y="2753658"/>
            <a:ext cx="882600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dirty="0">
                <a:latin typeface="Comic Sans MS"/>
                <a:cs typeface="Comic Sans MS"/>
              </a:rPr>
              <a:t>log 5</a:t>
            </a:r>
            <a:r>
              <a:rPr lang="en-US" sz="2400" baseline="30000" dirty="0">
                <a:latin typeface="Comic Sans MS"/>
                <a:cs typeface="Comic Sans MS"/>
              </a:rPr>
              <a:t>2</a:t>
            </a:r>
            <a:r>
              <a:rPr lang="en-US" sz="2400" i="1" baseline="30000" dirty="0">
                <a:latin typeface="Comic Sans MS"/>
                <a:cs typeface="Comic Sans MS"/>
              </a:rPr>
              <a:t>x</a:t>
            </a:r>
            <a:r>
              <a:rPr lang="en-US" sz="2400" dirty="0">
                <a:latin typeface="Comic Sans MS"/>
                <a:cs typeface="Comic Sans MS"/>
              </a:rPr>
              <a:t> = log 16		</a:t>
            </a:r>
            <a:r>
              <a:rPr lang="en-US" sz="2400" dirty="0">
                <a:solidFill>
                  <a:srgbClr val="953735"/>
                </a:solidFill>
                <a:latin typeface="Comic Sans MS"/>
                <a:cs typeface="Comic Sans MS"/>
              </a:rPr>
              <a:t>Take the common logarithm of each side.</a:t>
            </a:r>
          </a:p>
        </p:txBody>
      </p:sp>
      <p:sp>
        <p:nvSpPr>
          <p:cNvPr id="6" name="Text Box 13"/>
          <p:cNvSpPr txBox="1">
            <a:spLocks noChangeArrowheads="1"/>
          </p:cNvSpPr>
          <p:nvPr/>
        </p:nvSpPr>
        <p:spPr bwMode="auto">
          <a:xfrm>
            <a:off x="209342" y="3303637"/>
            <a:ext cx="847299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400" dirty="0">
                <a:latin typeface="Comic Sans MS"/>
                <a:cs typeface="Comic Sans MS"/>
              </a:rPr>
              <a:t>2</a:t>
            </a:r>
            <a:r>
              <a:rPr lang="en-US" sz="2400" i="1" dirty="0">
                <a:latin typeface="Comic Sans MS"/>
                <a:cs typeface="Comic Sans MS"/>
              </a:rPr>
              <a:t>x</a:t>
            </a:r>
            <a:r>
              <a:rPr lang="en-US" sz="2400" dirty="0">
                <a:latin typeface="Comic Sans MS"/>
                <a:cs typeface="Comic Sans MS"/>
              </a:rPr>
              <a:t> log 5 = log 16	</a:t>
            </a:r>
            <a:r>
              <a:rPr lang="en-US" sz="2400" dirty="0" smtClean="0">
                <a:solidFill>
                  <a:srgbClr val="953735"/>
                </a:solidFill>
                <a:latin typeface="Comic Sans MS"/>
                <a:cs typeface="Comic Sans MS"/>
              </a:rPr>
              <a:t>Use </a:t>
            </a:r>
            <a:r>
              <a:rPr lang="en-US" sz="2400" dirty="0">
                <a:solidFill>
                  <a:srgbClr val="953735"/>
                </a:solidFill>
                <a:latin typeface="Comic Sans MS"/>
                <a:cs typeface="Comic Sans MS"/>
              </a:rPr>
              <a:t>the power property of logarithms.</a:t>
            </a:r>
          </a:p>
        </p:txBody>
      </p:sp>
      <p:grpSp>
        <p:nvGrpSpPr>
          <p:cNvPr id="7" name="Group 15"/>
          <p:cNvGrpSpPr>
            <a:grpSpLocks/>
          </p:cNvGrpSpPr>
          <p:nvPr/>
        </p:nvGrpSpPr>
        <p:grpSpPr bwMode="auto">
          <a:xfrm>
            <a:off x="269875" y="3733803"/>
            <a:ext cx="6872289" cy="830263"/>
            <a:chOff x="273" y="2463"/>
            <a:chExt cx="4329" cy="523"/>
          </a:xfrm>
        </p:grpSpPr>
        <p:sp>
          <p:nvSpPr>
            <p:cNvPr id="8" name="Text Box 10"/>
            <p:cNvSpPr txBox="1">
              <a:spLocks noChangeArrowheads="1"/>
            </p:cNvSpPr>
            <p:nvPr/>
          </p:nvSpPr>
          <p:spPr bwMode="auto">
            <a:xfrm>
              <a:off x="273" y="2549"/>
              <a:ext cx="4329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400" i="1" dirty="0">
                  <a:latin typeface="Comic Sans MS"/>
                  <a:cs typeface="Comic Sans MS"/>
                </a:rPr>
                <a:t>x</a:t>
              </a:r>
              <a:r>
                <a:rPr lang="en-US" sz="2400" dirty="0">
                  <a:latin typeface="Comic Sans MS"/>
                  <a:cs typeface="Comic Sans MS"/>
                </a:rPr>
                <a:t> = 			</a:t>
              </a:r>
              <a:r>
                <a:rPr lang="en-US" sz="2400" dirty="0" smtClean="0">
                  <a:latin typeface="Comic Sans MS"/>
                  <a:cs typeface="Comic Sans MS"/>
                </a:rPr>
                <a:t>	  </a:t>
              </a:r>
              <a:r>
                <a:rPr lang="en-US" sz="2400" dirty="0" smtClean="0">
                  <a:solidFill>
                    <a:srgbClr val="953735"/>
                  </a:solidFill>
                  <a:latin typeface="Comic Sans MS"/>
                  <a:cs typeface="Comic Sans MS"/>
                </a:rPr>
                <a:t>   Divide </a:t>
              </a:r>
              <a:r>
                <a:rPr lang="en-US" sz="2400" dirty="0">
                  <a:solidFill>
                    <a:srgbClr val="953735"/>
                  </a:solidFill>
                  <a:latin typeface="Comic Sans MS"/>
                  <a:cs typeface="Comic Sans MS"/>
                </a:rPr>
                <a:t>each side by 2 log 5.</a:t>
              </a:r>
            </a:p>
          </p:txBody>
        </p:sp>
        <p:sp>
          <p:nvSpPr>
            <p:cNvPr id="9" name="Text Box 14"/>
            <p:cNvSpPr txBox="1">
              <a:spLocks noChangeArrowheads="1"/>
            </p:cNvSpPr>
            <p:nvPr/>
          </p:nvSpPr>
          <p:spPr bwMode="auto">
            <a:xfrm>
              <a:off x="678" y="2463"/>
              <a:ext cx="727" cy="5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/>
              <a:r>
                <a:rPr lang="en-US" sz="2400" u="sng" dirty="0">
                  <a:latin typeface="Comic Sans MS"/>
                  <a:cs typeface="Comic Sans MS"/>
                </a:rPr>
                <a:t>log </a:t>
              </a:r>
              <a:r>
                <a:rPr lang="en-US" sz="2400" u="sng" dirty="0" smtClean="0">
                  <a:latin typeface="Comic Sans MS"/>
                  <a:cs typeface="Comic Sans MS"/>
                </a:rPr>
                <a:t>16</a:t>
              </a:r>
              <a:endParaRPr lang="en-US" sz="2400" u="sng" dirty="0">
                <a:latin typeface="Comic Sans MS"/>
                <a:cs typeface="Comic Sans MS"/>
              </a:endParaRPr>
            </a:p>
            <a:p>
              <a:pPr algn="ctr"/>
              <a:r>
                <a:rPr lang="en-US" sz="2400" dirty="0">
                  <a:latin typeface="Comic Sans MS"/>
                  <a:cs typeface="Comic Sans MS"/>
                </a:rPr>
                <a:t>2 </a:t>
              </a:r>
              <a:r>
                <a:rPr lang="en-US" sz="2400" dirty="0" smtClean="0">
                  <a:latin typeface="Comic Sans MS"/>
                  <a:cs typeface="Comic Sans MS"/>
                </a:rPr>
                <a:t>log 5</a:t>
              </a:r>
              <a:endParaRPr lang="en-US" sz="2400" dirty="0">
                <a:latin typeface="Comic Sans MS"/>
                <a:cs typeface="Comic Sans MS"/>
              </a:endParaRPr>
            </a:p>
          </p:txBody>
        </p:sp>
      </p:grpSp>
      <p:sp>
        <p:nvSpPr>
          <p:cNvPr id="11" name="Text Box 16"/>
          <p:cNvSpPr txBox="1">
            <a:spLocks noChangeArrowheads="1"/>
          </p:cNvSpPr>
          <p:nvPr/>
        </p:nvSpPr>
        <p:spPr bwMode="auto">
          <a:xfrm>
            <a:off x="209342" y="4768056"/>
            <a:ext cx="533256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400" dirty="0">
                <a:latin typeface="Comic Sans MS"/>
                <a:cs typeface="Comic Sans MS"/>
              </a:rPr>
              <a:t>    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Comic Sans MS"/>
                <a:cs typeface="Comic Sans MS"/>
              </a:rPr>
              <a:t> </a:t>
            </a:r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/>
                <a:cs typeface="Comic Sans MS"/>
              </a:rPr>
              <a:t>≈ 0.8614</a:t>
            </a:r>
            <a:r>
              <a:rPr lang="en-US" sz="2400" dirty="0">
                <a:latin typeface="Comic Sans MS"/>
                <a:cs typeface="Comic Sans MS"/>
              </a:rPr>
              <a:t>		</a:t>
            </a:r>
            <a:r>
              <a:rPr lang="en-US" sz="2400" dirty="0" smtClean="0">
                <a:latin typeface="Comic Sans MS"/>
                <a:cs typeface="Comic Sans MS"/>
              </a:rPr>
              <a:t>	</a:t>
            </a:r>
            <a:r>
              <a:rPr lang="en-US" sz="2400" dirty="0" smtClean="0">
                <a:solidFill>
                  <a:srgbClr val="953735"/>
                </a:solidFill>
                <a:latin typeface="Comic Sans MS"/>
                <a:cs typeface="Comic Sans MS"/>
              </a:rPr>
              <a:t>Use </a:t>
            </a:r>
            <a:r>
              <a:rPr lang="en-US" sz="2400" dirty="0">
                <a:solidFill>
                  <a:srgbClr val="953735"/>
                </a:solidFill>
                <a:latin typeface="Comic Sans MS"/>
                <a:cs typeface="Comic Sans MS"/>
              </a:rPr>
              <a:t>a calculator.</a:t>
            </a:r>
          </a:p>
        </p:txBody>
      </p:sp>
    </p:spTree>
    <p:extLst>
      <p:ext uri="{BB962C8B-B14F-4D97-AF65-F5344CB8AC3E}">
        <p14:creationId xmlns:p14="http://schemas.microsoft.com/office/powerpoint/2010/main" val="35980351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  <p:bldP spid="5" grpId="0" autoUpdateAnimBg="0"/>
      <p:bldP spid="6" grpId="0" autoUpdateAnimBg="0"/>
      <p:bldP spid="11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/>
                <a:cs typeface="Comic Sans MS"/>
              </a:rPr>
              <a:t>Example 2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latin typeface="Comic Sans MS"/>
                <a:cs typeface="Comic Sans MS"/>
              </a:rPr>
              <a:t>Solve  </a:t>
            </a:r>
            <a:r>
              <a:rPr lang="en-US" dirty="0" smtClean="0">
                <a:latin typeface="Comic Sans MS"/>
                <a:cs typeface="Comic Sans MS"/>
              </a:rPr>
              <a:t>7 – 5</a:t>
            </a:r>
            <a:r>
              <a:rPr lang="en-US" baseline="30000" dirty="0" smtClean="0">
                <a:latin typeface="Comic Sans MS"/>
                <a:cs typeface="Comic Sans MS"/>
              </a:rPr>
              <a:t>2</a:t>
            </a:r>
            <a:r>
              <a:rPr lang="en-US" i="1" baseline="30000" dirty="0" smtClean="0">
                <a:latin typeface="Comic Sans MS"/>
                <a:cs typeface="Comic Sans MS"/>
              </a:rPr>
              <a:t>x </a:t>
            </a:r>
            <a:r>
              <a:rPr lang="en-US" baseline="30000" dirty="0" smtClean="0">
                <a:latin typeface="Comic Sans MS"/>
                <a:cs typeface="Comic Sans MS"/>
              </a:rPr>
              <a:t>– 1</a:t>
            </a:r>
            <a:r>
              <a:rPr lang="en-US" dirty="0" smtClean="0">
                <a:latin typeface="Comic Sans MS"/>
                <a:cs typeface="Comic Sans MS"/>
              </a:rPr>
              <a:t> </a:t>
            </a:r>
            <a:r>
              <a:rPr lang="en-US" dirty="0">
                <a:latin typeface="Comic Sans MS"/>
                <a:cs typeface="Comic Sans MS"/>
              </a:rPr>
              <a:t>= 4</a:t>
            </a:r>
            <a:r>
              <a:rPr lang="en-US" dirty="0" smtClean="0">
                <a:latin typeface="Comic Sans MS"/>
                <a:cs typeface="Comic Sans MS"/>
              </a:rPr>
              <a:t>.</a:t>
            </a:r>
            <a:endParaRPr lang="en-US" dirty="0">
              <a:latin typeface="Comic Sans MS"/>
              <a:cs typeface="Comic Sans MS"/>
            </a:endParaRPr>
          </a:p>
          <a:p>
            <a:pPr marL="0" indent="0">
              <a:buNone/>
            </a:pP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137978" y="2278170"/>
            <a:ext cx="893465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dirty="0" smtClean="0">
                <a:latin typeface="Comic Sans MS"/>
                <a:cs typeface="Comic Sans MS"/>
              </a:rPr>
              <a:t>- 5</a:t>
            </a:r>
            <a:r>
              <a:rPr lang="en-US" sz="2400" baseline="30000" dirty="0" smtClean="0">
                <a:latin typeface="Comic Sans MS"/>
                <a:cs typeface="Comic Sans MS"/>
              </a:rPr>
              <a:t>2</a:t>
            </a:r>
            <a:r>
              <a:rPr lang="en-US" sz="2400" i="1" baseline="30000" dirty="0" smtClean="0">
                <a:latin typeface="Comic Sans MS"/>
                <a:cs typeface="Comic Sans MS"/>
              </a:rPr>
              <a:t>x –</a:t>
            </a:r>
            <a:r>
              <a:rPr lang="en-US" sz="2400" baseline="30000" dirty="0" smtClean="0">
                <a:latin typeface="Comic Sans MS"/>
                <a:cs typeface="Comic Sans MS"/>
              </a:rPr>
              <a:t> 1</a:t>
            </a:r>
            <a:r>
              <a:rPr lang="en-US" sz="2400" dirty="0" smtClean="0">
                <a:latin typeface="Comic Sans MS"/>
                <a:cs typeface="Comic Sans MS"/>
              </a:rPr>
              <a:t> </a:t>
            </a:r>
            <a:r>
              <a:rPr lang="en-US" sz="2400" dirty="0">
                <a:latin typeface="Comic Sans MS"/>
                <a:cs typeface="Comic Sans MS"/>
              </a:rPr>
              <a:t>= </a:t>
            </a:r>
            <a:r>
              <a:rPr lang="en-US" sz="2400" dirty="0" smtClean="0">
                <a:latin typeface="Comic Sans MS"/>
                <a:cs typeface="Comic Sans MS"/>
              </a:rPr>
              <a:t>-3      			</a:t>
            </a:r>
            <a:r>
              <a:rPr lang="en-US" sz="2400" dirty="0" smtClean="0">
                <a:solidFill>
                  <a:srgbClr val="953735"/>
                </a:solidFill>
                <a:latin typeface="Comic Sans MS"/>
                <a:cs typeface="Comic Sans MS"/>
              </a:rPr>
              <a:t>Isolate the exponential expression</a:t>
            </a:r>
            <a:endParaRPr lang="en-US" sz="2400" dirty="0">
              <a:solidFill>
                <a:srgbClr val="953735"/>
              </a:solidFill>
              <a:latin typeface="Comic Sans MS"/>
              <a:cs typeface="Comic Sans MS"/>
            </a:endParaRPr>
          </a:p>
        </p:txBody>
      </p:sp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137979" y="3335823"/>
            <a:ext cx="928766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dirty="0">
                <a:latin typeface="Comic Sans MS"/>
                <a:cs typeface="Comic Sans MS"/>
              </a:rPr>
              <a:t>log </a:t>
            </a:r>
            <a:r>
              <a:rPr lang="en-US" sz="2400" dirty="0" smtClean="0">
                <a:latin typeface="Comic Sans MS"/>
                <a:cs typeface="Comic Sans MS"/>
              </a:rPr>
              <a:t>5</a:t>
            </a:r>
            <a:r>
              <a:rPr lang="en-US" sz="2400" baseline="30000" dirty="0" smtClean="0">
                <a:latin typeface="Comic Sans MS"/>
                <a:cs typeface="Comic Sans MS"/>
              </a:rPr>
              <a:t>2</a:t>
            </a:r>
            <a:r>
              <a:rPr lang="en-US" sz="2400" i="1" baseline="30000" dirty="0" smtClean="0">
                <a:latin typeface="Comic Sans MS"/>
                <a:cs typeface="Comic Sans MS"/>
              </a:rPr>
              <a:t>x </a:t>
            </a:r>
            <a:r>
              <a:rPr lang="en-US" sz="2400" baseline="30000" dirty="0" smtClean="0">
                <a:latin typeface="Comic Sans MS"/>
                <a:cs typeface="Comic Sans MS"/>
              </a:rPr>
              <a:t>- 1</a:t>
            </a:r>
            <a:r>
              <a:rPr lang="en-US" sz="2400" dirty="0" smtClean="0">
                <a:latin typeface="Comic Sans MS"/>
                <a:cs typeface="Comic Sans MS"/>
              </a:rPr>
              <a:t> = </a:t>
            </a:r>
            <a:r>
              <a:rPr lang="en-US" sz="2400" dirty="0">
                <a:latin typeface="Comic Sans MS"/>
                <a:cs typeface="Comic Sans MS"/>
              </a:rPr>
              <a:t>log 3		</a:t>
            </a:r>
            <a:r>
              <a:rPr lang="en-US" sz="2400" dirty="0" smtClean="0">
                <a:latin typeface="Comic Sans MS"/>
                <a:cs typeface="Comic Sans MS"/>
              </a:rPr>
              <a:t>	</a:t>
            </a:r>
            <a:r>
              <a:rPr lang="en-US" sz="2400" dirty="0" smtClean="0">
                <a:solidFill>
                  <a:srgbClr val="953735"/>
                </a:solidFill>
                <a:latin typeface="Comic Sans MS"/>
                <a:cs typeface="Comic Sans MS"/>
              </a:rPr>
              <a:t>Take </a:t>
            </a:r>
            <a:r>
              <a:rPr lang="en-US" sz="2400" dirty="0">
                <a:solidFill>
                  <a:srgbClr val="953735"/>
                </a:solidFill>
                <a:latin typeface="Comic Sans MS"/>
                <a:cs typeface="Comic Sans MS"/>
              </a:rPr>
              <a:t>the common logarithm of each side.</a:t>
            </a:r>
          </a:p>
        </p:txBody>
      </p:sp>
      <p:sp>
        <p:nvSpPr>
          <p:cNvPr id="6" name="Text Box 13"/>
          <p:cNvSpPr txBox="1">
            <a:spLocks noChangeArrowheads="1"/>
          </p:cNvSpPr>
          <p:nvPr/>
        </p:nvSpPr>
        <p:spPr bwMode="auto">
          <a:xfrm>
            <a:off x="137979" y="3885802"/>
            <a:ext cx="893465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400" dirty="0" smtClean="0">
                <a:latin typeface="Comic Sans MS"/>
                <a:cs typeface="Comic Sans MS"/>
              </a:rPr>
              <a:t>(2</a:t>
            </a:r>
            <a:r>
              <a:rPr lang="en-US" sz="2400" i="1" dirty="0" smtClean="0">
                <a:latin typeface="Comic Sans MS"/>
                <a:cs typeface="Comic Sans MS"/>
              </a:rPr>
              <a:t>x </a:t>
            </a:r>
            <a:r>
              <a:rPr lang="en-US" sz="2400" dirty="0" smtClean="0">
                <a:latin typeface="Comic Sans MS"/>
                <a:cs typeface="Comic Sans MS"/>
              </a:rPr>
              <a:t>– 1) </a:t>
            </a:r>
            <a:r>
              <a:rPr lang="en-US" sz="2400" dirty="0">
                <a:latin typeface="Comic Sans MS"/>
                <a:cs typeface="Comic Sans MS"/>
              </a:rPr>
              <a:t>log 5 = log 3	</a:t>
            </a:r>
            <a:r>
              <a:rPr lang="en-US" sz="2400" dirty="0" smtClean="0">
                <a:solidFill>
                  <a:srgbClr val="953735"/>
                </a:solidFill>
                <a:latin typeface="Comic Sans MS"/>
                <a:cs typeface="Comic Sans MS"/>
              </a:rPr>
              <a:t>Use </a:t>
            </a:r>
            <a:r>
              <a:rPr lang="en-US" sz="2400" dirty="0">
                <a:solidFill>
                  <a:srgbClr val="953735"/>
                </a:solidFill>
                <a:latin typeface="Comic Sans MS"/>
                <a:cs typeface="Comic Sans MS"/>
              </a:rPr>
              <a:t>the power property of logarithms.</a:t>
            </a: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198512" y="4452495"/>
            <a:ext cx="703239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400" dirty="0">
                <a:latin typeface="Comic Sans MS"/>
                <a:cs typeface="Comic Sans MS"/>
              </a:rPr>
              <a:t>			</a:t>
            </a:r>
            <a:r>
              <a:rPr lang="en-US" sz="2400" dirty="0" smtClean="0">
                <a:latin typeface="Comic Sans MS"/>
                <a:cs typeface="Comic Sans MS"/>
              </a:rPr>
              <a:t>	  </a:t>
            </a:r>
            <a:r>
              <a:rPr lang="en-US" sz="2400" dirty="0" smtClean="0">
                <a:solidFill>
                  <a:srgbClr val="953735"/>
                </a:solidFill>
                <a:latin typeface="Comic Sans MS"/>
                <a:cs typeface="Comic Sans MS"/>
              </a:rPr>
              <a:t>  		     Divide </a:t>
            </a:r>
            <a:r>
              <a:rPr lang="en-US" sz="2400" dirty="0">
                <a:solidFill>
                  <a:srgbClr val="953735"/>
                </a:solidFill>
                <a:latin typeface="Comic Sans MS"/>
                <a:cs typeface="Comic Sans MS"/>
              </a:rPr>
              <a:t>each side by </a:t>
            </a:r>
            <a:r>
              <a:rPr lang="en-US" sz="2400" dirty="0" smtClean="0">
                <a:solidFill>
                  <a:srgbClr val="953735"/>
                </a:solidFill>
                <a:latin typeface="Comic Sans MS"/>
                <a:cs typeface="Comic Sans MS"/>
              </a:rPr>
              <a:t>log </a:t>
            </a:r>
            <a:r>
              <a:rPr lang="en-US" sz="2400" dirty="0">
                <a:solidFill>
                  <a:srgbClr val="953735"/>
                </a:solidFill>
                <a:latin typeface="Comic Sans MS"/>
                <a:cs typeface="Comic Sans MS"/>
              </a:rPr>
              <a:t>5.</a:t>
            </a:r>
          </a:p>
        </p:txBody>
      </p:sp>
      <p:sp>
        <p:nvSpPr>
          <p:cNvPr id="11" name="Text Box 16"/>
          <p:cNvSpPr txBox="1">
            <a:spLocks noChangeArrowheads="1"/>
          </p:cNvSpPr>
          <p:nvPr/>
        </p:nvSpPr>
        <p:spPr bwMode="auto">
          <a:xfrm>
            <a:off x="198512" y="5895330"/>
            <a:ext cx="510127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400" dirty="0">
                <a:latin typeface="Comic Sans MS"/>
                <a:cs typeface="Comic Sans MS"/>
              </a:rPr>
              <a:t>    </a:t>
            </a:r>
            <a:r>
              <a:rPr lang="en-US" sz="2400" dirty="0" smtClean="0">
                <a:solidFill>
                  <a:srgbClr val="FF0000"/>
                </a:solidFill>
                <a:latin typeface="Comic Sans MS"/>
                <a:cs typeface="Comic Sans MS"/>
              </a:rPr>
              <a:t>x ≈ 0.8413</a:t>
            </a:r>
            <a:r>
              <a:rPr lang="en-US" sz="2400" dirty="0">
                <a:latin typeface="Comic Sans MS"/>
                <a:cs typeface="Comic Sans MS"/>
              </a:rPr>
              <a:t>		</a:t>
            </a:r>
            <a:r>
              <a:rPr lang="en-US" sz="2400" dirty="0" smtClean="0">
                <a:latin typeface="Comic Sans MS"/>
                <a:cs typeface="Comic Sans MS"/>
              </a:rPr>
              <a:t>	</a:t>
            </a:r>
            <a:r>
              <a:rPr lang="en-US" sz="2400" dirty="0" smtClean="0">
                <a:solidFill>
                  <a:srgbClr val="953735"/>
                </a:solidFill>
                <a:latin typeface="Comic Sans MS"/>
                <a:cs typeface="Comic Sans MS"/>
              </a:rPr>
              <a:t>Divide by 2.</a:t>
            </a:r>
            <a:endParaRPr lang="en-US" sz="2400" dirty="0">
              <a:solidFill>
                <a:srgbClr val="953735"/>
              </a:solidFill>
              <a:latin typeface="Comic Sans MS"/>
              <a:cs typeface="Comic Sans MS"/>
            </a:endParaRPr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137979" y="2812603"/>
            <a:ext cx="687429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dirty="0" smtClean="0">
                <a:latin typeface="Comic Sans MS"/>
                <a:cs typeface="Comic Sans MS"/>
              </a:rPr>
              <a:t>  5</a:t>
            </a:r>
            <a:r>
              <a:rPr lang="en-US" sz="2400" baseline="30000" dirty="0" smtClean="0">
                <a:latin typeface="Comic Sans MS"/>
                <a:cs typeface="Comic Sans MS"/>
              </a:rPr>
              <a:t>2</a:t>
            </a:r>
            <a:r>
              <a:rPr lang="en-US" sz="2400" i="1" baseline="30000" dirty="0" smtClean="0">
                <a:latin typeface="Comic Sans MS"/>
                <a:cs typeface="Comic Sans MS"/>
              </a:rPr>
              <a:t>x </a:t>
            </a:r>
            <a:r>
              <a:rPr lang="en-US" sz="2400" i="1" baseline="30000" dirty="0">
                <a:latin typeface="Comic Sans MS"/>
                <a:cs typeface="Comic Sans MS"/>
              </a:rPr>
              <a:t>–</a:t>
            </a:r>
            <a:r>
              <a:rPr lang="en-US" sz="2400" baseline="30000" dirty="0">
                <a:latin typeface="Comic Sans MS"/>
                <a:cs typeface="Comic Sans MS"/>
              </a:rPr>
              <a:t> 1</a:t>
            </a:r>
            <a:r>
              <a:rPr lang="en-US" sz="2400" dirty="0">
                <a:latin typeface="Comic Sans MS"/>
                <a:cs typeface="Comic Sans MS"/>
              </a:rPr>
              <a:t> = </a:t>
            </a:r>
            <a:r>
              <a:rPr lang="en-US" sz="2400" dirty="0" smtClean="0">
                <a:latin typeface="Comic Sans MS"/>
                <a:cs typeface="Comic Sans MS"/>
              </a:rPr>
              <a:t>3 </a:t>
            </a:r>
            <a:r>
              <a:rPr lang="en-US" sz="2400" dirty="0">
                <a:latin typeface="Comic Sans MS"/>
                <a:cs typeface="Comic Sans MS"/>
              </a:rPr>
              <a:t>		</a:t>
            </a:r>
            <a:r>
              <a:rPr lang="en-US" sz="2400" dirty="0" smtClean="0">
                <a:latin typeface="Comic Sans MS"/>
                <a:cs typeface="Comic Sans MS"/>
              </a:rPr>
              <a:t>		</a:t>
            </a:r>
            <a:r>
              <a:rPr lang="en-US" sz="2400" dirty="0" smtClean="0">
                <a:solidFill>
                  <a:srgbClr val="953735"/>
                </a:solidFill>
                <a:latin typeface="Comic Sans MS"/>
                <a:cs typeface="Comic Sans MS"/>
              </a:rPr>
              <a:t>Multiply each side by -1.</a:t>
            </a:r>
            <a:endParaRPr lang="en-US" sz="2400" dirty="0">
              <a:solidFill>
                <a:srgbClr val="953735"/>
              </a:solidFill>
              <a:latin typeface="Comic Sans MS"/>
              <a:cs typeface="Comic Sans MS"/>
            </a:endParaRP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5163768"/>
              </p:ext>
            </p:extLst>
          </p:nvPr>
        </p:nvGraphicFramePr>
        <p:xfrm>
          <a:off x="590602" y="4500038"/>
          <a:ext cx="2466975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9" name="Equation" r:id="rId3" imgW="1016000" imgH="177800" progId="Equation.DSMT4">
                  <p:embed/>
                </p:oleObj>
              </mc:Choice>
              <mc:Fallback>
                <p:oleObj name="Equation" r:id="rId3" imgW="1016000" imgH="177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90602" y="4500038"/>
                        <a:ext cx="2466975" cy="43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 Box 10"/>
          <p:cNvSpPr txBox="1">
            <a:spLocks noChangeArrowheads="1"/>
          </p:cNvSpPr>
          <p:nvPr/>
        </p:nvSpPr>
        <p:spPr bwMode="auto">
          <a:xfrm>
            <a:off x="198512" y="5086170"/>
            <a:ext cx="623064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400" dirty="0" smtClean="0">
                <a:latin typeface="Comic Sans MS"/>
                <a:cs typeface="Comic Sans MS"/>
              </a:rPr>
              <a:t> </a:t>
            </a:r>
            <a:r>
              <a:rPr lang="en-US" sz="2400" dirty="0">
                <a:latin typeface="Comic Sans MS"/>
                <a:cs typeface="Comic Sans MS"/>
              </a:rPr>
              <a:t>			</a:t>
            </a:r>
            <a:r>
              <a:rPr lang="en-US" sz="2400" dirty="0" smtClean="0">
                <a:latin typeface="Comic Sans MS"/>
                <a:cs typeface="Comic Sans MS"/>
              </a:rPr>
              <a:t>	  </a:t>
            </a:r>
            <a:r>
              <a:rPr lang="en-US" sz="2400" dirty="0" smtClean="0">
                <a:solidFill>
                  <a:srgbClr val="953735"/>
                </a:solidFill>
                <a:latin typeface="Comic Sans MS"/>
                <a:cs typeface="Comic Sans MS"/>
              </a:rPr>
              <a:t>  		     Add 1 to </a:t>
            </a:r>
            <a:r>
              <a:rPr lang="en-US" sz="2400" dirty="0">
                <a:solidFill>
                  <a:srgbClr val="953735"/>
                </a:solidFill>
                <a:latin typeface="Comic Sans MS"/>
                <a:cs typeface="Comic Sans MS"/>
              </a:rPr>
              <a:t>each </a:t>
            </a:r>
            <a:r>
              <a:rPr lang="en-US" sz="2400" dirty="0" smtClean="0">
                <a:solidFill>
                  <a:srgbClr val="953735"/>
                </a:solidFill>
                <a:latin typeface="Comic Sans MS"/>
                <a:cs typeface="Comic Sans MS"/>
              </a:rPr>
              <a:t>side.</a:t>
            </a:r>
            <a:endParaRPr lang="en-US" sz="2400" dirty="0">
              <a:solidFill>
                <a:srgbClr val="953735"/>
              </a:solidFill>
              <a:latin typeface="Comic Sans MS"/>
              <a:cs typeface="Comic Sans MS"/>
            </a:endParaRPr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7321394"/>
              </p:ext>
            </p:extLst>
          </p:nvPr>
        </p:nvGraphicFramePr>
        <p:xfrm>
          <a:off x="866775" y="5133975"/>
          <a:ext cx="1912938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0" name="Equation" r:id="rId5" imgW="787400" imgH="177800" progId="Equation.DSMT4">
                  <p:embed/>
                </p:oleObj>
              </mc:Choice>
              <mc:Fallback>
                <p:oleObj name="Equation" r:id="rId5" imgW="787400" imgH="177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66775" y="5133975"/>
                        <a:ext cx="1912938" cy="431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317589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  <p:bldP spid="5" grpId="0" autoUpdateAnimBg="0"/>
      <p:bldP spid="6" grpId="0" autoUpdateAnimBg="0"/>
      <p:bldP spid="8" grpId="0"/>
      <p:bldP spid="11" grpId="0"/>
      <p:bldP spid="12" grpId="0"/>
      <p:bldP spid="14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/>
                <a:cs typeface="Comic Sans MS"/>
              </a:rPr>
              <a:t>Key Concepts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Comic Sans MS"/>
                <a:cs typeface="Comic Sans MS"/>
              </a:rPr>
              <a:t>Logarithmic Equation - </a:t>
            </a:r>
            <a:r>
              <a:rPr lang="en-US" dirty="0">
                <a:latin typeface="Comic Sans MS"/>
                <a:cs typeface="Comic Sans MS"/>
              </a:rPr>
              <a:t>an equation that includes a logarithmic </a:t>
            </a:r>
            <a:r>
              <a:rPr lang="en-US" dirty="0" smtClean="0">
                <a:latin typeface="Comic Sans MS"/>
                <a:cs typeface="Comic Sans MS"/>
              </a:rPr>
              <a:t>expression</a:t>
            </a:r>
            <a:r>
              <a:rPr lang="en-US" dirty="0">
                <a:latin typeface="Comic Sans MS"/>
                <a:cs typeface="Comic Sans MS"/>
              </a:rPr>
              <a:t>.</a:t>
            </a:r>
          </a:p>
          <a:p>
            <a:pPr marL="0" indent="0">
              <a:buNone/>
            </a:pPr>
            <a:endParaRPr lang="en-US" dirty="0" smtClean="0">
              <a:latin typeface="Comic Sans MS"/>
              <a:cs typeface="Comic Sans MS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Comic Sans MS"/>
                <a:cs typeface="Comic Sans MS"/>
              </a:rPr>
              <a:t>Steps to solving logarithmic equations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Comic Sans MS"/>
                <a:cs typeface="Comic Sans MS"/>
              </a:rPr>
              <a:t>Write as a single logarithm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Comic Sans MS"/>
                <a:cs typeface="Comic Sans MS"/>
              </a:rPr>
              <a:t>Write in exponential form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Comic Sans MS"/>
                <a:cs typeface="Comic Sans MS"/>
              </a:rPr>
              <a:t>Solve</a:t>
            </a:r>
            <a:endParaRPr lang="en-US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3688242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>
                <a:latin typeface="Comic Sans MS"/>
                <a:cs typeface="Comic Sans MS"/>
              </a:rPr>
              <a:t>Example 3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latin typeface="Comic Sans MS"/>
                <a:cs typeface="Comic Sans MS"/>
              </a:rPr>
              <a:t>Solve log (2</a:t>
            </a:r>
            <a:r>
              <a:rPr lang="en-US" i="1" dirty="0">
                <a:latin typeface="Comic Sans MS"/>
                <a:cs typeface="Comic Sans MS"/>
              </a:rPr>
              <a:t>x</a:t>
            </a:r>
            <a:r>
              <a:rPr lang="en-US" dirty="0">
                <a:latin typeface="Comic Sans MS"/>
                <a:cs typeface="Comic Sans MS"/>
              </a:rPr>
              <a:t> – 2) = </a:t>
            </a:r>
            <a:r>
              <a:rPr lang="en-US" dirty="0" smtClean="0">
                <a:latin typeface="Comic Sans MS"/>
                <a:cs typeface="Comic Sans MS"/>
              </a:rPr>
              <a:t>4.</a:t>
            </a:r>
          </a:p>
          <a:p>
            <a:pPr marL="0" indent="0">
              <a:buNone/>
            </a:pP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864437" y="2213583"/>
            <a:ext cx="749579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2400" dirty="0">
                <a:latin typeface="Comic Sans MS"/>
                <a:cs typeface="Comic Sans MS"/>
              </a:rPr>
              <a:t>log (2</a:t>
            </a:r>
            <a:r>
              <a:rPr lang="en-US" sz="2400" i="1" dirty="0">
                <a:latin typeface="Comic Sans MS"/>
                <a:cs typeface="Comic Sans MS"/>
              </a:rPr>
              <a:t>x</a:t>
            </a:r>
            <a:r>
              <a:rPr lang="en-US" sz="2400" dirty="0">
                <a:latin typeface="Comic Sans MS"/>
                <a:cs typeface="Comic Sans MS"/>
              </a:rPr>
              <a:t> – 2) = </a:t>
            </a:r>
            <a:r>
              <a:rPr lang="en-US" sz="2400" dirty="0" smtClean="0">
                <a:latin typeface="Comic Sans MS"/>
                <a:cs typeface="Comic Sans MS"/>
              </a:rPr>
              <a:t>4		</a:t>
            </a:r>
            <a:r>
              <a:rPr lang="en-US" sz="2400" dirty="0" smtClean="0">
                <a:solidFill>
                  <a:schemeClr val="accent2"/>
                </a:solidFill>
                <a:latin typeface="Comic Sans MS"/>
                <a:cs typeface="Comic Sans MS"/>
              </a:rPr>
              <a:t>Write as a single logarithm</a:t>
            </a:r>
            <a:endParaRPr lang="en-US" sz="2400" dirty="0">
              <a:latin typeface="Comic Sans MS"/>
              <a:cs typeface="Comic Sans MS"/>
            </a:endParaRP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864438" y="2798205"/>
            <a:ext cx="676819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tabLst>
                <a:tab pos="2286000" algn="l"/>
              </a:tabLs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tabLst>
                <a:tab pos="2286000" algn="l"/>
              </a:tabLs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tabLst>
                <a:tab pos="2286000" algn="l"/>
              </a:tabLs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tabLst>
                <a:tab pos="2286000" algn="l"/>
              </a:tabLs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tabLst>
                <a:tab pos="2286000" algn="l"/>
              </a:tabLs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0" algn="l"/>
              </a:tabLs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0" algn="l"/>
              </a:tabLs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0" algn="l"/>
              </a:tabLs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0" algn="l"/>
              </a:tabLs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400" dirty="0">
                <a:latin typeface="Comic Sans MS"/>
                <a:cs typeface="Comic Sans MS"/>
              </a:rPr>
              <a:t>2</a:t>
            </a:r>
            <a:r>
              <a:rPr lang="en-US" sz="2400" i="1" dirty="0">
                <a:latin typeface="Comic Sans MS"/>
                <a:cs typeface="Comic Sans MS"/>
              </a:rPr>
              <a:t>x</a:t>
            </a:r>
            <a:r>
              <a:rPr lang="en-US" sz="2400" dirty="0">
                <a:latin typeface="Comic Sans MS"/>
                <a:cs typeface="Comic Sans MS"/>
              </a:rPr>
              <a:t> – 2 = 10</a:t>
            </a:r>
            <a:r>
              <a:rPr lang="en-US" sz="2400" baseline="30000" dirty="0">
                <a:latin typeface="Comic Sans MS"/>
                <a:cs typeface="Comic Sans MS"/>
              </a:rPr>
              <a:t>4	</a:t>
            </a:r>
            <a:r>
              <a:rPr lang="en-US" sz="2400" baseline="30000" dirty="0" smtClean="0">
                <a:latin typeface="Comic Sans MS"/>
                <a:cs typeface="Comic Sans MS"/>
              </a:rPr>
              <a:t>	</a:t>
            </a:r>
            <a:r>
              <a:rPr lang="en-US" sz="2400" dirty="0" smtClean="0">
                <a:solidFill>
                  <a:schemeClr val="accent2"/>
                </a:solidFill>
                <a:latin typeface="Comic Sans MS"/>
                <a:cs typeface="Comic Sans MS"/>
              </a:rPr>
              <a:t>Write </a:t>
            </a:r>
            <a:r>
              <a:rPr lang="en-US" sz="2400" dirty="0">
                <a:solidFill>
                  <a:schemeClr val="accent2"/>
                </a:solidFill>
                <a:latin typeface="Comic Sans MS"/>
                <a:cs typeface="Comic Sans MS"/>
              </a:rPr>
              <a:t>in exponential form.</a:t>
            </a:r>
            <a:endParaRPr lang="en-US" sz="2400" baseline="30000" dirty="0">
              <a:solidFill>
                <a:schemeClr val="accent2"/>
              </a:solidFill>
              <a:latin typeface="Comic Sans MS"/>
              <a:cs typeface="Comic Sans MS"/>
            </a:endParaRP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864438" y="3320237"/>
            <a:ext cx="229281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400" dirty="0">
                <a:latin typeface="Comic Sans MS"/>
                <a:cs typeface="Comic Sans MS"/>
              </a:rPr>
              <a:t>2</a:t>
            </a:r>
            <a:r>
              <a:rPr lang="en-US" sz="2400" i="1" dirty="0">
                <a:latin typeface="Comic Sans MS"/>
                <a:cs typeface="Comic Sans MS"/>
              </a:rPr>
              <a:t>x</a:t>
            </a:r>
            <a:r>
              <a:rPr lang="en-US" sz="2400" dirty="0">
                <a:latin typeface="Comic Sans MS"/>
                <a:cs typeface="Comic Sans MS"/>
              </a:rPr>
              <a:t> – 2 = 10000</a:t>
            </a: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864438" y="3983940"/>
            <a:ext cx="474676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tabLst>
                <a:tab pos="1778000" algn="l"/>
              </a:tabLs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tabLst>
                <a:tab pos="1778000" algn="l"/>
              </a:tabLs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tabLst>
                <a:tab pos="1778000" algn="l"/>
              </a:tabLs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tabLst>
                <a:tab pos="1778000" algn="l"/>
              </a:tabLs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tabLst>
                <a:tab pos="1778000" algn="l"/>
              </a:tabLs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78000" algn="l"/>
              </a:tabLs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78000" algn="l"/>
              </a:tabLs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78000" algn="l"/>
              </a:tabLs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778000" algn="l"/>
              </a:tabLs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400" i="1" dirty="0">
                <a:solidFill>
                  <a:schemeClr val="tx2">
                    <a:lumMod val="60000"/>
                    <a:lumOff val="40000"/>
                  </a:schemeClr>
                </a:solidFill>
                <a:latin typeface="Comic Sans MS"/>
                <a:cs typeface="Comic Sans MS"/>
              </a:rPr>
              <a:t>x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Comic Sans MS"/>
                <a:cs typeface="Comic Sans MS"/>
              </a:rPr>
              <a:t> = 5001</a:t>
            </a:r>
            <a:r>
              <a:rPr lang="en-US" sz="2400" dirty="0">
                <a:latin typeface="Comic Sans MS"/>
                <a:cs typeface="Comic Sans MS"/>
              </a:rPr>
              <a:t>	</a:t>
            </a:r>
            <a:r>
              <a:rPr lang="en-US" sz="2400" dirty="0" smtClean="0">
                <a:latin typeface="Comic Sans MS"/>
                <a:cs typeface="Comic Sans MS"/>
              </a:rPr>
              <a:t>			</a:t>
            </a:r>
            <a:r>
              <a:rPr lang="en-US" sz="2400" dirty="0" smtClean="0">
                <a:solidFill>
                  <a:schemeClr val="accent2"/>
                </a:solidFill>
                <a:latin typeface="Comic Sans MS"/>
                <a:cs typeface="Comic Sans MS"/>
              </a:rPr>
              <a:t>Solve </a:t>
            </a:r>
            <a:r>
              <a:rPr lang="en-US" sz="2400" dirty="0">
                <a:solidFill>
                  <a:schemeClr val="accent2"/>
                </a:solidFill>
                <a:latin typeface="Comic Sans MS"/>
                <a:cs typeface="Comic Sans MS"/>
              </a:rPr>
              <a:t>for </a:t>
            </a:r>
            <a:r>
              <a:rPr lang="en-US" sz="2400" i="1" dirty="0">
                <a:solidFill>
                  <a:schemeClr val="accent2"/>
                </a:solidFill>
                <a:latin typeface="Comic Sans MS"/>
                <a:cs typeface="Comic Sans MS"/>
              </a:rPr>
              <a:t>x.</a:t>
            </a:r>
          </a:p>
        </p:txBody>
      </p:sp>
    </p:spTree>
    <p:extLst>
      <p:ext uri="{BB962C8B-B14F-4D97-AF65-F5344CB8AC3E}">
        <p14:creationId xmlns:p14="http://schemas.microsoft.com/office/powerpoint/2010/main" val="9628490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utoUpdateAnimBg="0"/>
      <p:bldP spid="5" grpId="0" autoUpdateAnimBg="0"/>
      <p:bldP spid="6" grpId="0" autoUpdateAnimBg="0"/>
      <p:bldP spid="7" grpId="0" autoUpdateAnimBg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latin typeface="Comic Sans MS"/>
                <a:cs typeface="Comic Sans MS"/>
              </a:rPr>
              <a:t>Example 4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>
                <a:latin typeface="Comic Sans MS"/>
                <a:cs typeface="Comic Sans MS"/>
              </a:rPr>
              <a:t>Solve 3 log </a:t>
            </a:r>
            <a:r>
              <a:rPr lang="en-US" i="1" dirty="0">
                <a:latin typeface="Comic Sans MS"/>
                <a:cs typeface="Comic Sans MS"/>
              </a:rPr>
              <a:t>x</a:t>
            </a:r>
            <a:r>
              <a:rPr lang="en-US" dirty="0">
                <a:latin typeface="Comic Sans MS"/>
                <a:cs typeface="Comic Sans MS"/>
              </a:rPr>
              <a:t> – log 2 = 5.</a:t>
            </a:r>
            <a:endParaRPr lang="en-US" i="1" dirty="0">
              <a:latin typeface="Comic Sans MS"/>
              <a:cs typeface="Comic Sans MS"/>
            </a:endParaRPr>
          </a:p>
          <a:p>
            <a:pPr marL="0" indent="0">
              <a:buNone/>
            </a:pPr>
            <a:endParaRPr lang="en-US" dirty="0">
              <a:latin typeface="Comic Sans MS"/>
              <a:cs typeface="Comic Sans MS"/>
            </a:endParaRPr>
          </a:p>
        </p:txBody>
      </p:sp>
      <p:grpSp>
        <p:nvGrpSpPr>
          <p:cNvPr id="4" name="Group 30"/>
          <p:cNvGrpSpPr>
            <a:grpSpLocks/>
          </p:cNvGrpSpPr>
          <p:nvPr/>
        </p:nvGrpSpPr>
        <p:grpSpPr bwMode="auto">
          <a:xfrm>
            <a:off x="693738" y="2365376"/>
            <a:ext cx="6989763" cy="954088"/>
            <a:chOff x="933" y="1646"/>
            <a:chExt cx="4403" cy="601"/>
          </a:xfrm>
        </p:grpSpPr>
        <p:sp>
          <p:nvSpPr>
            <p:cNvPr id="5" name="Text Box 7"/>
            <p:cNvSpPr txBox="1">
              <a:spLocks noChangeArrowheads="1"/>
            </p:cNvSpPr>
            <p:nvPr/>
          </p:nvSpPr>
          <p:spPr bwMode="auto">
            <a:xfrm>
              <a:off x="1410" y="1646"/>
              <a:ext cx="358" cy="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800" i="1" u="sng" dirty="0">
                  <a:latin typeface="Comic Sans MS"/>
                  <a:cs typeface="Comic Sans MS"/>
                </a:rPr>
                <a:t>x</a:t>
              </a:r>
              <a:r>
                <a:rPr lang="en-US" sz="2800" baseline="30000" dirty="0">
                  <a:latin typeface="Comic Sans MS"/>
                  <a:cs typeface="Comic Sans MS"/>
                </a:rPr>
                <a:t>3</a:t>
              </a:r>
              <a:endParaRPr lang="en-US" sz="2800" u="sng" baseline="30000" dirty="0">
                <a:latin typeface="Comic Sans MS"/>
                <a:cs typeface="Comic Sans MS"/>
              </a:endParaRPr>
            </a:p>
            <a:p>
              <a:r>
                <a:rPr lang="en-US" sz="2800">
                  <a:latin typeface="Comic Sans MS"/>
                  <a:cs typeface="Comic Sans MS"/>
                </a:rPr>
                <a:t>2</a:t>
              </a:r>
            </a:p>
          </p:txBody>
        </p:sp>
        <p:sp>
          <p:nvSpPr>
            <p:cNvPr id="6" name="Text Box 8"/>
            <p:cNvSpPr txBox="1">
              <a:spLocks noChangeArrowheads="1"/>
            </p:cNvSpPr>
            <p:nvPr/>
          </p:nvSpPr>
          <p:spPr bwMode="auto">
            <a:xfrm>
              <a:off x="933" y="1690"/>
              <a:ext cx="4403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tabLst>
                  <a:tab pos="2171700" algn="l"/>
                </a:tabLst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tabLst>
                  <a:tab pos="2171700" algn="l"/>
                </a:tabLst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tabLst>
                  <a:tab pos="2171700" algn="l"/>
                </a:tabLst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tabLst>
                  <a:tab pos="2171700" algn="l"/>
                </a:tabLst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tabLst>
                  <a:tab pos="2171700" algn="l"/>
                </a:tabLst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171700" algn="l"/>
                </a:tabLst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171700" algn="l"/>
                </a:tabLst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171700" algn="l"/>
                </a:tabLst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2171700" algn="l"/>
                </a:tabLst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800" dirty="0" smtClean="0">
                  <a:latin typeface="Comic Sans MS"/>
                  <a:cs typeface="Comic Sans MS"/>
                </a:rPr>
                <a:t>log </a:t>
              </a:r>
              <a:r>
                <a:rPr lang="en-US" sz="2800" dirty="0">
                  <a:latin typeface="Comic Sans MS"/>
                  <a:cs typeface="Comic Sans MS"/>
                </a:rPr>
                <a:t>(    ) = 5	</a:t>
              </a:r>
              <a:r>
                <a:rPr lang="en-US" sz="2800" dirty="0">
                  <a:solidFill>
                    <a:schemeClr val="accent2"/>
                  </a:solidFill>
                  <a:latin typeface="Comic Sans MS"/>
                  <a:cs typeface="Comic Sans MS"/>
                </a:rPr>
                <a:t>Write as a single logarithm.</a:t>
              </a:r>
            </a:p>
          </p:txBody>
        </p:sp>
      </p:grpSp>
      <p:grpSp>
        <p:nvGrpSpPr>
          <p:cNvPr id="7" name="Group 19"/>
          <p:cNvGrpSpPr>
            <a:grpSpLocks/>
          </p:cNvGrpSpPr>
          <p:nvPr/>
        </p:nvGrpSpPr>
        <p:grpSpPr bwMode="auto">
          <a:xfrm>
            <a:off x="693738" y="3165478"/>
            <a:ext cx="6418263" cy="954088"/>
            <a:chOff x="571" y="2239"/>
            <a:chExt cx="4043" cy="601"/>
          </a:xfrm>
        </p:grpSpPr>
        <p:sp>
          <p:nvSpPr>
            <p:cNvPr id="8" name="Text Box 9"/>
            <p:cNvSpPr txBox="1">
              <a:spLocks noChangeArrowheads="1"/>
            </p:cNvSpPr>
            <p:nvPr/>
          </p:nvSpPr>
          <p:spPr bwMode="auto">
            <a:xfrm>
              <a:off x="571" y="2239"/>
              <a:ext cx="358" cy="6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800" i="1" u="sng">
                  <a:latin typeface="Comic Sans MS"/>
                  <a:cs typeface="Comic Sans MS"/>
                </a:rPr>
                <a:t>x</a:t>
              </a:r>
              <a:r>
                <a:rPr lang="en-US" sz="2800" baseline="30000">
                  <a:latin typeface="Comic Sans MS"/>
                  <a:cs typeface="Comic Sans MS"/>
                </a:rPr>
                <a:t>3</a:t>
              </a:r>
              <a:endParaRPr lang="en-US" sz="2800" u="sng" baseline="30000">
                <a:latin typeface="Comic Sans MS"/>
                <a:cs typeface="Comic Sans MS"/>
              </a:endParaRPr>
            </a:p>
            <a:p>
              <a:r>
                <a:rPr lang="en-US" sz="2800">
                  <a:latin typeface="Comic Sans MS"/>
                  <a:cs typeface="Comic Sans MS"/>
                </a:rPr>
                <a:t>2</a:t>
              </a:r>
            </a:p>
          </p:txBody>
        </p:sp>
        <p:sp>
          <p:nvSpPr>
            <p:cNvPr id="9" name="Text Box 10"/>
            <p:cNvSpPr txBox="1">
              <a:spLocks noChangeArrowheads="1"/>
            </p:cNvSpPr>
            <p:nvPr/>
          </p:nvSpPr>
          <p:spPr bwMode="auto">
            <a:xfrm>
              <a:off x="895" y="2335"/>
              <a:ext cx="3719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tabLst>
                  <a:tab pos="1257300" algn="l"/>
                </a:tabLst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>
                <a:tabLst>
                  <a:tab pos="1257300" algn="l"/>
                </a:tabLst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tabLst>
                  <a:tab pos="1257300" algn="l"/>
                </a:tabLst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tabLst>
                  <a:tab pos="1257300" algn="l"/>
                </a:tabLst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tabLst>
                  <a:tab pos="1257300" algn="l"/>
                </a:tabLst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257300" algn="l"/>
                </a:tabLst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257300" algn="l"/>
                </a:tabLst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257300" algn="l"/>
                </a:tabLst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257300" algn="l"/>
                </a:tabLst>
                <a:defRPr sz="16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800">
                  <a:latin typeface="Comic Sans MS"/>
                  <a:cs typeface="Comic Sans MS"/>
                </a:rPr>
                <a:t>= 10</a:t>
              </a:r>
              <a:r>
                <a:rPr lang="en-US" sz="2800" baseline="30000">
                  <a:latin typeface="Comic Sans MS"/>
                  <a:cs typeface="Comic Sans MS"/>
                </a:rPr>
                <a:t>5	</a:t>
              </a:r>
              <a:r>
                <a:rPr lang="en-US" sz="2800">
                  <a:solidFill>
                    <a:schemeClr val="accent2"/>
                  </a:solidFill>
                  <a:latin typeface="Comic Sans MS"/>
                  <a:cs typeface="Comic Sans MS"/>
                </a:rPr>
                <a:t>Write in exponential form.</a:t>
              </a:r>
              <a:endParaRPr lang="en-US" sz="2800" baseline="30000">
                <a:solidFill>
                  <a:schemeClr val="accent2"/>
                </a:solidFill>
                <a:latin typeface="Comic Sans MS"/>
                <a:cs typeface="Comic Sans MS"/>
              </a:endParaRPr>
            </a:p>
          </p:txBody>
        </p:sp>
      </p:grpSp>
      <p:sp>
        <p:nvSpPr>
          <p:cNvPr id="10" name="Text Box 11"/>
          <p:cNvSpPr txBox="1">
            <a:spLocks noChangeArrowheads="1"/>
          </p:cNvSpPr>
          <p:nvPr/>
        </p:nvSpPr>
        <p:spPr bwMode="auto">
          <a:xfrm>
            <a:off x="693738" y="4151833"/>
            <a:ext cx="692256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tabLst>
                <a:tab pos="1828800" algn="l"/>
              </a:tabLs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tabLst>
                <a:tab pos="1828800" algn="l"/>
              </a:tabLs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tabLst>
                <a:tab pos="1828800" algn="l"/>
              </a:tabLs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tabLst>
                <a:tab pos="1828800" algn="l"/>
              </a:tabLs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tabLst>
                <a:tab pos="1828800" algn="l"/>
              </a:tabLs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28800" algn="l"/>
              </a:tabLs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28800" algn="l"/>
              </a:tabLs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28800" algn="l"/>
              </a:tabLs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1828800" algn="l"/>
              </a:tabLs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800" i="1" dirty="0">
                <a:latin typeface="Comic Sans MS"/>
                <a:cs typeface="Comic Sans MS"/>
              </a:rPr>
              <a:t>x</a:t>
            </a:r>
            <a:r>
              <a:rPr lang="en-US" sz="2800" baseline="30000" dirty="0">
                <a:latin typeface="Comic Sans MS"/>
                <a:cs typeface="Comic Sans MS"/>
              </a:rPr>
              <a:t>3</a:t>
            </a:r>
            <a:r>
              <a:rPr lang="en-US" sz="2800" dirty="0">
                <a:latin typeface="Comic Sans MS"/>
                <a:cs typeface="Comic Sans MS"/>
              </a:rPr>
              <a:t> = 2(100,000)	</a:t>
            </a:r>
            <a:r>
              <a:rPr lang="en-US" sz="2800" dirty="0">
                <a:solidFill>
                  <a:schemeClr val="accent2"/>
                </a:solidFill>
                <a:latin typeface="Comic Sans MS"/>
                <a:cs typeface="Comic Sans MS"/>
              </a:rPr>
              <a:t>Multiply each side by 2.</a:t>
            </a:r>
          </a:p>
        </p:txBody>
      </p:sp>
      <p:sp>
        <p:nvSpPr>
          <p:cNvPr id="13" name="Text Box 12"/>
          <p:cNvSpPr txBox="1">
            <a:spLocks noChangeArrowheads="1"/>
          </p:cNvSpPr>
          <p:nvPr/>
        </p:nvSpPr>
        <p:spPr bwMode="auto">
          <a:xfrm>
            <a:off x="693738" y="5008659"/>
            <a:ext cx="559675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2800" i="1" dirty="0">
                <a:solidFill>
                  <a:schemeClr val="tx2">
                    <a:lumMod val="60000"/>
                    <a:lumOff val="40000"/>
                  </a:schemeClr>
                </a:solidFill>
                <a:latin typeface="Comic Sans MS"/>
                <a:cs typeface="Comic Sans MS"/>
              </a:rPr>
              <a:t>x</a:t>
            </a:r>
            <a:r>
              <a:rPr lang="en-US" sz="2800" dirty="0">
                <a:solidFill>
                  <a:schemeClr val="tx2">
                    <a:lumMod val="60000"/>
                    <a:lumOff val="40000"/>
                  </a:schemeClr>
                </a:solidFill>
                <a:latin typeface="Comic Sans MS"/>
                <a:cs typeface="Comic Sans MS"/>
              </a:rPr>
              <a:t> </a:t>
            </a: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/>
                <a:cs typeface="Comic Sans MS"/>
              </a:rPr>
              <a:t>≈ 58</a:t>
            </a:r>
            <a:r>
              <a:rPr lang="en-US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/>
                <a:cs typeface="Comic Sans MS"/>
              </a:rPr>
              <a:t>.</a:t>
            </a:r>
            <a:r>
              <a:rPr lang="en-US" sz="28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/>
                <a:cs typeface="Comic Sans MS"/>
              </a:rPr>
              <a:t>48  </a:t>
            </a:r>
            <a:r>
              <a:rPr lang="en-US" sz="2800" dirty="0" smtClean="0">
                <a:solidFill>
                  <a:schemeClr val="accent2"/>
                </a:solidFill>
                <a:latin typeface="Comic Sans MS"/>
                <a:cs typeface="Comic Sans MS"/>
              </a:rPr>
              <a:t>Cube root both sides</a:t>
            </a:r>
            <a:endParaRPr lang="en-US" sz="2800" dirty="0">
              <a:solidFill>
                <a:schemeClr val="tx2">
                  <a:lumMod val="60000"/>
                  <a:lumOff val="40000"/>
                </a:schemeClr>
              </a:solidFill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0604110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utoUpdateAnimBg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/>
                <a:cs typeface="Comic Sans MS"/>
              </a:rPr>
              <a:t>Example 1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90238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Comic Sans MS"/>
                <a:cs typeface="Comic Sans MS"/>
              </a:rPr>
              <a:t>Graph </a:t>
            </a:r>
            <a:r>
              <a:rPr lang="en-US" i="1" dirty="0" smtClean="0">
                <a:latin typeface="Comic Sans MS"/>
                <a:cs typeface="Comic Sans MS"/>
              </a:rPr>
              <a:t>y</a:t>
            </a:r>
            <a:r>
              <a:rPr lang="en-US" dirty="0" smtClean="0">
                <a:latin typeface="Comic Sans MS"/>
                <a:cs typeface="Comic Sans MS"/>
              </a:rPr>
              <a:t> = 3</a:t>
            </a:r>
            <a:r>
              <a:rPr lang="en-US" i="1" baseline="30000" dirty="0" smtClean="0">
                <a:latin typeface="Comic Sans MS"/>
                <a:cs typeface="Comic Sans MS"/>
              </a:rPr>
              <a:t>x</a:t>
            </a:r>
            <a:r>
              <a:rPr lang="en-US" dirty="0" smtClean="0">
                <a:latin typeface="Comic Sans MS"/>
                <a:cs typeface="Comic Sans MS"/>
              </a:rPr>
              <a:t>.</a:t>
            </a:r>
          </a:p>
          <a:p>
            <a:pPr marL="0" indent="0">
              <a:buNone/>
            </a:pPr>
            <a:endParaRPr lang="en-US" sz="2000" dirty="0" smtClean="0">
              <a:latin typeface="Comic Sans MS"/>
              <a:cs typeface="Comic Sans MS"/>
            </a:endParaRPr>
          </a:p>
          <a:p>
            <a:pPr marL="0" indent="0">
              <a:buNone/>
            </a:pPr>
            <a:r>
              <a:rPr lang="en-US" sz="2800" u="sng" dirty="0" smtClean="0">
                <a:latin typeface="Comic Sans MS"/>
                <a:cs typeface="Comic Sans MS"/>
              </a:rPr>
              <a:t>Step 1:</a:t>
            </a:r>
            <a:r>
              <a:rPr lang="en-US" sz="2800" dirty="0" smtClean="0">
                <a:latin typeface="Comic Sans MS"/>
                <a:cs typeface="Comic Sans MS"/>
              </a:rPr>
              <a:t> Make a table of values.</a:t>
            </a:r>
          </a:p>
          <a:p>
            <a:pPr marL="0" indent="0">
              <a:buNone/>
            </a:pP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48" name="AutoShape 9"/>
          <p:cNvSpPr>
            <a:spLocks noChangeArrowheads="1"/>
          </p:cNvSpPr>
          <p:nvPr/>
        </p:nvSpPr>
        <p:spPr bwMode="auto">
          <a:xfrm rot="16200000">
            <a:off x="573089" y="3478632"/>
            <a:ext cx="3371850" cy="3070225"/>
          </a:xfrm>
          <a:prstGeom prst="roundRect">
            <a:avLst>
              <a:gd name="adj" fmla="val 7264"/>
            </a:avLst>
          </a:prstGeom>
          <a:solidFill>
            <a:srgbClr val="E5E5FF"/>
          </a:solidFill>
          <a:ln w="9525">
            <a:solidFill>
              <a:srgbClr val="CCCC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omic Sans MS"/>
              <a:cs typeface="Comic Sans MS"/>
            </a:endParaRPr>
          </a:p>
        </p:txBody>
      </p:sp>
      <p:sp>
        <p:nvSpPr>
          <p:cNvPr id="49" name="AutoShape 11"/>
          <p:cNvSpPr>
            <a:spLocks noChangeArrowheads="1"/>
          </p:cNvSpPr>
          <p:nvPr/>
        </p:nvSpPr>
        <p:spPr bwMode="auto">
          <a:xfrm rot="16200000">
            <a:off x="2047876" y="1997495"/>
            <a:ext cx="403225" cy="3070225"/>
          </a:xfrm>
          <a:prstGeom prst="roundRect">
            <a:avLst>
              <a:gd name="adj" fmla="val 27792"/>
            </a:avLst>
          </a:prstGeom>
          <a:solidFill>
            <a:srgbClr val="CCCCFF"/>
          </a:solidFill>
          <a:ln w="9525">
            <a:solidFill>
              <a:srgbClr val="CCCC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Comic Sans MS"/>
              <a:cs typeface="Comic Sans MS"/>
            </a:endParaRPr>
          </a:p>
        </p:txBody>
      </p:sp>
      <p:sp>
        <p:nvSpPr>
          <p:cNvPr id="50" name="Line 12"/>
          <p:cNvSpPr>
            <a:spLocks noChangeShapeType="1"/>
          </p:cNvSpPr>
          <p:nvPr/>
        </p:nvSpPr>
        <p:spPr bwMode="auto">
          <a:xfrm rot="16200000">
            <a:off x="1056482" y="5001839"/>
            <a:ext cx="3340100" cy="4762"/>
          </a:xfrm>
          <a:prstGeom prst="line">
            <a:avLst/>
          </a:prstGeom>
          <a:noFill/>
          <a:ln w="9525">
            <a:solidFill>
              <a:srgbClr val="CCCC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Comic Sans MS"/>
              <a:cs typeface="Comic Sans MS"/>
            </a:endParaRPr>
          </a:p>
        </p:txBody>
      </p:sp>
      <p:sp>
        <p:nvSpPr>
          <p:cNvPr id="51" name="Line 13"/>
          <p:cNvSpPr>
            <a:spLocks noChangeShapeType="1"/>
          </p:cNvSpPr>
          <p:nvPr/>
        </p:nvSpPr>
        <p:spPr bwMode="auto">
          <a:xfrm rot="16200000">
            <a:off x="-109537" y="5028033"/>
            <a:ext cx="3354388" cy="4762"/>
          </a:xfrm>
          <a:prstGeom prst="line">
            <a:avLst/>
          </a:prstGeom>
          <a:noFill/>
          <a:ln w="9525">
            <a:solidFill>
              <a:srgbClr val="CCCC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Comic Sans MS"/>
              <a:cs typeface="Comic Sans MS"/>
            </a:endParaRPr>
          </a:p>
        </p:txBody>
      </p:sp>
      <p:sp>
        <p:nvSpPr>
          <p:cNvPr id="52" name="Rectangle 7"/>
          <p:cNvSpPr>
            <a:spLocks noChangeArrowheads="1"/>
          </p:cNvSpPr>
          <p:nvPr/>
        </p:nvSpPr>
        <p:spPr bwMode="auto">
          <a:xfrm>
            <a:off x="860426" y="3248445"/>
            <a:ext cx="2782007" cy="339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tabLst>
                <a:tab pos="1028700" algn="l"/>
                <a:tab pos="2057400" algn="l"/>
              </a:tabLst>
            </a:pPr>
            <a:r>
              <a:rPr lang="en-US" sz="1800" i="1" dirty="0">
                <a:latin typeface="Comic Sans MS"/>
                <a:cs typeface="Comic Sans MS"/>
              </a:rPr>
              <a:t>x</a:t>
            </a:r>
            <a:r>
              <a:rPr lang="en-US" sz="1800" dirty="0">
                <a:latin typeface="Comic Sans MS"/>
                <a:cs typeface="Comic Sans MS"/>
              </a:rPr>
              <a:t>	3</a:t>
            </a:r>
            <a:r>
              <a:rPr lang="en-US" sz="1800" i="1" baseline="30000" dirty="0">
                <a:latin typeface="Comic Sans MS"/>
                <a:cs typeface="Comic Sans MS"/>
              </a:rPr>
              <a:t>x</a:t>
            </a:r>
            <a:r>
              <a:rPr lang="en-US" sz="1800" dirty="0">
                <a:latin typeface="Comic Sans MS"/>
                <a:cs typeface="Comic Sans MS"/>
              </a:rPr>
              <a:t>	</a:t>
            </a:r>
            <a:r>
              <a:rPr lang="en-US" sz="1800" i="1" dirty="0">
                <a:latin typeface="Comic Sans MS"/>
                <a:cs typeface="Comic Sans MS"/>
              </a:rPr>
              <a:t>y</a:t>
            </a:r>
            <a:endParaRPr lang="en-US" sz="1800" dirty="0">
              <a:latin typeface="Comic Sans MS"/>
              <a:cs typeface="Comic Sans MS"/>
            </a:endParaRPr>
          </a:p>
          <a:p>
            <a:pPr>
              <a:lnSpc>
                <a:spcPct val="150000"/>
              </a:lnSpc>
              <a:tabLst>
                <a:tab pos="1028700" algn="l"/>
                <a:tab pos="2057400" algn="l"/>
              </a:tabLst>
            </a:pPr>
            <a:r>
              <a:rPr lang="en-US" sz="1800" dirty="0">
                <a:latin typeface="Comic Sans MS"/>
                <a:cs typeface="Comic Sans MS"/>
              </a:rPr>
              <a:t>–3	3</a:t>
            </a:r>
            <a:r>
              <a:rPr lang="en-US" sz="1800" baseline="30000" dirty="0">
                <a:latin typeface="Comic Sans MS"/>
                <a:cs typeface="Comic Sans MS"/>
              </a:rPr>
              <a:t>-3</a:t>
            </a:r>
            <a:r>
              <a:rPr lang="en-US" sz="1800" dirty="0">
                <a:latin typeface="Comic Sans MS"/>
                <a:cs typeface="Comic Sans MS"/>
              </a:rPr>
              <a:t>	1/27</a:t>
            </a:r>
          </a:p>
          <a:p>
            <a:pPr>
              <a:lnSpc>
                <a:spcPct val="150000"/>
              </a:lnSpc>
              <a:tabLst>
                <a:tab pos="1028700" algn="l"/>
                <a:tab pos="2057400" algn="l"/>
              </a:tabLst>
            </a:pPr>
            <a:r>
              <a:rPr lang="en-US" sz="1800" dirty="0">
                <a:latin typeface="Comic Sans MS"/>
                <a:cs typeface="Comic Sans MS"/>
              </a:rPr>
              <a:t>–2	3</a:t>
            </a:r>
            <a:r>
              <a:rPr lang="en-US" sz="1800" baseline="30000" dirty="0">
                <a:latin typeface="Comic Sans MS"/>
                <a:cs typeface="Comic Sans MS"/>
              </a:rPr>
              <a:t>-2</a:t>
            </a:r>
            <a:r>
              <a:rPr lang="en-US" sz="1800" dirty="0">
                <a:latin typeface="Comic Sans MS"/>
                <a:cs typeface="Comic Sans MS"/>
              </a:rPr>
              <a:t>	1/9</a:t>
            </a:r>
          </a:p>
          <a:p>
            <a:pPr>
              <a:lnSpc>
                <a:spcPct val="150000"/>
              </a:lnSpc>
              <a:tabLst>
                <a:tab pos="1028700" algn="l"/>
                <a:tab pos="2057400" algn="l"/>
              </a:tabLst>
            </a:pPr>
            <a:r>
              <a:rPr lang="en-US" sz="1800" dirty="0">
                <a:latin typeface="Comic Sans MS"/>
                <a:cs typeface="Comic Sans MS"/>
              </a:rPr>
              <a:t>–1	3</a:t>
            </a:r>
            <a:r>
              <a:rPr lang="en-US" sz="1800" baseline="30000" dirty="0">
                <a:latin typeface="Comic Sans MS"/>
                <a:cs typeface="Comic Sans MS"/>
              </a:rPr>
              <a:t>-1</a:t>
            </a:r>
            <a:r>
              <a:rPr lang="en-US" sz="1800" dirty="0">
                <a:latin typeface="Comic Sans MS"/>
                <a:cs typeface="Comic Sans MS"/>
              </a:rPr>
              <a:t>	1/3</a:t>
            </a:r>
          </a:p>
          <a:p>
            <a:pPr>
              <a:lnSpc>
                <a:spcPct val="150000"/>
              </a:lnSpc>
              <a:tabLst>
                <a:tab pos="1028700" algn="l"/>
                <a:tab pos="2057400" algn="l"/>
              </a:tabLst>
            </a:pPr>
            <a:r>
              <a:rPr lang="en-US" sz="1800" dirty="0">
                <a:latin typeface="Comic Sans MS"/>
                <a:cs typeface="Comic Sans MS"/>
              </a:rPr>
              <a:t>0	3</a:t>
            </a:r>
            <a:r>
              <a:rPr lang="en-US" sz="1800" baseline="30000" dirty="0">
                <a:latin typeface="Comic Sans MS"/>
                <a:cs typeface="Comic Sans MS"/>
              </a:rPr>
              <a:t>0</a:t>
            </a:r>
            <a:r>
              <a:rPr lang="en-US" sz="1800" dirty="0">
                <a:latin typeface="Comic Sans MS"/>
                <a:cs typeface="Comic Sans MS"/>
              </a:rPr>
              <a:t>	1</a:t>
            </a:r>
          </a:p>
          <a:p>
            <a:pPr>
              <a:lnSpc>
                <a:spcPct val="150000"/>
              </a:lnSpc>
              <a:tabLst>
                <a:tab pos="1028700" algn="l"/>
                <a:tab pos="2057400" algn="l"/>
              </a:tabLst>
            </a:pPr>
            <a:r>
              <a:rPr lang="en-US" sz="1800" dirty="0">
                <a:latin typeface="Comic Sans MS"/>
                <a:cs typeface="Comic Sans MS"/>
              </a:rPr>
              <a:t>1	3</a:t>
            </a:r>
            <a:r>
              <a:rPr lang="en-US" sz="1800" baseline="30000" dirty="0">
                <a:latin typeface="Comic Sans MS"/>
                <a:cs typeface="Comic Sans MS"/>
              </a:rPr>
              <a:t>1</a:t>
            </a:r>
            <a:r>
              <a:rPr lang="en-US" sz="1800" dirty="0">
                <a:latin typeface="Comic Sans MS"/>
                <a:cs typeface="Comic Sans MS"/>
              </a:rPr>
              <a:t>	3</a:t>
            </a:r>
          </a:p>
          <a:p>
            <a:pPr>
              <a:lnSpc>
                <a:spcPct val="150000"/>
              </a:lnSpc>
              <a:tabLst>
                <a:tab pos="1028700" algn="l"/>
                <a:tab pos="2057400" algn="l"/>
              </a:tabLst>
            </a:pPr>
            <a:r>
              <a:rPr lang="en-US" sz="1800" dirty="0">
                <a:latin typeface="Comic Sans MS"/>
                <a:cs typeface="Comic Sans MS"/>
              </a:rPr>
              <a:t>2	3</a:t>
            </a:r>
            <a:r>
              <a:rPr lang="en-US" sz="1800" baseline="30000" dirty="0">
                <a:latin typeface="Comic Sans MS"/>
                <a:cs typeface="Comic Sans MS"/>
              </a:rPr>
              <a:t>2</a:t>
            </a:r>
            <a:r>
              <a:rPr lang="en-US" sz="1800" dirty="0">
                <a:latin typeface="Comic Sans MS"/>
                <a:cs typeface="Comic Sans MS"/>
              </a:rPr>
              <a:t>	9</a:t>
            </a:r>
          </a:p>
          <a:p>
            <a:pPr>
              <a:lnSpc>
                <a:spcPct val="150000"/>
              </a:lnSpc>
              <a:tabLst>
                <a:tab pos="1028700" algn="l"/>
                <a:tab pos="2057400" algn="l"/>
              </a:tabLst>
            </a:pPr>
            <a:r>
              <a:rPr lang="en-US" sz="1800" dirty="0">
                <a:latin typeface="Comic Sans MS"/>
                <a:cs typeface="Comic Sans MS"/>
              </a:rPr>
              <a:t>3	3</a:t>
            </a:r>
            <a:r>
              <a:rPr lang="en-US" sz="1800" baseline="30000" dirty="0">
                <a:latin typeface="Comic Sans MS"/>
                <a:cs typeface="Comic Sans MS"/>
              </a:rPr>
              <a:t>3</a:t>
            </a:r>
            <a:r>
              <a:rPr lang="en-US" sz="1800" dirty="0">
                <a:latin typeface="Comic Sans MS"/>
                <a:cs typeface="Comic Sans MS"/>
              </a:rPr>
              <a:t>	27</a:t>
            </a:r>
          </a:p>
        </p:txBody>
      </p:sp>
      <p:sp>
        <p:nvSpPr>
          <p:cNvPr id="53" name="Line 22"/>
          <p:cNvSpPr>
            <a:spLocks noChangeShapeType="1"/>
          </p:cNvSpPr>
          <p:nvPr/>
        </p:nvSpPr>
        <p:spPr bwMode="auto">
          <a:xfrm rot="10800000">
            <a:off x="742951" y="4162845"/>
            <a:ext cx="3049587" cy="4763"/>
          </a:xfrm>
          <a:prstGeom prst="line">
            <a:avLst/>
          </a:prstGeom>
          <a:noFill/>
          <a:ln w="9525">
            <a:solidFill>
              <a:srgbClr val="CCCC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Comic Sans MS"/>
              <a:cs typeface="Comic Sans MS"/>
            </a:endParaRPr>
          </a:p>
        </p:txBody>
      </p:sp>
      <p:sp>
        <p:nvSpPr>
          <p:cNvPr id="54" name="Line 23"/>
          <p:cNvSpPr>
            <a:spLocks noChangeShapeType="1"/>
          </p:cNvSpPr>
          <p:nvPr/>
        </p:nvSpPr>
        <p:spPr bwMode="auto">
          <a:xfrm rot="10800000">
            <a:off x="736601" y="4556545"/>
            <a:ext cx="3068637" cy="4763"/>
          </a:xfrm>
          <a:prstGeom prst="line">
            <a:avLst/>
          </a:prstGeom>
          <a:noFill/>
          <a:ln w="9525">
            <a:solidFill>
              <a:srgbClr val="CCCC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Comic Sans MS"/>
              <a:cs typeface="Comic Sans MS"/>
            </a:endParaRPr>
          </a:p>
        </p:txBody>
      </p:sp>
      <p:sp>
        <p:nvSpPr>
          <p:cNvPr id="55" name="Line 24"/>
          <p:cNvSpPr>
            <a:spLocks noChangeShapeType="1"/>
          </p:cNvSpPr>
          <p:nvPr/>
        </p:nvSpPr>
        <p:spPr bwMode="auto">
          <a:xfrm rot="10800000">
            <a:off x="736601" y="4981995"/>
            <a:ext cx="3062287" cy="4763"/>
          </a:xfrm>
          <a:prstGeom prst="line">
            <a:avLst/>
          </a:prstGeom>
          <a:noFill/>
          <a:ln w="9525">
            <a:solidFill>
              <a:srgbClr val="CCCC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Comic Sans MS"/>
              <a:cs typeface="Comic Sans MS"/>
            </a:endParaRPr>
          </a:p>
        </p:txBody>
      </p:sp>
      <p:sp>
        <p:nvSpPr>
          <p:cNvPr id="56" name="Line 25"/>
          <p:cNvSpPr>
            <a:spLocks noChangeShapeType="1"/>
          </p:cNvSpPr>
          <p:nvPr/>
        </p:nvSpPr>
        <p:spPr bwMode="auto">
          <a:xfrm rot="10800000">
            <a:off x="742951" y="5394745"/>
            <a:ext cx="3062287" cy="4763"/>
          </a:xfrm>
          <a:prstGeom prst="line">
            <a:avLst/>
          </a:prstGeom>
          <a:noFill/>
          <a:ln w="9525">
            <a:solidFill>
              <a:srgbClr val="CCCC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Comic Sans MS"/>
              <a:cs typeface="Comic Sans MS"/>
            </a:endParaRPr>
          </a:p>
        </p:txBody>
      </p:sp>
      <p:sp>
        <p:nvSpPr>
          <p:cNvPr id="57" name="Line 26"/>
          <p:cNvSpPr>
            <a:spLocks noChangeShapeType="1"/>
          </p:cNvSpPr>
          <p:nvPr/>
        </p:nvSpPr>
        <p:spPr bwMode="auto">
          <a:xfrm rot="10800000">
            <a:off x="730251" y="5801145"/>
            <a:ext cx="3068637" cy="4763"/>
          </a:xfrm>
          <a:prstGeom prst="line">
            <a:avLst/>
          </a:prstGeom>
          <a:noFill/>
          <a:ln w="9525">
            <a:solidFill>
              <a:srgbClr val="CCCC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Comic Sans MS"/>
              <a:cs typeface="Comic Sans MS"/>
            </a:endParaRPr>
          </a:p>
        </p:txBody>
      </p:sp>
      <p:sp>
        <p:nvSpPr>
          <p:cNvPr id="58" name="Line 27"/>
          <p:cNvSpPr>
            <a:spLocks noChangeShapeType="1"/>
          </p:cNvSpPr>
          <p:nvPr/>
        </p:nvSpPr>
        <p:spPr bwMode="auto">
          <a:xfrm rot="10800000">
            <a:off x="742951" y="6220245"/>
            <a:ext cx="3049587" cy="4763"/>
          </a:xfrm>
          <a:prstGeom prst="line">
            <a:avLst/>
          </a:prstGeom>
          <a:noFill/>
          <a:ln w="9525">
            <a:solidFill>
              <a:srgbClr val="CCCC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>
              <a:latin typeface="Comic Sans MS"/>
              <a:cs typeface="Comic Sans MS"/>
            </a:endParaRPr>
          </a:p>
        </p:txBody>
      </p:sp>
      <p:pic>
        <p:nvPicPr>
          <p:cNvPr id="15" name="Picture 14" descr="blank-graph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3520" y="2521211"/>
            <a:ext cx="4211264" cy="4070667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/>
            </a:ext>
          </a:extLst>
        </p:spPr>
      </p:pic>
    </p:spTree>
    <p:extLst>
      <p:ext uri="{BB962C8B-B14F-4D97-AF65-F5344CB8AC3E}">
        <p14:creationId xmlns:p14="http://schemas.microsoft.com/office/powerpoint/2010/main" val="42559636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9" grpId="0" animBg="1"/>
      <p:bldP spid="50" grpId="0" animBg="1"/>
      <p:bldP spid="51" grpId="0" animBg="1"/>
      <p:bldP spid="52" grpId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/>
                <a:cs typeface="Comic Sans MS"/>
              </a:rPr>
              <a:t>Example 1 (Continued)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Comic Sans MS"/>
                <a:cs typeface="Comic Sans MS"/>
              </a:rPr>
              <a:t>Graph </a:t>
            </a:r>
            <a:r>
              <a:rPr lang="en-US" i="1" dirty="0" smtClean="0">
                <a:latin typeface="Comic Sans MS"/>
                <a:cs typeface="Comic Sans MS"/>
              </a:rPr>
              <a:t>y</a:t>
            </a:r>
            <a:r>
              <a:rPr lang="en-US" dirty="0" smtClean="0">
                <a:latin typeface="Comic Sans MS"/>
                <a:cs typeface="Comic Sans MS"/>
              </a:rPr>
              <a:t> = 3</a:t>
            </a:r>
            <a:r>
              <a:rPr lang="en-US" i="1" baseline="30000" dirty="0" smtClean="0">
                <a:latin typeface="Comic Sans MS"/>
                <a:cs typeface="Comic Sans MS"/>
              </a:rPr>
              <a:t>x</a:t>
            </a:r>
            <a:r>
              <a:rPr lang="en-US" dirty="0" smtClean="0">
                <a:latin typeface="Comic Sans MS"/>
                <a:cs typeface="Comic Sans MS"/>
              </a:rPr>
              <a:t>.</a:t>
            </a:r>
          </a:p>
          <a:p>
            <a:pPr marL="0" indent="0">
              <a:buNone/>
            </a:pPr>
            <a:endParaRPr lang="en-US" sz="2000" dirty="0" smtClean="0">
              <a:latin typeface="Comic Sans MS"/>
              <a:cs typeface="Comic Sans MS"/>
            </a:endParaRPr>
          </a:p>
          <a:p>
            <a:pPr marL="0" indent="0">
              <a:buNone/>
            </a:pPr>
            <a:r>
              <a:rPr lang="en-US" sz="2800" u="sng" dirty="0" smtClean="0">
                <a:latin typeface="Comic Sans MS"/>
                <a:cs typeface="Comic Sans MS"/>
              </a:rPr>
              <a:t>Step 2:</a:t>
            </a:r>
            <a:r>
              <a:rPr lang="en-US" sz="2800" dirty="0" smtClean="0">
                <a:latin typeface="Comic Sans MS"/>
                <a:cs typeface="Comic Sans MS"/>
              </a:rPr>
              <a:t> Graph the coordinates. </a:t>
            </a:r>
          </a:p>
          <a:p>
            <a:pPr marL="0" indent="0">
              <a:buNone/>
            </a:pPr>
            <a:r>
              <a:rPr lang="en-US" sz="2800" dirty="0" smtClean="0">
                <a:latin typeface="Comic Sans MS"/>
                <a:cs typeface="Comic Sans MS"/>
              </a:rPr>
              <a:t>	Connect the points with a smooth curve.</a:t>
            </a:r>
          </a:p>
          <a:p>
            <a:pPr marL="0" indent="0">
              <a:buNone/>
            </a:pPr>
            <a:endParaRPr lang="en-US" sz="2800" dirty="0" smtClean="0">
              <a:latin typeface="Comic Sans MS"/>
              <a:cs typeface="Comic Sans MS"/>
            </a:endParaRPr>
          </a:p>
          <a:p>
            <a:pPr marL="0" indent="0">
              <a:buNone/>
            </a:pPr>
            <a:endParaRPr lang="en-US" dirty="0">
              <a:latin typeface="Comic Sans MS"/>
              <a:cs typeface="Comic Sans MS"/>
            </a:endParaRPr>
          </a:p>
        </p:txBody>
      </p:sp>
      <p:pic>
        <p:nvPicPr>
          <p:cNvPr id="4" name="Picture 2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0788" y="3579812"/>
            <a:ext cx="2605087" cy="28551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43051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/>
                <a:cs typeface="Comic Sans MS"/>
              </a:rPr>
              <a:t>Example 2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Comic Sans MS"/>
                <a:cs typeface="Comic Sans MS"/>
              </a:rPr>
              <a:t>Without graphing, determine whether the function </a:t>
            </a:r>
            <a:r>
              <a:rPr lang="en-US" i="1" dirty="0" smtClean="0">
                <a:latin typeface="Comic Sans MS"/>
                <a:cs typeface="Comic Sans MS"/>
              </a:rPr>
              <a:t>y</a:t>
            </a:r>
            <a:r>
              <a:rPr lang="en-US" dirty="0" smtClean="0">
                <a:latin typeface="Comic Sans MS"/>
                <a:cs typeface="Comic Sans MS"/>
              </a:rPr>
              <a:t> = 3 (2/3)</a:t>
            </a:r>
            <a:r>
              <a:rPr lang="en-US" i="1" baseline="30000" dirty="0">
                <a:latin typeface="Comic Sans MS"/>
                <a:cs typeface="Comic Sans MS"/>
              </a:rPr>
              <a:t>x</a:t>
            </a:r>
            <a:r>
              <a:rPr lang="en-US" dirty="0" smtClean="0">
                <a:latin typeface="Comic Sans MS"/>
                <a:cs typeface="Comic Sans MS"/>
              </a:rPr>
              <a:t> represents exponential growth or decay.</a:t>
            </a:r>
          </a:p>
          <a:p>
            <a:pPr marL="0" indent="0">
              <a:buNone/>
            </a:pPr>
            <a:endParaRPr lang="en-US" dirty="0" smtClean="0">
              <a:latin typeface="Comic Sans MS"/>
              <a:cs typeface="Comic Sans MS"/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rgbClr val="3366FF"/>
                </a:solidFill>
                <a:latin typeface="Comic Sans MS"/>
                <a:cs typeface="Comic Sans MS"/>
              </a:rPr>
              <a:t>In </a:t>
            </a:r>
            <a:r>
              <a:rPr lang="en-US" sz="2800" i="1" dirty="0" smtClean="0">
                <a:solidFill>
                  <a:srgbClr val="3366FF"/>
                </a:solidFill>
                <a:latin typeface="Comic Sans MS"/>
                <a:cs typeface="Comic Sans MS"/>
              </a:rPr>
              <a:t>y</a:t>
            </a:r>
            <a:r>
              <a:rPr lang="en-US" sz="2800" dirty="0" smtClean="0">
                <a:solidFill>
                  <a:srgbClr val="3366FF"/>
                </a:solidFill>
                <a:latin typeface="Comic Sans MS"/>
                <a:cs typeface="Comic Sans MS"/>
              </a:rPr>
              <a:t> = 3 (2/3)</a:t>
            </a:r>
            <a:r>
              <a:rPr lang="en-US" sz="2800" i="1" baseline="30000" dirty="0" smtClean="0">
                <a:solidFill>
                  <a:srgbClr val="3366FF"/>
                </a:solidFill>
                <a:latin typeface="Comic Sans MS"/>
                <a:cs typeface="Comic Sans MS"/>
              </a:rPr>
              <a:t>x</a:t>
            </a:r>
            <a:r>
              <a:rPr lang="en-US" sz="2800" dirty="0" smtClean="0">
                <a:solidFill>
                  <a:srgbClr val="3366FF"/>
                </a:solidFill>
                <a:latin typeface="Comic Sans MS"/>
                <a:cs typeface="Comic Sans MS"/>
              </a:rPr>
              <a:t> , </a:t>
            </a:r>
            <a:r>
              <a:rPr lang="en-US" sz="2800" i="1" dirty="0" smtClean="0">
                <a:solidFill>
                  <a:srgbClr val="3366FF"/>
                </a:solidFill>
                <a:latin typeface="Comic Sans MS"/>
                <a:cs typeface="Comic Sans MS"/>
              </a:rPr>
              <a:t>b</a:t>
            </a:r>
            <a:r>
              <a:rPr lang="en-US" sz="2800" dirty="0" smtClean="0">
                <a:solidFill>
                  <a:srgbClr val="3366FF"/>
                </a:solidFill>
                <a:latin typeface="Comic Sans MS"/>
                <a:cs typeface="Comic Sans MS"/>
              </a:rPr>
              <a:t> = 2/3.</a:t>
            </a:r>
          </a:p>
          <a:p>
            <a:pPr marL="0" indent="0">
              <a:buNone/>
            </a:pPr>
            <a:endParaRPr lang="en-US" dirty="0">
              <a:latin typeface="Comic Sans MS"/>
              <a:cs typeface="Comic Sans MS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3366FF"/>
                </a:solidFill>
                <a:latin typeface="Comic Sans MS"/>
                <a:cs typeface="Comic Sans MS"/>
              </a:rPr>
              <a:t>Since</a:t>
            </a:r>
            <a:r>
              <a:rPr lang="en-US" dirty="0" smtClean="0">
                <a:latin typeface="Comic Sans MS"/>
                <a:cs typeface="Comic Sans MS"/>
              </a:rPr>
              <a:t> </a:t>
            </a:r>
            <a:r>
              <a:rPr lang="en-US" dirty="0" smtClean="0">
                <a:solidFill>
                  <a:srgbClr val="FF0000"/>
                </a:solidFill>
                <a:latin typeface="Comic Sans MS"/>
                <a:cs typeface="Comic Sans MS"/>
              </a:rPr>
              <a:t>0 &lt; </a:t>
            </a:r>
            <a:r>
              <a:rPr lang="en-US" i="1" dirty="0" smtClean="0">
                <a:solidFill>
                  <a:srgbClr val="FF0000"/>
                </a:solidFill>
                <a:latin typeface="Comic Sans MS"/>
                <a:cs typeface="Comic Sans MS"/>
              </a:rPr>
              <a:t>b</a:t>
            </a:r>
            <a:r>
              <a:rPr lang="en-US" dirty="0" smtClean="0">
                <a:solidFill>
                  <a:srgbClr val="FF0000"/>
                </a:solidFill>
                <a:latin typeface="Comic Sans MS"/>
                <a:cs typeface="Comic Sans MS"/>
              </a:rPr>
              <a:t> &lt; 1,</a:t>
            </a:r>
            <a:r>
              <a:rPr lang="en-US" dirty="0" smtClean="0">
                <a:solidFill>
                  <a:srgbClr val="3366FF"/>
                </a:solidFill>
                <a:latin typeface="Comic Sans MS"/>
                <a:cs typeface="Comic Sans MS"/>
              </a:rPr>
              <a:t> the function represents </a:t>
            </a:r>
            <a:r>
              <a:rPr lang="en-US" dirty="0" smtClean="0">
                <a:solidFill>
                  <a:srgbClr val="FF0000"/>
                </a:solidFill>
                <a:latin typeface="Comic Sans MS"/>
                <a:cs typeface="Comic Sans MS"/>
              </a:rPr>
              <a:t>exponential decay.</a:t>
            </a:r>
          </a:p>
          <a:p>
            <a:pPr marL="0" indent="0">
              <a:buNone/>
            </a:pPr>
            <a:endParaRPr lang="en-US" dirty="0" smtClean="0">
              <a:latin typeface="Comic Sans MS"/>
              <a:cs typeface="Comic Sans MS"/>
            </a:endParaRPr>
          </a:p>
          <a:p>
            <a:pPr marL="0" indent="0">
              <a:buNone/>
            </a:pPr>
            <a:endParaRPr lang="en-US" dirty="0">
              <a:latin typeface="Comic Sans MS"/>
              <a:cs typeface="Comic Sans MS"/>
            </a:endParaRPr>
          </a:p>
          <a:p>
            <a:pPr marL="0" indent="0">
              <a:buNone/>
            </a:pPr>
            <a:endParaRPr lang="en-US" dirty="0" smtClean="0">
              <a:latin typeface="Comic Sans MS"/>
              <a:cs typeface="Comic Sans MS"/>
            </a:endParaRPr>
          </a:p>
          <a:p>
            <a:pPr marL="0" indent="0">
              <a:buNone/>
            </a:pPr>
            <a:endParaRPr lang="en-US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1829035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/>
                <a:cs typeface="Comic Sans MS"/>
              </a:rPr>
              <a:t>Example 3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6825"/>
            <a:ext cx="84328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Comic Sans MS"/>
                <a:cs typeface="Comic Sans MS"/>
              </a:rPr>
              <a:t>Graph </a:t>
            </a:r>
            <a:r>
              <a:rPr lang="en-US" i="1" dirty="0" smtClean="0">
                <a:latin typeface="Comic Sans MS"/>
                <a:cs typeface="Comic Sans MS"/>
              </a:rPr>
              <a:t>y</a:t>
            </a:r>
            <a:r>
              <a:rPr lang="en-US" dirty="0" smtClean="0">
                <a:latin typeface="Comic Sans MS"/>
                <a:cs typeface="Comic Sans MS"/>
              </a:rPr>
              <a:t> = 6(0.5)</a:t>
            </a:r>
            <a:r>
              <a:rPr lang="en-US" i="1" baseline="30000" dirty="0" smtClean="0">
                <a:latin typeface="Comic Sans MS"/>
                <a:cs typeface="Comic Sans MS"/>
              </a:rPr>
              <a:t>x</a:t>
            </a:r>
            <a:r>
              <a:rPr lang="en-US" dirty="0" smtClean="0">
                <a:latin typeface="Comic Sans MS"/>
                <a:cs typeface="Comic Sans MS"/>
              </a:rPr>
              <a:t>. Identify the horizontal asymptote.</a:t>
            </a:r>
          </a:p>
          <a:p>
            <a:pPr marL="0" indent="0">
              <a:buNone/>
            </a:pPr>
            <a:endParaRPr lang="en-US" sz="2000" dirty="0" smtClean="0">
              <a:latin typeface="Comic Sans MS"/>
              <a:cs typeface="Comic Sans MS"/>
            </a:endParaRPr>
          </a:p>
          <a:p>
            <a:pPr marL="0" indent="0">
              <a:buNone/>
            </a:pPr>
            <a:r>
              <a:rPr lang="en-US" sz="2800" u="sng" dirty="0" smtClean="0">
                <a:latin typeface="Comic Sans MS"/>
                <a:cs typeface="Comic Sans MS"/>
              </a:rPr>
              <a:t>Step 1:</a:t>
            </a:r>
            <a:r>
              <a:rPr lang="en-US" sz="2800" dirty="0" smtClean="0">
                <a:latin typeface="Comic Sans MS"/>
                <a:cs typeface="Comic Sans MS"/>
              </a:rPr>
              <a:t> Make a table of values.</a:t>
            </a:r>
          </a:p>
          <a:p>
            <a:pPr marL="0" indent="0">
              <a:buNone/>
            </a:pPr>
            <a:endParaRPr lang="en-US" dirty="0">
              <a:latin typeface="Comic Sans MS"/>
              <a:cs typeface="Comic Sans MS"/>
            </a:endParaRPr>
          </a:p>
        </p:txBody>
      </p:sp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8556845"/>
              </p:ext>
            </p:extLst>
          </p:nvPr>
        </p:nvGraphicFramePr>
        <p:xfrm>
          <a:off x="1460500" y="3286127"/>
          <a:ext cx="2428876" cy="33178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4438"/>
                <a:gridCol w="1214438"/>
              </a:tblGrid>
              <a:tr h="41473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mic Sans MS"/>
                          <a:cs typeface="Comic Sans MS"/>
                        </a:rPr>
                        <a:t>x</a:t>
                      </a:r>
                      <a:endParaRPr lang="en-US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mic Sans MS"/>
                          <a:cs typeface="Comic Sans MS"/>
                        </a:rPr>
                        <a:t>y</a:t>
                      </a:r>
                      <a:endParaRPr lang="en-US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</a:tr>
              <a:tr h="41473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mic Sans MS"/>
                          <a:cs typeface="Comic Sans MS"/>
                        </a:rPr>
                        <a:t>-3</a:t>
                      </a:r>
                      <a:endParaRPr lang="en-US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mic Sans MS"/>
                          <a:cs typeface="Comic Sans MS"/>
                        </a:rPr>
                        <a:t>48</a:t>
                      </a:r>
                      <a:endParaRPr lang="en-US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</a:tr>
              <a:tr h="41473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mic Sans MS"/>
                          <a:cs typeface="Comic Sans MS"/>
                        </a:rPr>
                        <a:t>-2</a:t>
                      </a:r>
                      <a:endParaRPr lang="en-US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mic Sans MS"/>
                          <a:cs typeface="Comic Sans MS"/>
                        </a:rPr>
                        <a:t>24</a:t>
                      </a:r>
                      <a:endParaRPr lang="en-US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</a:tr>
              <a:tr h="41473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mic Sans MS"/>
                          <a:cs typeface="Comic Sans MS"/>
                        </a:rPr>
                        <a:t>-1</a:t>
                      </a:r>
                      <a:endParaRPr lang="en-US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mic Sans MS"/>
                          <a:cs typeface="Comic Sans MS"/>
                        </a:rPr>
                        <a:t>12</a:t>
                      </a:r>
                      <a:endParaRPr lang="en-US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</a:tr>
              <a:tr h="41473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mic Sans MS"/>
                          <a:cs typeface="Comic Sans MS"/>
                        </a:rPr>
                        <a:t>0</a:t>
                      </a:r>
                      <a:endParaRPr lang="en-US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mic Sans MS"/>
                          <a:cs typeface="Comic Sans MS"/>
                        </a:rPr>
                        <a:t>6</a:t>
                      </a:r>
                      <a:endParaRPr lang="en-US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</a:tr>
              <a:tr h="41473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mic Sans MS"/>
                          <a:cs typeface="Comic Sans MS"/>
                        </a:rPr>
                        <a:t>1</a:t>
                      </a:r>
                      <a:endParaRPr lang="en-US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mic Sans MS"/>
                          <a:cs typeface="Comic Sans MS"/>
                        </a:rPr>
                        <a:t>3</a:t>
                      </a:r>
                      <a:endParaRPr lang="en-US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</a:tr>
              <a:tr h="41473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mic Sans MS"/>
                          <a:cs typeface="Comic Sans MS"/>
                        </a:rPr>
                        <a:t>2</a:t>
                      </a:r>
                      <a:endParaRPr lang="en-US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mic Sans MS"/>
                          <a:cs typeface="Comic Sans MS"/>
                        </a:rPr>
                        <a:t>1.5</a:t>
                      </a:r>
                      <a:endParaRPr lang="en-US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</a:tr>
              <a:tr h="414734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mic Sans MS"/>
                          <a:cs typeface="Comic Sans MS"/>
                        </a:rPr>
                        <a:t>3</a:t>
                      </a:r>
                      <a:endParaRPr lang="en-US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Comic Sans MS"/>
                          <a:cs typeface="Comic Sans MS"/>
                        </a:rPr>
                        <a:t>.75</a:t>
                      </a:r>
                      <a:endParaRPr lang="en-US" dirty="0">
                        <a:latin typeface="Comic Sans MS"/>
                        <a:cs typeface="Comic Sans MS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4" descr="blank-graph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7905" y="3286127"/>
            <a:ext cx="3553096" cy="3317872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/>
            </a:ext>
          </a:extLst>
        </p:spPr>
      </p:pic>
    </p:spTree>
    <p:extLst>
      <p:ext uri="{BB962C8B-B14F-4D97-AF65-F5344CB8AC3E}">
        <p14:creationId xmlns:p14="http://schemas.microsoft.com/office/powerpoint/2010/main" val="17340962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Comic Sans MS"/>
                <a:cs typeface="Comic Sans MS"/>
              </a:rPr>
              <a:t>Example 3 (Continued)</a:t>
            </a: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219219"/>
            <a:ext cx="8353425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Comic Sans MS"/>
                <a:cs typeface="Comic Sans MS"/>
              </a:rPr>
              <a:t>Graph </a:t>
            </a:r>
            <a:r>
              <a:rPr lang="en-US" i="1" dirty="0" smtClean="0">
                <a:latin typeface="Comic Sans MS"/>
                <a:cs typeface="Comic Sans MS"/>
              </a:rPr>
              <a:t>y</a:t>
            </a:r>
            <a:r>
              <a:rPr lang="en-US" dirty="0" smtClean="0">
                <a:latin typeface="Comic Sans MS"/>
                <a:cs typeface="Comic Sans MS"/>
              </a:rPr>
              <a:t> = 6(0.5)</a:t>
            </a:r>
            <a:r>
              <a:rPr lang="en-US" i="1" baseline="30000" dirty="0" smtClean="0">
                <a:latin typeface="Comic Sans MS"/>
                <a:cs typeface="Comic Sans MS"/>
              </a:rPr>
              <a:t>x</a:t>
            </a:r>
            <a:r>
              <a:rPr lang="en-US" dirty="0" smtClean="0">
                <a:latin typeface="Comic Sans MS"/>
                <a:cs typeface="Comic Sans MS"/>
              </a:rPr>
              <a:t>. Identify the horizontal asymptote.</a:t>
            </a:r>
          </a:p>
          <a:p>
            <a:pPr marL="0" indent="0">
              <a:buNone/>
            </a:pPr>
            <a:endParaRPr lang="en-US" sz="2000" u="sng" dirty="0" smtClean="0">
              <a:latin typeface="Comic Sans MS"/>
              <a:cs typeface="Comic Sans MS"/>
            </a:endParaRPr>
          </a:p>
          <a:p>
            <a:pPr marL="0" indent="0">
              <a:buNone/>
            </a:pPr>
            <a:r>
              <a:rPr lang="en-US" sz="2800" u="sng" dirty="0" smtClean="0">
                <a:latin typeface="Comic Sans MS"/>
                <a:cs typeface="Comic Sans MS"/>
              </a:rPr>
              <a:t>Step 2:</a:t>
            </a:r>
            <a:r>
              <a:rPr lang="en-US" sz="2800" dirty="0" smtClean="0">
                <a:latin typeface="Comic Sans MS"/>
                <a:cs typeface="Comic Sans MS"/>
              </a:rPr>
              <a:t> Graph the coordinates. Connect the points with a smooth curve.</a:t>
            </a:r>
          </a:p>
          <a:p>
            <a:pPr marL="0" indent="0">
              <a:buNone/>
            </a:pPr>
            <a:endParaRPr lang="en-US" dirty="0">
              <a:latin typeface="Comic Sans MS"/>
              <a:cs typeface="Comic Sans MS"/>
            </a:endParaRPr>
          </a:p>
        </p:txBody>
      </p:sp>
      <p:sp>
        <p:nvSpPr>
          <p:cNvPr id="5" name="Rectangle 31"/>
          <p:cNvSpPr>
            <a:spLocks noChangeArrowheads="1"/>
          </p:cNvSpPr>
          <p:nvPr/>
        </p:nvSpPr>
        <p:spPr bwMode="auto">
          <a:xfrm>
            <a:off x="3530926" y="4073525"/>
            <a:ext cx="541401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rgbClr val="3366FF"/>
                </a:solidFill>
                <a:latin typeface="Comic Sans MS"/>
                <a:cs typeface="Comic Sans MS"/>
              </a:rPr>
              <a:t>As </a:t>
            </a:r>
            <a:r>
              <a:rPr lang="en-US" sz="2800" i="1" dirty="0">
                <a:solidFill>
                  <a:srgbClr val="3366FF"/>
                </a:solidFill>
                <a:latin typeface="Comic Sans MS"/>
                <a:cs typeface="Comic Sans MS"/>
              </a:rPr>
              <a:t>x</a:t>
            </a:r>
            <a:r>
              <a:rPr lang="en-US" sz="2800" dirty="0">
                <a:solidFill>
                  <a:srgbClr val="3366FF"/>
                </a:solidFill>
                <a:latin typeface="Comic Sans MS"/>
                <a:cs typeface="Comic Sans MS"/>
              </a:rPr>
              <a:t> increases, </a:t>
            </a:r>
            <a:r>
              <a:rPr lang="en-US" sz="2800" i="1" dirty="0">
                <a:solidFill>
                  <a:srgbClr val="3366FF"/>
                </a:solidFill>
                <a:latin typeface="Comic Sans MS"/>
                <a:cs typeface="Comic Sans MS"/>
              </a:rPr>
              <a:t>y</a:t>
            </a:r>
            <a:r>
              <a:rPr lang="en-US" sz="2800" dirty="0">
                <a:solidFill>
                  <a:srgbClr val="3366FF"/>
                </a:solidFill>
                <a:latin typeface="Comic Sans MS"/>
                <a:cs typeface="Comic Sans MS"/>
              </a:rPr>
              <a:t> approaches 0.</a:t>
            </a:r>
          </a:p>
        </p:txBody>
      </p:sp>
      <p:sp>
        <p:nvSpPr>
          <p:cNvPr id="6" name="Rectangle 32"/>
          <p:cNvSpPr>
            <a:spLocks noChangeArrowheads="1"/>
          </p:cNvSpPr>
          <p:nvPr/>
        </p:nvSpPr>
        <p:spPr bwMode="auto">
          <a:xfrm>
            <a:off x="3530926" y="4762500"/>
            <a:ext cx="4660275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3366FF"/>
                </a:solidFill>
                <a:latin typeface="Comic Sans MS"/>
                <a:cs typeface="Comic Sans MS"/>
              </a:rPr>
              <a:t>The horizontal asymptote is </a:t>
            </a:r>
            <a:r>
              <a:rPr lang="en-US" sz="2800" dirty="0" smtClean="0">
                <a:solidFill>
                  <a:srgbClr val="3366FF"/>
                </a:solidFill>
                <a:latin typeface="Comic Sans MS"/>
                <a:cs typeface="Comic Sans MS"/>
              </a:rPr>
              <a:t>the </a:t>
            </a:r>
            <a:r>
              <a:rPr lang="en-US" sz="2800" i="1" dirty="0">
                <a:solidFill>
                  <a:srgbClr val="3366FF"/>
                </a:solidFill>
                <a:latin typeface="Comic Sans MS"/>
                <a:cs typeface="Comic Sans MS"/>
              </a:rPr>
              <a:t>x</a:t>
            </a:r>
            <a:r>
              <a:rPr lang="en-US" sz="2800" dirty="0">
                <a:solidFill>
                  <a:srgbClr val="3366FF"/>
                </a:solidFill>
                <a:latin typeface="Comic Sans MS"/>
                <a:cs typeface="Comic Sans MS"/>
              </a:rPr>
              <a:t>-axis, </a:t>
            </a:r>
            <a:r>
              <a:rPr lang="en-US" sz="2800" i="1" dirty="0">
                <a:solidFill>
                  <a:srgbClr val="FF0000"/>
                </a:solidFill>
                <a:latin typeface="Comic Sans MS"/>
                <a:cs typeface="Comic Sans MS"/>
              </a:rPr>
              <a:t>y</a:t>
            </a:r>
            <a:r>
              <a:rPr lang="en-US" sz="2800" dirty="0">
                <a:solidFill>
                  <a:srgbClr val="FF0000"/>
                </a:solidFill>
                <a:latin typeface="Comic Sans MS"/>
                <a:cs typeface="Comic Sans MS"/>
              </a:rPr>
              <a:t> = 0.</a:t>
            </a:r>
          </a:p>
        </p:txBody>
      </p:sp>
      <p:pic>
        <p:nvPicPr>
          <p:cNvPr id="7" name="Picture 6" descr="Screen Shot 2013-05-30 at 8.48.1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853" y="3683696"/>
            <a:ext cx="3167073" cy="3174304"/>
          </a:xfrm>
          <a:prstGeom prst="rect">
            <a:avLst/>
          </a:prstGeom>
          <a:ln>
            <a:solidFill>
              <a:srgbClr val="000000"/>
            </a:solidFill>
          </a:ln>
        </p:spPr>
      </p:pic>
    </p:spTree>
    <p:extLst>
      <p:ext uri="{BB962C8B-B14F-4D97-AF65-F5344CB8AC3E}">
        <p14:creationId xmlns:p14="http://schemas.microsoft.com/office/powerpoint/2010/main" val="40200612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  <p:bldP spid="6" grpId="0" autoUpdateAnimBg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S103460615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5000"/>
          </a:lnSpc>
          <a:defRPr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Welcome back to school presentation" id="{BA20AF26-224D-43BB-86DA-2BC792E36EB8}" vid="{9710191D-09DB-4AC7-B7A2-C1364C5E432F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1558</TotalTime>
  <Words>1574</Words>
  <Application>Microsoft Macintosh PowerPoint</Application>
  <PresentationFormat>On-screen Show (4:3)</PresentationFormat>
  <Paragraphs>362</Paragraphs>
  <Slides>48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1" baseType="lpstr">
      <vt:lpstr>Office Theme</vt:lpstr>
      <vt:lpstr>TS103460615</vt:lpstr>
      <vt:lpstr>Equation</vt:lpstr>
      <vt:lpstr>Chapter 7 Exponential and Logarithmic Functions</vt:lpstr>
      <vt:lpstr>Section 7.1  Exploring Exponential Models</vt:lpstr>
      <vt:lpstr>Warm Up</vt:lpstr>
      <vt:lpstr>Key Concepts</vt:lpstr>
      <vt:lpstr>Example 1</vt:lpstr>
      <vt:lpstr>Example 1 (Continued)</vt:lpstr>
      <vt:lpstr>Example 2</vt:lpstr>
      <vt:lpstr>Example 3</vt:lpstr>
      <vt:lpstr>Example 3 (Continued)</vt:lpstr>
      <vt:lpstr>Key Concepts</vt:lpstr>
      <vt:lpstr>Example 4</vt:lpstr>
      <vt:lpstr>Section 7.2 Part 1 Properties of Exponential Functions</vt:lpstr>
      <vt:lpstr>Warm Up</vt:lpstr>
      <vt:lpstr> Key Concepts</vt:lpstr>
      <vt:lpstr>Example 1</vt:lpstr>
      <vt:lpstr>Example 1 (Continued)</vt:lpstr>
      <vt:lpstr>Example 2</vt:lpstr>
      <vt:lpstr>Section 7.2 Part 2 Properties of Exponential Functions</vt:lpstr>
      <vt:lpstr>Warm Up</vt:lpstr>
      <vt:lpstr>Key Concepts</vt:lpstr>
      <vt:lpstr>Example 1</vt:lpstr>
      <vt:lpstr>Key Concepts</vt:lpstr>
      <vt:lpstr>Example 2</vt:lpstr>
      <vt:lpstr>Section 7.3 Logarithmic Functions as Inverses</vt:lpstr>
      <vt:lpstr>Warm Up</vt:lpstr>
      <vt:lpstr>Key Concepts</vt:lpstr>
      <vt:lpstr>Example 1</vt:lpstr>
      <vt:lpstr>Example 2</vt:lpstr>
      <vt:lpstr>Example 3</vt:lpstr>
      <vt:lpstr>Example 4</vt:lpstr>
      <vt:lpstr>Key Concepts</vt:lpstr>
      <vt:lpstr>Example 5</vt:lpstr>
      <vt:lpstr>Example 6</vt:lpstr>
      <vt:lpstr>Section 7.4 Properties of Logarithms</vt:lpstr>
      <vt:lpstr>Warm Up</vt:lpstr>
      <vt:lpstr>Key Concepts</vt:lpstr>
      <vt:lpstr>Example 1</vt:lpstr>
      <vt:lpstr>Example 2</vt:lpstr>
      <vt:lpstr>Key Concepts</vt:lpstr>
      <vt:lpstr>Example 3</vt:lpstr>
      <vt:lpstr>Section 7.5 Exponential and Logarithmic Equations</vt:lpstr>
      <vt:lpstr>Warm Up</vt:lpstr>
      <vt:lpstr>Key Concepts</vt:lpstr>
      <vt:lpstr>Example 1</vt:lpstr>
      <vt:lpstr>Example 2</vt:lpstr>
      <vt:lpstr>Key Concepts</vt:lpstr>
      <vt:lpstr>Example 3</vt:lpstr>
      <vt:lpstr>Example 4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Exponential and Logarithmic Functions</dc:title>
  <dc:creator>Traci DeLeon</dc:creator>
  <cp:lastModifiedBy>Traci DeLeon</cp:lastModifiedBy>
  <cp:revision>60</cp:revision>
  <dcterms:created xsi:type="dcterms:W3CDTF">2012-12-30T17:58:19Z</dcterms:created>
  <dcterms:modified xsi:type="dcterms:W3CDTF">2013-05-30T14:33:31Z</dcterms:modified>
</cp:coreProperties>
</file>