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41" r:id="rId15"/>
    <p:sldId id="34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43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44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4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46" r:id="rId53"/>
    <p:sldId id="303" r:id="rId54"/>
    <p:sldId id="347" r:id="rId55"/>
    <p:sldId id="348" r:id="rId56"/>
    <p:sldId id="306" r:id="rId57"/>
    <p:sldId id="307" r:id="rId58"/>
    <p:sldId id="308" r:id="rId59"/>
    <p:sldId id="309" r:id="rId60"/>
    <p:sldId id="310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9" autoAdjust="0"/>
  </p:normalViewPr>
  <p:slideViewPr>
    <p:cSldViewPr snapToGrid="0" snapToObjects="1">
      <p:cViewPr>
        <p:scale>
          <a:sx n="81" d="100"/>
          <a:sy n="81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90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6" Type="http://schemas.openxmlformats.org/officeDocument/2006/relationships/image" Target="../media/image101.emf"/><Relationship Id="rId7" Type="http://schemas.openxmlformats.org/officeDocument/2006/relationships/image" Target="../media/image102.emf"/><Relationship Id="rId8" Type="http://schemas.openxmlformats.org/officeDocument/2006/relationships/image" Target="../media/image103.emf"/><Relationship Id="rId9" Type="http://schemas.openxmlformats.org/officeDocument/2006/relationships/image" Target="../media/image104.emf"/><Relationship Id="rId1" Type="http://schemas.openxmlformats.org/officeDocument/2006/relationships/image" Target="../media/image96.emf"/><Relationship Id="rId2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10.emf"/><Relationship Id="rId7" Type="http://schemas.openxmlformats.org/officeDocument/2006/relationships/image" Target="../media/image111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Relationship Id="rId2" Type="http://schemas.openxmlformats.org/officeDocument/2006/relationships/image" Target="../media/image118.emf"/><Relationship Id="rId3" Type="http://schemas.openxmlformats.org/officeDocument/2006/relationships/image" Target="../media/image11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5" Type="http://schemas.openxmlformats.org/officeDocument/2006/relationships/image" Target="../media/image124.emf"/><Relationship Id="rId1" Type="http://schemas.openxmlformats.org/officeDocument/2006/relationships/image" Target="../media/image120.emf"/><Relationship Id="rId2" Type="http://schemas.openxmlformats.org/officeDocument/2006/relationships/image" Target="../media/image12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4" Type="http://schemas.openxmlformats.org/officeDocument/2006/relationships/image" Target="../media/image128.emf"/><Relationship Id="rId5" Type="http://schemas.openxmlformats.org/officeDocument/2006/relationships/image" Target="../media/image129.emf"/><Relationship Id="rId1" Type="http://schemas.openxmlformats.org/officeDocument/2006/relationships/image" Target="../media/image125.emf"/><Relationship Id="rId2" Type="http://schemas.openxmlformats.org/officeDocument/2006/relationships/image" Target="../media/image12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4" Type="http://schemas.openxmlformats.org/officeDocument/2006/relationships/image" Target="../media/image133.emf"/><Relationship Id="rId5" Type="http://schemas.openxmlformats.org/officeDocument/2006/relationships/image" Target="../media/image134.emf"/><Relationship Id="rId6" Type="http://schemas.openxmlformats.org/officeDocument/2006/relationships/image" Target="../media/image135.emf"/><Relationship Id="rId1" Type="http://schemas.openxmlformats.org/officeDocument/2006/relationships/image" Target="../media/image130.emf"/><Relationship Id="rId2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1" Type="http://schemas.openxmlformats.org/officeDocument/2006/relationships/image" Target="../media/image136.emf"/><Relationship Id="rId2" Type="http://schemas.openxmlformats.org/officeDocument/2006/relationships/image" Target="../media/image1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4.emf"/><Relationship Id="rId5" Type="http://schemas.openxmlformats.org/officeDocument/2006/relationships/image" Target="../media/image145.emf"/><Relationship Id="rId6" Type="http://schemas.openxmlformats.org/officeDocument/2006/relationships/image" Target="../media/image146.emf"/><Relationship Id="rId7" Type="http://schemas.openxmlformats.org/officeDocument/2006/relationships/image" Target="../media/image147.emf"/><Relationship Id="rId8" Type="http://schemas.openxmlformats.org/officeDocument/2006/relationships/image" Target="../media/image148.emf"/><Relationship Id="rId9" Type="http://schemas.openxmlformats.org/officeDocument/2006/relationships/image" Target="../media/image149.emf"/><Relationship Id="rId10" Type="http://schemas.openxmlformats.org/officeDocument/2006/relationships/image" Target="../media/image150.emf"/><Relationship Id="rId1" Type="http://schemas.openxmlformats.org/officeDocument/2006/relationships/image" Target="../media/image141.emf"/><Relationship Id="rId2" Type="http://schemas.openxmlformats.org/officeDocument/2006/relationships/image" Target="../media/image14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4" Type="http://schemas.openxmlformats.org/officeDocument/2006/relationships/image" Target="../media/image154.emf"/><Relationship Id="rId5" Type="http://schemas.openxmlformats.org/officeDocument/2006/relationships/image" Target="../media/image155.emf"/><Relationship Id="rId6" Type="http://schemas.openxmlformats.org/officeDocument/2006/relationships/image" Target="../media/image156.emf"/><Relationship Id="rId7" Type="http://schemas.openxmlformats.org/officeDocument/2006/relationships/image" Target="../media/image157.emf"/><Relationship Id="rId8" Type="http://schemas.openxmlformats.org/officeDocument/2006/relationships/image" Target="../media/image158.emf"/><Relationship Id="rId1" Type="http://schemas.openxmlformats.org/officeDocument/2006/relationships/image" Target="../media/image151.emf"/><Relationship Id="rId2" Type="http://schemas.openxmlformats.org/officeDocument/2006/relationships/image" Target="../media/image15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4" Type="http://schemas.openxmlformats.org/officeDocument/2006/relationships/image" Target="../media/image162.emf"/><Relationship Id="rId1" Type="http://schemas.openxmlformats.org/officeDocument/2006/relationships/image" Target="../media/image159.emf"/><Relationship Id="rId2" Type="http://schemas.openxmlformats.org/officeDocument/2006/relationships/image" Target="../media/image16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4" Type="http://schemas.openxmlformats.org/officeDocument/2006/relationships/image" Target="../media/image166.emf"/><Relationship Id="rId5" Type="http://schemas.openxmlformats.org/officeDocument/2006/relationships/image" Target="../media/image167.emf"/><Relationship Id="rId6" Type="http://schemas.openxmlformats.org/officeDocument/2006/relationships/image" Target="../media/image168.emf"/><Relationship Id="rId1" Type="http://schemas.openxmlformats.org/officeDocument/2006/relationships/image" Target="../media/image163.emf"/><Relationship Id="rId2" Type="http://schemas.openxmlformats.org/officeDocument/2006/relationships/image" Target="../media/image164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4" Type="http://schemas.openxmlformats.org/officeDocument/2006/relationships/image" Target="../media/image172.emf"/><Relationship Id="rId5" Type="http://schemas.openxmlformats.org/officeDocument/2006/relationships/image" Target="../media/image173.emf"/><Relationship Id="rId6" Type="http://schemas.openxmlformats.org/officeDocument/2006/relationships/image" Target="../media/image174.emf"/><Relationship Id="rId7" Type="http://schemas.openxmlformats.org/officeDocument/2006/relationships/image" Target="../media/image175.emf"/><Relationship Id="rId8" Type="http://schemas.openxmlformats.org/officeDocument/2006/relationships/image" Target="../media/image176.emf"/><Relationship Id="rId9" Type="http://schemas.openxmlformats.org/officeDocument/2006/relationships/image" Target="../media/image177.emf"/><Relationship Id="rId1" Type="http://schemas.openxmlformats.org/officeDocument/2006/relationships/image" Target="../media/image169.emf"/><Relationship Id="rId2" Type="http://schemas.openxmlformats.org/officeDocument/2006/relationships/image" Target="../media/image17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4" Type="http://schemas.openxmlformats.org/officeDocument/2006/relationships/image" Target="../media/image181.emf"/><Relationship Id="rId5" Type="http://schemas.openxmlformats.org/officeDocument/2006/relationships/image" Target="../media/image182.emf"/><Relationship Id="rId6" Type="http://schemas.openxmlformats.org/officeDocument/2006/relationships/image" Target="../media/image183.emf"/><Relationship Id="rId7" Type="http://schemas.openxmlformats.org/officeDocument/2006/relationships/image" Target="../media/image184.emf"/><Relationship Id="rId8" Type="http://schemas.openxmlformats.org/officeDocument/2006/relationships/image" Target="../media/image185.emf"/><Relationship Id="rId9" Type="http://schemas.openxmlformats.org/officeDocument/2006/relationships/image" Target="../media/image186.emf"/><Relationship Id="rId10" Type="http://schemas.openxmlformats.org/officeDocument/2006/relationships/image" Target="../media/image187.emf"/><Relationship Id="rId11" Type="http://schemas.openxmlformats.org/officeDocument/2006/relationships/image" Target="../media/image188.emf"/><Relationship Id="rId1" Type="http://schemas.openxmlformats.org/officeDocument/2006/relationships/image" Target="../media/image178.emf"/><Relationship Id="rId2" Type="http://schemas.openxmlformats.org/officeDocument/2006/relationships/image" Target="../media/image179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4" Type="http://schemas.openxmlformats.org/officeDocument/2006/relationships/image" Target="../media/image192.emf"/><Relationship Id="rId5" Type="http://schemas.openxmlformats.org/officeDocument/2006/relationships/image" Target="../media/image193.emf"/><Relationship Id="rId6" Type="http://schemas.openxmlformats.org/officeDocument/2006/relationships/image" Target="../media/image194.emf"/><Relationship Id="rId7" Type="http://schemas.openxmlformats.org/officeDocument/2006/relationships/image" Target="../media/image195.emf"/><Relationship Id="rId8" Type="http://schemas.openxmlformats.org/officeDocument/2006/relationships/image" Target="../media/image196.emf"/><Relationship Id="rId9" Type="http://schemas.openxmlformats.org/officeDocument/2006/relationships/image" Target="../media/image197.emf"/><Relationship Id="rId10" Type="http://schemas.openxmlformats.org/officeDocument/2006/relationships/image" Target="../media/image198.emf"/><Relationship Id="rId11" Type="http://schemas.openxmlformats.org/officeDocument/2006/relationships/image" Target="../media/image199.emf"/><Relationship Id="rId1" Type="http://schemas.openxmlformats.org/officeDocument/2006/relationships/image" Target="../media/image189.emf"/><Relationship Id="rId2" Type="http://schemas.openxmlformats.org/officeDocument/2006/relationships/image" Target="../media/image19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Relationship Id="rId2" Type="http://schemas.openxmlformats.org/officeDocument/2006/relationships/image" Target="../media/image20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4" Type="http://schemas.openxmlformats.org/officeDocument/2006/relationships/image" Target="../media/image205.emf"/><Relationship Id="rId5" Type="http://schemas.openxmlformats.org/officeDocument/2006/relationships/image" Target="../media/image206.emf"/><Relationship Id="rId6" Type="http://schemas.openxmlformats.org/officeDocument/2006/relationships/image" Target="../media/image207.emf"/><Relationship Id="rId7" Type="http://schemas.openxmlformats.org/officeDocument/2006/relationships/image" Target="../media/image208.emf"/><Relationship Id="rId8" Type="http://schemas.openxmlformats.org/officeDocument/2006/relationships/image" Target="../media/image209.emf"/><Relationship Id="rId9" Type="http://schemas.openxmlformats.org/officeDocument/2006/relationships/image" Target="../media/image210.emf"/><Relationship Id="rId1" Type="http://schemas.openxmlformats.org/officeDocument/2006/relationships/image" Target="../media/image202.emf"/><Relationship Id="rId2" Type="http://schemas.openxmlformats.org/officeDocument/2006/relationships/image" Target="../media/image20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4" Type="http://schemas.openxmlformats.org/officeDocument/2006/relationships/image" Target="../media/image214.emf"/><Relationship Id="rId5" Type="http://schemas.openxmlformats.org/officeDocument/2006/relationships/image" Target="../media/image215.emf"/><Relationship Id="rId6" Type="http://schemas.openxmlformats.org/officeDocument/2006/relationships/image" Target="../media/image207.emf"/><Relationship Id="rId7" Type="http://schemas.openxmlformats.org/officeDocument/2006/relationships/image" Target="../media/image216.emf"/><Relationship Id="rId8" Type="http://schemas.openxmlformats.org/officeDocument/2006/relationships/image" Target="../media/image209.emf"/><Relationship Id="rId9" Type="http://schemas.openxmlformats.org/officeDocument/2006/relationships/image" Target="../media/image217.emf"/><Relationship Id="rId10" Type="http://schemas.openxmlformats.org/officeDocument/2006/relationships/image" Target="../media/image218.emf"/><Relationship Id="rId11" Type="http://schemas.openxmlformats.org/officeDocument/2006/relationships/image" Target="../media/image219.emf"/><Relationship Id="rId1" Type="http://schemas.openxmlformats.org/officeDocument/2006/relationships/image" Target="../media/image211.emf"/><Relationship Id="rId2" Type="http://schemas.openxmlformats.org/officeDocument/2006/relationships/image" Target="../media/image21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4" Type="http://schemas.openxmlformats.org/officeDocument/2006/relationships/image" Target="../media/image223.emf"/><Relationship Id="rId5" Type="http://schemas.openxmlformats.org/officeDocument/2006/relationships/image" Target="../media/image224.emf"/><Relationship Id="rId6" Type="http://schemas.openxmlformats.org/officeDocument/2006/relationships/image" Target="../media/image225.emf"/><Relationship Id="rId7" Type="http://schemas.openxmlformats.org/officeDocument/2006/relationships/image" Target="../media/image226.emf"/><Relationship Id="rId8" Type="http://schemas.openxmlformats.org/officeDocument/2006/relationships/image" Target="../media/image227.emf"/><Relationship Id="rId1" Type="http://schemas.openxmlformats.org/officeDocument/2006/relationships/image" Target="../media/image220.emf"/><Relationship Id="rId2" Type="http://schemas.openxmlformats.org/officeDocument/2006/relationships/image" Target="../media/image221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4" Type="http://schemas.openxmlformats.org/officeDocument/2006/relationships/image" Target="../media/image231.emf"/><Relationship Id="rId5" Type="http://schemas.openxmlformats.org/officeDocument/2006/relationships/image" Target="../media/image232.emf"/><Relationship Id="rId1" Type="http://schemas.openxmlformats.org/officeDocument/2006/relationships/image" Target="../media/image228.emf"/><Relationship Id="rId2" Type="http://schemas.openxmlformats.org/officeDocument/2006/relationships/image" Target="../media/image229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4" Type="http://schemas.openxmlformats.org/officeDocument/2006/relationships/image" Target="../media/image236.emf"/><Relationship Id="rId5" Type="http://schemas.openxmlformats.org/officeDocument/2006/relationships/image" Target="../media/image237.emf"/><Relationship Id="rId6" Type="http://schemas.openxmlformats.org/officeDocument/2006/relationships/image" Target="../media/image238.emf"/><Relationship Id="rId7" Type="http://schemas.openxmlformats.org/officeDocument/2006/relationships/image" Target="../media/image239.emf"/><Relationship Id="rId1" Type="http://schemas.openxmlformats.org/officeDocument/2006/relationships/image" Target="../media/image233.emf"/><Relationship Id="rId2" Type="http://schemas.openxmlformats.org/officeDocument/2006/relationships/image" Target="../media/image2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4" Type="http://schemas.openxmlformats.org/officeDocument/2006/relationships/image" Target="../media/image242.emf"/><Relationship Id="rId5" Type="http://schemas.openxmlformats.org/officeDocument/2006/relationships/image" Target="../media/image243.emf"/><Relationship Id="rId6" Type="http://schemas.openxmlformats.org/officeDocument/2006/relationships/image" Target="../media/image244.emf"/><Relationship Id="rId7" Type="http://schemas.openxmlformats.org/officeDocument/2006/relationships/image" Target="../media/image245.emf"/><Relationship Id="rId8" Type="http://schemas.openxmlformats.org/officeDocument/2006/relationships/image" Target="../media/image246.emf"/><Relationship Id="rId1" Type="http://schemas.openxmlformats.org/officeDocument/2006/relationships/image" Target="../media/image240.emf"/><Relationship Id="rId2" Type="http://schemas.openxmlformats.org/officeDocument/2006/relationships/image" Target="../media/image233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4" Type="http://schemas.openxmlformats.org/officeDocument/2006/relationships/image" Target="../media/image250.emf"/><Relationship Id="rId5" Type="http://schemas.openxmlformats.org/officeDocument/2006/relationships/image" Target="../media/image251.emf"/><Relationship Id="rId6" Type="http://schemas.openxmlformats.org/officeDocument/2006/relationships/image" Target="../media/image252.emf"/><Relationship Id="rId1" Type="http://schemas.openxmlformats.org/officeDocument/2006/relationships/image" Target="../media/image247.emf"/><Relationship Id="rId2" Type="http://schemas.openxmlformats.org/officeDocument/2006/relationships/image" Target="../media/image248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4" Type="http://schemas.openxmlformats.org/officeDocument/2006/relationships/image" Target="../media/image256.emf"/><Relationship Id="rId5" Type="http://schemas.openxmlformats.org/officeDocument/2006/relationships/image" Target="../media/image257.emf"/><Relationship Id="rId6" Type="http://schemas.openxmlformats.org/officeDocument/2006/relationships/image" Target="../media/image258.emf"/><Relationship Id="rId7" Type="http://schemas.openxmlformats.org/officeDocument/2006/relationships/image" Target="../media/image259.emf"/><Relationship Id="rId1" Type="http://schemas.openxmlformats.org/officeDocument/2006/relationships/image" Target="../media/image253.emf"/><Relationship Id="rId2" Type="http://schemas.openxmlformats.org/officeDocument/2006/relationships/image" Target="../media/image25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emf"/><Relationship Id="rId2" Type="http://schemas.openxmlformats.org/officeDocument/2006/relationships/image" Target="../media/image26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Relationship Id="rId2" Type="http://schemas.openxmlformats.org/officeDocument/2006/relationships/image" Target="../media/image2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emf"/><Relationship Id="rId2" Type="http://schemas.openxmlformats.org/officeDocument/2006/relationships/image" Target="../media/image272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emf"/><Relationship Id="rId4" Type="http://schemas.openxmlformats.org/officeDocument/2006/relationships/image" Target="../media/image278.emf"/><Relationship Id="rId5" Type="http://schemas.openxmlformats.org/officeDocument/2006/relationships/image" Target="../media/image279.emf"/><Relationship Id="rId6" Type="http://schemas.openxmlformats.org/officeDocument/2006/relationships/image" Target="../media/image280.emf"/><Relationship Id="rId1" Type="http://schemas.openxmlformats.org/officeDocument/2006/relationships/image" Target="../media/image275.emf"/><Relationship Id="rId2" Type="http://schemas.openxmlformats.org/officeDocument/2006/relationships/image" Target="../media/image27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2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3.emf"/><Relationship Id="rId2" Type="http://schemas.openxmlformats.org/officeDocument/2006/relationships/image" Target="../media/image28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7.emf"/><Relationship Id="rId2" Type="http://schemas.openxmlformats.org/officeDocument/2006/relationships/image" Target="../media/image288.emf"/><Relationship Id="rId3" Type="http://schemas.openxmlformats.org/officeDocument/2006/relationships/image" Target="../media/image289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4" Type="http://schemas.openxmlformats.org/officeDocument/2006/relationships/image" Target="../media/image293.emf"/><Relationship Id="rId1" Type="http://schemas.openxmlformats.org/officeDocument/2006/relationships/image" Target="../media/image290.emf"/><Relationship Id="rId2" Type="http://schemas.openxmlformats.org/officeDocument/2006/relationships/image" Target="../media/image291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4" Type="http://schemas.openxmlformats.org/officeDocument/2006/relationships/image" Target="../media/image298.emf"/><Relationship Id="rId5" Type="http://schemas.openxmlformats.org/officeDocument/2006/relationships/image" Target="../media/image299.emf"/><Relationship Id="rId1" Type="http://schemas.openxmlformats.org/officeDocument/2006/relationships/image" Target="../media/image296.emf"/><Relationship Id="rId2" Type="http://schemas.openxmlformats.org/officeDocument/2006/relationships/image" Target="../media/image29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2.emf"/><Relationship Id="rId2" Type="http://schemas.openxmlformats.org/officeDocument/2006/relationships/image" Target="../media/image303.emf"/><Relationship Id="rId3" Type="http://schemas.openxmlformats.org/officeDocument/2006/relationships/image" Target="../media/image30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7.emf"/><Relationship Id="rId2" Type="http://schemas.openxmlformats.org/officeDocument/2006/relationships/image" Target="../media/image30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400731-0B28-2748-8057-BC8380579C53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713AA7-24E1-9343-B063-56CF4A1C78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60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61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69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82.e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8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81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88.e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89.e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9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84.emf"/><Relationship Id="rId5" Type="http://schemas.openxmlformats.org/officeDocument/2006/relationships/oleObject" Target="../embeddings/oleObject80.bin"/><Relationship Id="rId6" Type="http://schemas.openxmlformats.org/officeDocument/2006/relationships/oleObject" Target="../embeddings/oleObject81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82.bin"/><Relationship Id="rId9" Type="http://schemas.openxmlformats.org/officeDocument/2006/relationships/image" Target="../media/image86.emf"/><Relationship Id="rId10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3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9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04.emf"/><Relationship Id="rId10" Type="http://schemas.openxmlformats.org/officeDocument/2006/relationships/image" Target="../media/image99.e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00.e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01.e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02.e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03.e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96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7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8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109.e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110.e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11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106.e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107.emf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108.e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11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1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4" Type="http://schemas.openxmlformats.org/officeDocument/2006/relationships/image" Target="../media/image117.e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18.e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1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12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120.e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121.e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22.emf"/><Relationship Id="rId9" Type="http://schemas.openxmlformats.org/officeDocument/2006/relationships/oleObject" Target="../embeddings/oleObject119.bin"/><Relationship Id="rId10" Type="http://schemas.openxmlformats.org/officeDocument/2006/relationships/image" Target="../media/image123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2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25.emf"/><Relationship Id="rId5" Type="http://schemas.openxmlformats.org/officeDocument/2006/relationships/oleObject" Target="../embeddings/oleObject122.bin"/><Relationship Id="rId6" Type="http://schemas.openxmlformats.org/officeDocument/2006/relationships/image" Target="../media/image126.e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27.emf"/><Relationship Id="rId9" Type="http://schemas.openxmlformats.org/officeDocument/2006/relationships/oleObject" Target="../embeddings/oleObject124.bin"/><Relationship Id="rId10" Type="http://schemas.openxmlformats.org/officeDocument/2006/relationships/image" Target="../media/image128.e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0.bin"/><Relationship Id="rId12" Type="http://schemas.openxmlformats.org/officeDocument/2006/relationships/image" Target="../media/image134.emf"/><Relationship Id="rId13" Type="http://schemas.openxmlformats.org/officeDocument/2006/relationships/oleObject" Target="../embeddings/oleObject131.bin"/><Relationship Id="rId14" Type="http://schemas.openxmlformats.org/officeDocument/2006/relationships/image" Target="../media/image13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6.bin"/><Relationship Id="rId4" Type="http://schemas.openxmlformats.org/officeDocument/2006/relationships/image" Target="../media/image130.emf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131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32.emf"/><Relationship Id="rId9" Type="http://schemas.openxmlformats.org/officeDocument/2006/relationships/oleObject" Target="../embeddings/oleObject129.bin"/><Relationship Id="rId10" Type="http://schemas.openxmlformats.org/officeDocument/2006/relationships/image" Target="../media/image1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4" Type="http://schemas.openxmlformats.org/officeDocument/2006/relationships/image" Target="../media/image136.emf"/><Relationship Id="rId5" Type="http://schemas.openxmlformats.org/officeDocument/2006/relationships/oleObject" Target="../embeddings/oleObject133.bin"/><Relationship Id="rId6" Type="http://schemas.openxmlformats.org/officeDocument/2006/relationships/image" Target="../media/image137.emf"/><Relationship Id="rId7" Type="http://schemas.openxmlformats.org/officeDocument/2006/relationships/oleObject" Target="../embeddings/oleObject134.bin"/><Relationship Id="rId8" Type="http://schemas.openxmlformats.org/officeDocument/2006/relationships/image" Target="../media/image138.emf"/><Relationship Id="rId9" Type="http://schemas.openxmlformats.org/officeDocument/2006/relationships/oleObject" Target="../embeddings/oleObject135.bin"/><Relationship Id="rId10" Type="http://schemas.openxmlformats.org/officeDocument/2006/relationships/image" Target="../media/image13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4" Type="http://schemas.openxmlformats.org/officeDocument/2006/relationships/image" Target="../media/image14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0.bin"/><Relationship Id="rId20" Type="http://schemas.openxmlformats.org/officeDocument/2006/relationships/image" Target="../media/image149.emf"/><Relationship Id="rId21" Type="http://schemas.openxmlformats.org/officeDocument/2006/relationships/oleObject" Target="../embeddings/oleObject146.bin"/><Relationship Id="rId22" Type="http://schemas.openxmlformats.org/officeDocument/2006/relationships/image" Target="../media/image150.emf"/><Relationship Id="rId10" Type="http://schemas.openxmlformats.org/officeDocument/2006/relationships/image" Target="../media/image144.emf"/><Relationship Id="rId11" Type="http://schemas.openxmlformats.org/officeDocument/2006/relationships/oleObject" Target="../embeddings/oleObject141.bin"/><Relationship Id="rId12" Type="http://schemas.openxmlformats.org/officeDocument/2006/relationships/image" Target="../media/image145.emf"/><Relationship Id="rId13" Type="http://schemas.openxmlformats.org/officeDocument/2006/relationships/oleObject" Target="../embeddings/oleObject142.bin"/><Relationship Id="rId14" Type="http://schemas.openxmlformats.org/officeDocument/2006/relationships/image" Target="../media/image146.emf"/><Relationship Id="rId15" Type="http://schemas.openxmlformats.org/officeDocument/2006/relationships/oleObject" Target="../embeddings/oleObject143.bin"/><Relationship Id="rId16" Type="http://schemas.openxmlformats.org/officeDocument/2006/relationships/image" Target="../media/image147.emf"/><Relationship Id="rId17" Type="http://schemas.openxmlformats.org/officeDocument/2006/relationships/oleObject" Target="../embeddings/oleObject144.bin"/><Relationship Id="rId18" Type="http://schemas.openxmlformats.org/officeDocument/2006/relationships/image" Target="../media/image148.emf"/><Relationship Id="rId19" Type="http://schemas.openxmlformats.org/officeDocument/2006/relationships/oleObject" Target="../embeddings/oleObject14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1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142.e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43.emf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1.bin"/><Relationship Id="rId12" Type="http://schemas.openxmlformats.org/officeDocument/2006/relationships/image" Target="../media/image155.emf"/><Relationship Id="rId13" Type="http://schemas.openxmlformats.org/officeDocument/2006/relationships/oleObject" Target="../embeddings/oleObject152.bin"/><Relationship Id="rId14" Type="http://schemas.openxmlformats.org/officeDocument/2006/relationships/image" Target="../media/image156.emf"/><Relationship Id="rId15" Type="http://schemas.openxmlformats.org/officeDocument/2006/relationships/oleObject" Target="../embeddings/oleObject153.bin"/><Relationship Id="rId16" Type="http://schemas.openxmlformats.org/officeDocument/2006/relationships/image" Target="../media/image157.emf"/><Relationship Id="rId17" Type="http://schemas.openxmlformats.org/officeDocument/2006/relationships/oleObject" Target="../embeddings/oleObject154.bin"/><Relationship Id="rId18" Type="http://schemas.openxmlformats.org/officeDocument/2006/relationships/image" Target="../media/image15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7.bin"/><Relationship Id="rId4" Type="http://schemas.openxmlformats.org/officeDocument/2006/relationships/image" Target="../media/image151.emf"/><Relationship Id="rId5" Type="http://schemas.openxmlformats.org/officeDocument/2006/relationships/oleObject" Target="../embeddings/oleObject148.bin"/><Relationship Id="rId6" Type="http://schemas.openxmlformats.org/officeDocument/2006/relationships/image" Target="../media/image152.emf"/><Relationship Id="rId7" Type="http://schemas.openxmlformats.org/officeDocument/2006/relationships/oleObject" Target="../embeddings/oleObject149.bin"/><Relationship Id="rId8" Type="http://schemas.openxmlformats.org/officeDocument/2006/relationships/image" Target="../media/image153.emf"/><Relationship Id="rId9" Type="http://schemas.openxmlformats.org/officeDocument/2006/relationships/oleObject" Target="../embeddings/oleObject150.bin"/><Relationship Id="rId10" Type="http://schemas.openxmlformats.org/officeDocument/2006/relationships/image" Target="../media/image15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4" Type="http://schemas.openxmlformats.org/officeDocument/2006/relationships/image" Target="../media/image159.emf"/><Relationship Id="rId5" Type="http://schemas.openxmlformats.org/officeDocument/2006/relationships/oleObject" Target="../embeddings/oleObject156.bin"/><Relationship Id="rId6" Type="http://schemas.openxmlformats.org/officeDocument/2006/relationships/image" Target="../media/image160.emf"/><Relationship Id="rId7" Type="http://schemas.openxmlformats.org/officeDocument/2006/relationships/oleObject" Target="../embeddings/oleObject157.bin"/><Relationship Id="rId8" Type="http://schemas.openxmlformats.org/officeDocument/2006/relationships/image" Target="../media/image161.emf"/><Relationship Id="rId9" Type="http://schemas.openxmlformats.org/officeDocument/2006/relationships/oleObject" Target="../embeddings/oleObject158.bin"/><Relationship Id="rId10" Type="http://schemas.openxmlformats.org/officeDocument/2006/relationships/image" Target="../media/image16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3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64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9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160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61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162.bin"/><Relationship Id="rId10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9.bin"/><Relationship Id="rId12" Type="http://schemas.openxmlformats.org/officeDocument/2006/relationships/image" Target="../media/image167.emf"/><Relationship Id="rId13" Type="http://schemas.openxmlformats.org/officeDocument/2006/relationships/oleObject" Target="../embeddings/oleObject170.bin"/><Relationship Id="rId14" Type="http://schemas.openxmlformats.org/officeDocument/2006/relationships/image" Target="../media/image168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5.bin"/><Relationship Id="rId4" Type="http://schemas.openxmlformats.org/officeDocument/2006/relationships/image" Target="../media/image163.emf"/><Relationship Id="rId5" Type="http://schemas.openxmlformats.org/officeDocument/2006/relationships/oleObject" Target="../embeddings/oleObject166.bin"/><Relationship Id="rId6" Type="http://schemas.openxmlformats.org/officeDocument/2006/relationships/image" Target="../media/image164.emf"/><Relationship Id="rId7" Type="http://schemas.openxmlformats.org/officeDocument/2006/relationships/oleObject" Target="../embeddings/oleObject167.bin"/><Relationship Id="rId8" Type="http://schemas.openxmlformats.org/officeDocument/2006/relationships/image" Target="../media/image165.emf"/><Relationship Id="rId9" Type="http://schemas.openxmlformats.org/officeDocument/2006/relationships/oleObject" Target="../embeddings/oleObject168.bin"/><Relationship Id="rId10" Type="http://schemas.openxmlformats.org/officeDocument/2006/relationships/image" Target="../media/image166.emf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4.bin"/><Relationship Id="rId20" Type="http://schemas.openxmlformats.org/officeDocument/2006/relationships/image" Target="../media/image177.emf"/><Relationship Id="rId10" Type="http://schemas.openxmlformats.org/officeDocument/2006/relationships/image" Target="../media/image172.emf"/><Relationship Id="rId11" Type="http://schemas.openxmlformats.org/officeDocument/2006/relationships/oleObject" Target="../embeddings/oleObject175.bin"/><Relationship Id="rId12" Type="http://schemas.openxmlformats.org/officeDocument/2006/relationships/image" Target="../media/image173.emf"/><Relationship Id="rId13" Type="http://schemas.openxmlformats.org/officeDocument/2006/relationships/oleObject" Target="../embeddings/oleObject176.bin"/><Relationship Id="rId14" Type="http://schemas.openxmlformats.org/officeDocument/2006/relationships/image" Target="../media/image174.emf"/><Relationship Id="rId15" Type="http://schemas.openxmlformats.org/officeDocument/2006/relationships/oleObject" Target="../embeddings/oleObject177.bin"/><Relationship Id="rId16" Type="http://schemas.openxmlformats.org/officeDocument/2006/relationships/image" Target="../media/image175.emf"/><Relationship Id="rId17" Type="http://schemas.openxmlformats.org/officeDocument/2006/relationships/oleObject" Target="../embeddings/oleObject178.bin"/><Relationship Id="rId18" Type="http://schemas.openxmlformats.org/officeDocument/2006/relationships/image" Target="../media/image176.emf"/><Relationship Id="rId19" Type="http://schemas.openxmlformats.org/officeDocument/2006/relationships/oleObject" Target="../embeddings/oleObject179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1.bin"/><Relationship Id="rId4" Type="http://schemas.openxmlformats.org/officeDocument/2006/relationships/image" Target="../media/image169.emf"/><Relationship Id="rId5" Type="http://schemas.openxmlformats.org/officeDocument/2006/relationships/oleObject" Target="../embeddings/oleObject172.bin"/><Relationship Id="rId6" Type="http://schemas.openxmlformats.org/officeDocument/2006/relationships/image" Target="../media/image170.emf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171.emf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3.bin"/><Relationship Id="rId20" Type="http://schemas.openxmlformats.org/officeDocument/2006/relationships/image" Target="../media/image186.emf"/><Relationship Id="rId21" Type="http://schemas.openxmlformats.org/officeDocument/2006/relationships/oleObject" Target="../embeddings/oleObject189.bin"/><Relationship Id="rId22" Type="http://schemas.openxmlformats.org/officeDocument/2006/relationships/image" Target="../media/image187.emf"/><Relationship Id="rId23" Type="http://schemas.openxmlformats.org/officeDocument/2006/relationships/oleObject" Target="../embeddings/oleObject190.bin"/><Relationship Id="rId24" Type="http://schemas.openxmlformats.org/officeDocument/2006/relationships/image" Target="../media/image188.emf"/><Relationship Id="rId10" Type="http://schemas.openxmlformats.org/officeDocument/2006/relationships/image" Target="../media/image181.emf"/><Relationship Id="rId11" Type="http://schemas.openxmlformats.org/officeDocument/2006/relationships/oleObject" Target="../embeddings/oleObject184.bin"/><Relationship Id="rId12" Type="http://schemas.openxmlformats.org/officeDocument/2006/relationships/image" Target="../media/image182.emf"/><Relationship Id="rId13" Type="http://schemas.openxmlformats.org/officeDocument/2006/relationships/oleObject" Target="../embeddings/oleObject185.bin"/><Relationship Id="rId14" Type="http://schemas.openxmlformats.org/officeDocument/2006/relationships/image" Target="../media/image183.emf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84.e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85.emf"/><Relationship Id="rId19" Type="http://schemas.openxmlformats.org/officeDocument/2006/relationships/oleObject" Target="../embeddings/oleObject188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0.bin"/><Relationship Id="rId4" Type="http://schemas.openxmlformats.org/officeDocument/2006/relationships/image" Target="../media/image178.emf"/><Relationship Id="rId5" Type="http://schemas.openxmlformats.org/officeDocument/2006/relationships/oleObject" Target="../embeddings/oleObject181.bin"/><Relationship Id="rId6" Type="http://schemas.openxmlformats.org/officeDocument/2006/relationships/image" Target="../media/image179.emf"/><Relationship Id="rId7" Type="http://schemas.openxmlformats.org/officeDocument/2006/relationships/oleObject" Target="../embeddings/oleObject182.bin"/><Relationship Id="rId8" Type="http://schemas.openxmlformats.org/officeDocument/2006/relationships/image" Target="../media/image18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20" Type="http://schemas.openxmlformats.org/officeDocument/2006/relationships/image" Target="../media/image197.emf"/><Relationship Id="rId21" Type="http://schemas.openxmlformats.org/officeDocument/2006/relationships/oleObject" Target="../embeddings/oleObject200.bin"/><Relationship Id="rId22" Type="http://schemas.openxmlformats.org/officeDocument/2006/relationships/image" Target="../media/image198.emf"/><Relationship Id="rId23" Type="http://schemas.openxmlformats.org/officeDocument/2006/relationships/oleObject" Target="../embeddings/oleObject201.bin"/><Relationship Id="rId24" Type="http://schemas.openxmlformats.org/officeDocument/2006/relationships/image" Target="../media/image199.emf"/><Relationship Id="rId10" Type="http://schemas.openxmlformats.org/officeDocument/2006/relationships/image" Target="../media/image192.emf"/><Relationship Id="rId11" Type="http://schemas.openxmlformats.org/officeDocument/2006/relationships/oleObject" Target="../embeddings/oleObject195.bin"/><Relationship Id="rId12" Type="http://schemas.openxmlformats.org/officeDocument/2006/relationships/image" Target="../media/image193.emf"/><Relationship Id="rId13" Type="http://schemas.openxmlformats.org/officeDocument/2006/relationships/oleObject" Target="../embeddings/oleObject196.bin"/><Relationship Id="rId14" Type="http://schemas.openxmlformats.org/officeDocument/2006/relationships/image" Target="../media/image194.emf"/><Relationship Id="rId15" Type="http://schemas.openxmlformats.org/officeDocument/2006/relationships/oleObject" Target="../embeddings/oleObject197.bin"/><Relationship Id="rId16" Type="http://schemas.openxmlformats.org/officeDocument/2006/relationships/image" Target="../media/image195.emf"/><Relationship Id="rId17" Type="http://schemas.openxmlformats.org/officeDocument/2006/relationships/oleObject" Target="../embeddings/oleObject198.bin"/><Relationship Id="rId18" Type="http://schemas.openxmlformats.org/officeDocument/2006/relationships/image" Target="../media/image196.emf"/><Relationship Id="rId19" Type="http://schemas.openxmlformats.org/officeDocument/2006/relationships/oleObject" Target="../embeddings/oleObject199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1.bin"/><Relationship Id="rId4" Type="http://schemas.openxmlformats.org/officeDocument/2006/relationships/image" Target="../media/image189.emf"/><Relationship Id="rId5" Type="http://schemas.openxmlformats.org/officeDocument/2006/relationships/oleObject" Target="../embeddings/oleObject192.bin"/><Relationship Id="rId6" Type="http://schemas.openxmlformats.org/officeDocument/2006/relationships/image" Target="../media/image190.emf"/><Relationship Id="rId7" Type="http://schemas.openxmlformats.org/officeDocument/2006/relationships/oleObject" Target="../embeddings/oleObject193.bin"/><Relationship Id="rId8" Type="http://schemas.openxmlformats.org/officeDocument/2006/relationships/image" Target="../media/image19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4" Type="http://schemas.openxmlformats.org/officeDocument/2006/relationships/image" Target="../media/image200.emf"/><Relationship Id="rId5" Type="http://schemas.openxmlformats.org/officeDocument/2006/relationships/oleObject" Target="../embeddings/oleObject203.bin"/><Relationship Id="rId6" Type="http://schemas.openxmlformats.org/officeDocument/2006/relationships/image" Target="../media/image20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7.bin"/><Relationship Id="rId20" Type="http://schemas.openxmlformats.org/officeDocument/2006/relationships/image" Target="../media/image210.emf"/><Relationship Id="rId10" Type="http://schemas.openxmlformats.org/officeDocument/2006/relationships/image" Target="../media/image205.emf"/><Relationship Id="rId11" Type="http://schemas.openxmlformats.org/officeDocument/2006/relationships/oleObject" Target="../embeddings/oleObject208.bin"/><Relationship Id="rId12" Type="http://schemas.openxmlformats.org/officeDocument/2006/relationships/image" Target="../media/image206.emf"/><Relationship Id="rId13" Type="http://schemas.openxmlformats.org/officeDocument/2006/relationships/oleObject" Target="../embeddings/oleObject209.bin"/><Relationship Id="rId14" Type="http://schemas.openxmlformats.org/officeDocument/2006/relationships/image" Target="../media/image207.emf"/><Relationship Id="rId15" Type="http://schemas.openxmlformats.org/officeDocument/2006/relationships/oleObject" Target="../embeddings/oleObject210.bin"/><Relationship Id="rId16" Type="http://schemas.openxmlformats.org/officeDocument/2006/relationships/image" Target="../media/image208.emf"/><Relationship Id="rId17" Type="http://schemas.openxmlformats.org/officeDocument/2006/relationships/oleObject" Target="../embeddings/oleObject211.bin"/><Relationship Id="rId18" Type="http://schemas.openxmlformats.org/officeDocument/2006/relationships/image" Target="../media/image209.emf"/><Relationship Id="rId19" Type="http://schemas.openxmlformats.org/officeDocument/2006/relationships/oleObject" Target="../embeddings/oleObject212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4.bin"/><Relationship Id="rId4" Type="http://schemas.openxmlformats.org/officeDocument/2006/relationships/image" Target="../media/image202.emf"/><Relationship Id="rId5" Type="http://schemas.openxmlformats.org/officeDocument/2006/relationships/oleObject" Target="../embeddings/oleObject205.bin"/><Relationship Id="rId6" Type="http://schemas.openxmlformats.org/officeDocument/2006/relationships/image" Target="../media/image203.emf"/><Relationship Id="rId7" Type="http://schemas.openxmlformats.org/officeDocument/2006/relationships/oleObject" Target="../embeddings/oleObject206.bin"/><Relationship Id="rId8" Type="http://schemas.openxmlformats.org/officeDocument/2006/relationships/image" Target="../media/image204.emf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6.bin"/><Relationship Id="rId20" Type="http://schemas.openxmlformats.org/officeDocument/2006/relationships/image" Target="../media/image217.emf"/><Relationship Id="rId21" Type="http://schemas.openxmlformats.org/officeDocument/2006/relationships/oleObject" Target="../embeddings/oleObject222.bin"/><Relationship Id="rId22" Type="http://schemas.openxmlformats.org/officeDocument/2006/relationships/image" Target="../media/image218.emf"/><Relationship Id="rId23" Type="http://schemas.openxmlformats.org/officeDocument/2006/relationships/oleObject" Target="../embeddings/oleObject223.bin"/><Relationship Id="rId24" Type="http://schemas.openxmlformats.org/officeDocument/2006/relationships/image" Target="../media/image219.emf"/><Relationship Id="rId10" Type="http://schemas.openxmlformats.org/officeDocument/2006/relationships/image" Target="../media/image214.emf"/><Relationship Id="rId11" Type="http://schemas.openxmlformats.org/officeDocument/2006/relationships/oleObject" Target="../embeddings/oleObject217.bin"/><Relationship Id="rId12" Type="http://schemas.openxmlformats.org/officeDocument/2006/relationships/image" Target="../media/image215.emf"/><Relationship Id="rId13" Type="http://schemas.openxmlformats.org/officeDocument/2006/relationships/oleObject" Target="../embeddings/oleObject218.bin"/><Relationship Id="rId14" Type="http://schemas.openxmlformats.org/officeDocument/2006/relationships/image" Target="../media/image207.emf"/><Relationship Id="rId15" Type="http://schemas.openxmlformats.org/officeDocument/2006/relationships/oleObject" Target="../embeddings/oleObject219.bin"/><Relationship Id="rId16" Type="http://schemas.openxmlformats.org/officeDocument/2006/relationships/image" Target="../media/image216.emf"/><Relationship Id="rId17" Type="http://schemas.openxmlformats.org/officeDocument/2006/relationships/oleObject" Target="../embeddings/oleObject220.bin"/><Relationship Id="rId18" Type="http://schemas.openxmlformats.org/officeDocument/2006/relationships/image" Target="../media/image209.emf"/><Relationship Id="rId19" Type="http://schemas.openxmlformats.org/officeDocument/2006/relationships/oleObject" Target="../embeddings/oleObject221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3.bin"/><Relationship Id="rId4" Type="http://schemas.openxmlformats.org/officeDocument/2006/relationships/image" Target="../media/image211.emf"/><Relationship Id="rId5" Type="http://schemas.openxmlformats.org/officeDocument/2006/relationships/oleObject" Target="../embeddings/oleObject214.bin"/><Relationship Id="rId6" Type="http://schemas.openxmlformats.org/officeDocument/2006/relationships/image" Target="../media/image212.emf"/><Relationship Id="rId7" Type="http://schemas.openxmlformats.org/officeDocument/2006/relationships/oleObject" Target="../embeddings/oleObject215.bin"/><Relationship Id="rId8" Type="http://schemas.openxmlformats.org/officeDocument/2006/relationships/image" Target="../media/image21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8.bin"/><Relationship Id="rId12" Type="http://schemas.openxmlformats.org/officeDocument/2006/relationships/image" Target="../media/image224.emf"/><Relationship Id="rId13" Type="http://schemas.openxmlformats.org/officeDocument/2006/relationships/oleObject" Target="../embeddings/oleObject229.bin"/><Relationship Id="rId14" Type="http://schemas.openxmlformats.org/officeDocument/2006/relationships/image" Target="../media/image225.emf"/><Relationship Id="rId15" Type="http://schemas.openxmlformats.org/officeDocument/2006/relationships/oleObject" Target="../embeddings/oleObject230.bin"/><Relationship Id="rId16" Type="http://schemas.openxmlformats.org/officeDocument/2006/relationships/image" Target="../media/image226.emf"/><Relationship Id="rId17" Type="http://schemas.openxmlformats.org/officeDocument/2006/relationships/oleObject" Target="../embeddings/oleObject231.bin"/><Relationship Id="rId18" Type="http://schemas.openxmlformats.org/officeDocument/2006/relationships/image" Target="../media/image22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4.bin"/><Relationship Id="rId4" Type="http://schemas.openxmlformats.org/officeDocument/2006/relationships/image" Target="../media/image220.emf"/><Relationship Id="rId5" Type="http://schemas.openxmlformats.org/officeDocument/2006/relationships/oleObject" Target="../embeddings/oleObject225.bin"/><Relationship Id="rId6" Type="http://schemas.openxmlformats.org/officeDocument/2006/relationships/image" Target="../media/image221.emf"/><Relationship Id="rId7" Type="http://schemas.openxmlformats.org/officeDocument/2006/relationships/oleObject" Target="../embeddings/oleObject226.bin"/><Relationship Id="rId8" Type="http://schemas.openxmlformats.org/officeDocument/2006/relationships/image" Target="../media/image222.emf"/><Relationship Id="rId9" Type="http://schemas.openxmlformats.org/officeDocument/2006/relationships/oleObject" Target="../embeddings/oleObject227.bin"/><Relationship Id="rId10" Type="http://schemas.openxmlformats.org/officeDocument/2006/relationships/image" Target="../media/image223.emf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6.bin"/><Relationship Id="rId12" Type="http://schemas.openxmlformats.org/officeDocument/2006/relationships/image" Target="../media/image232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2.bin"/><Relationship Id="rId4" Type="http://schemas.openxmlformats.org/officeDocument/2006/relationships/image" Target="../media/image228.emf"/><Relationship Id="rId5" Type="http://schemas.openxmlformats.org/officeDocument/2006/relationships/oleObject" Target="../embeddings/oleObject233.bin"/><Relationship Id="rId6" Type="http://schemas.openxmlformats.org/officeDocument/2006/relationships/image" Target="../media/image229.emf"/><Relationship Id="rId7" Type="http://schemas.openxmlformats.org/officeDocument/2006/relationships/oleObject" Target="../embeddings/oleObject234.bin"/><Relationship Id="rId8" Type="http://schemas.openxmlformats.org/officeDocument/2006/relationships/image" Target="../media/image230.emf"/><Relationship Id="rId9" Type="http://schemas.openxmlformats.org/officeDocument/2006/relationships/oleObject" Target="../embeddings/oleObject235.bin"/><Relationship Id="rId10" Type="http://schemas.openxmlformats.org/officeDocument/2006/relationships/image" Target="../media/image231.emf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1.bin"/><Relationship Id="rId12" Type="http://schemas.openxmlformats.org/officeDocument/2006/relationships/image" Target="../media/image237.emf"/><Relationship Id="rId13" Type="http://schemas.openxmlformats.org/officeDocument/2006/relationships/oleObject" Target="../embeddings/oleObject242.bin"/><Relationship Id="rId14" Type="http://schemas.openxmlformats.org/officeDocument/2006/relationships/image" Target="../media/image238.emf"/><Relationship Id="rId15" Type="http://schemas.openxmlformats.org/officeDocument/2006/relationships/oleObject" Target="../embeddings/oleObject243.bin"/><Relationship Id="rId16" Type="http://schemas.openxmlformats.org/officeDocument/2006/relationships/image" Target="../media/image23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7.bin"/><Relationship Id="rId4" Type="http://schemas.openxmlformats.org/officeDocument/2006/relationships/image" Target="../media/image233.emf"/><Relationship Id="rId5" Type="http://schemas.openxmlformats.org/officeDocument/2006/relationships/oleObject" Target="../embeddings/oleObject238.bin"/><Relationship Id="rId6" Type="http://schemas.openxmlformats.org/officeDocument/2006/relationships/image" Target="../media/image234.emf"/><Relationship Id="rId7" Type="http://schemas.openxmlformats.org/officeDocument/2006/relationships/oleObject" Target="../embeddings/oleObject239.bin"/><Relationship Id="rId8" Type="http://schemas.openxmlformats.org/officeDocument/2006/relationships/image" Target="../media/image235.emf"/><Relationship Id="rId9" Type="http://schemas.openxmlformats.org/officeDocument/2006/relationships/oleObject" Target="../embeddings/oleObject240.bin"/><Relationship Id="rId10" Type="http://schemas.openxmlformats.org/officeDocument/2006/relationships/image" Target="../media/image23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3.emf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8.bin"/><Relationship Id="rId12" Type="http://schemas.openxmlformats.org/officeDocument/2006/relationships/image" Target="../media/image243.emf"/><Relationship Id="rId13" Type="http://schemas.openxmlformats.org/officeDocument/2006/relationships/oleObject" Target="../embeddings/oleObject249.bin"/><Relationship Id="rId14" Type="http://schemas.openxmlformats.org/officeDocument/2006/relationships/image" Target="../media/image244.emf"/><Relationship Id="rId15" Type="http://schemas.openxmlformats.org/officeDocument/2006/relationships/oleObject" Target="../embeddings/oleObject250.bin"/><Relationship Id="rId16" Type="http://schemas.openxmlformats.org/officeDocument/2006/relationships/image" Target="../media/image245.emf"/><Relationship Id="rId17" Type="http://schemas.openxmlformats.org/officeDocument/2006/relationships/oleObject" Target="../embeddings/oleObject251.bin"/><Relationship Id="rId18" Type="http://schemas.openxmlformats.org/officeDocument/2006/relationships/image" Target="../media/image246.emf"/><Relationship Id="rId19" Type="http://schemas.openxmlformats.org/officeDocument/2006/relationships/oleObject" Target="../embeddings/oleObject252.bin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4.bin"/><Relationship Id="rId4" Type="http://schemas.openxmlformats.org/officeDocument/2006/relationships/image" Target="../media/image240.emf"/><Relationship Id="rId5" Type="http://schemas.openxmlformats.org/officeDocument/2006/relationships/oleObject" Target="../embeddings/oleObject245.bin"/><Relationship Id="rId6" Type="http://schemas.openxmlformats.org/officeDocument/2006/relationships/image" Target="../media/image233.emf"/><Relationship Id="rId7" Type="http://schemas.openxmlformats.org/officeDocument/2006/relationships/oleObject" Target="../embeddings/oleObject246.bin"/><Relationship Id="rId8" Type="http://schemas.openxmlformats.org/officeDocument/2006/relationships/image" Target="../media/image241.emf"/><Relationship Id="rId9" Type="http://schemas.openxmlformats.org/officeDocument/2006/relationships/oleObject" Target="../embeddings/oleObject247.bin"/><Relationship Id="rId10" Type="http://schemas.openxmlformats.org/officeDocument/2006/relationships/image" Target="../media/image24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7.bin"/><Relationship Id="rId12" Type="http://schemas.openxmlformats.org/officeDocument/2006/relationships/image" Target="../media/image251.emf"/><Relationship Id="rId13" Type="http://schemas.openxmlformats.org/officeDocument/2006/relationships/oleObject" Target="../embeddings/oleObject258.bin"/><Relationship Id="rId14" Type="http://schemas.openxmlformats.org/officeDocument/2006/relationships/image" Target="../media/image252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3.bin"/><Relationship Id="rId4" Type="http://schemas.openxmlformats.org/officeDocument/2006/relationships/image" Target="../media/image247.emf"/><Relationship Id="rId5" Type="http://schemas.openxmlformats.org/officeDocument/2006/relationships/oleObject" Target="../embeddings/oleObject254.bin"/><Relationship Id="rId6" Type="http://schemas.openxmlformats.org/officeDocument/2006/relationships/image" Target="../media/image248.emf"/><Relationship Id="rId7" Type="http://schemas.openxmlformats.org/officeDocument/2006/relationships/oleObject" Target="../embeddings/oleObject255.bin"/><Relationship Id="rId8" Type="http://schemas.openxmlformats.org/officeDocument/2006/relationships/image" Target="../media/image249.emf"/><Relationship Id="rId9" Type="http://schemas.openxmlformats.org/officeDocument/2006/relationships/oleObject" Target="../embeddings/oleObject256.bin"/><Relationship Id="rId10" Type="http://schemas.openxmlformats.org/officeDocument/2006/relationships/image" Target="../media/image250.emf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3.bin"/><Relationship Id="rId12" Type="http://schemas.openxmlformats.org/officeDocument/2006/relationships/image" Target="../media/image257.emf"/><Relationship Id="rId13" Type="http://schemas.openxmlformats.org/officeDocument/2006/relationships/oleObject" Target="../embeddings/oleObject264.bin"/><Relationship Id="rId14" Type="http://schemas.openxmlformats.org/officeDocument/2006/relationships/image" Target="../media/image258.emf"/><Relationship Id="rId15" Type="http://schemas.openxmlformats.org/officeDocument/2006/relationships/oleObject" Target="../embeddings/oleObject265.bin"/><Relationship Id="rId16" Type="http://schemas.openxmlformats.org/officeDocument/2006/relationships/image" Target="../media/image25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9.bin"/><Relationship Id="rId4" Type="http://schemas.openxmlformats.org/officeDocument/2006/relationships/image" Target="../media/image253.emf"/><Relationship Id="rId5" Type="http://schemas.openxmlformats.org/officeDocument/2006/relationships/oleObject" Target="../embeddings/oleObject260.bin"/><Relationship Id="rId6" Type="http://schemas.openxmlformats.org/officeDocument/2006/relationships/image" Target="../media/image254.emf"/><Relationship Id="rId7" Type="http://schemas.openxmlformats.org/officeDocument/2006/relationships/oleObject" Target="../embeddings/oleObject261.bin"/><Relationship Id="rId8" Type="http://schemas.openxmlformats.org/officeDocument/2006/relationships/image" Target="../media/image255.emf"/><Relationship Id="rId9" Type="http://schemas.openxmlformats.org/officeDocument/2006/relationships/oleObject" Target="../embeddings/oleObject262.bin"/><Relationship Id="rId10" Type="http://schemas.openxmlformats.org/officeDocument/2006/relationships/image" Target="../media/image25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6.bin"/><Relationship Id="rId4" Type="http://schemas.openxmlformats.org/officeDocument/2006/relationships/image" Target="../media/image260.emf"/><Relationship Id="rId5" Type="http://schemas.openxmlformats.org/officeDocument/2006/relationships/oleObject" Target="../embeddings/oleObject267.bin"/><Relationship Id="rId6" Type="http://schemas.openxmlformats.org/officeDocument/2006/relationships/image" Target="../media/image261.emf"/><Relationship Id="rId7" Type="http://schemas.openxmlformats.org/officeDocument/2006/relationships/oleObject" Target="../embeddings/oleObject268.bin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6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4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9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4" Type="http://schemas.openxmlformats.org/officeDocument/2006/relationships/image" Target="../media/image262.emf"/><Relationship Id="rId5" Type="http://schemas.openxmlformats.org/officeDocument/2006/relationships/oleObject" Target="../embeddings/oleObject270.bin"/><Relationship Id="rId6" Type="http://schemas.openxmlformats.org/officeDocument/2006/relationships/image" Target="../media/image2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4" Type="http://schemas.openxmlformats.org/officeDocument/2006/relationships/image" Target="../media/image266.jpeg"/><Relationship Id="rId5" Type="http://schemas.openxmlformats.org/officeDocument/2006/relationships/image" Target="../media/image2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4" Type="http://schemas.openxmlformats.org/officeDocument/2006/relationships/image" Target="../media/image268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jpeg"/><Relationship Id="rId4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4" Type="http://schemas.openxmlformats.org/officeDocument/2006/relationships/image" Target="../media/image271.emf"/><Relationship Id="rId5" Type="http://schemas.openxmlformats.org/officeDocument/2006/relationships/oleObject" Target="../embeddings/oleObject273.bin"/><Relationship Id="rId6" Type="http://schemas.openxmlformats.org/officeDocument/2006/relationships/image" Target="../media/image272.emf"/><Relationship Id="rId7" Type="http://schemas.openxmlformats.org/officeDocument/2006/relationships/image" Target="../media/image264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8.emf"/><Relationship Id="rId12" Type="http://schemas.openxmlformats.org/officeDocument/2006/relationships/oleObject" Target="../embeddings/oleObject279.bin"/><Relationship Id="rId13" Type="http://schemas.openxmlformats.org/officeDocument/2006/relationships/image" Target="../media/image279.emf"/><Relationship Id="rId14" Type="http://schemas.openxmlformats.org/officeDocument/2006/relationships/oleObject" Target="../embeddings/oleObject280.bin"/><Relationship Id="rId15" Type="http://schemas.openxmlformats.org/officeDocument/2006/relationships/image" Target="../media/image280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4.bin"/><Relationship Id="rId4" Type="http://schemas.openxmlformats.org/officeDocument/2006/relationships/image" Target="../media/image275.emf"/><Relationship Id="rId5" Type="http://schemas.openxmlformats.org/officeDocument/2006/relationships/oleObject" Target="../embeddings/oleObject275.bin"/><Relationship Id="rId6" Type="http://schemas.openxmlformats.org/officeDocument/2006/relationships/oleObject" Target="../embeddings/oleObject276.bin"/><Relationship Id="rId7" Type="http://schemas.openxmlformats.org/officeDocument/2006/relationships/image" Target="../media/image276.emf"/><Relationship Id="rId8" Type="http://schemas.openxmlformats.org/officeDocument/2006/relationships/oleObject" Target="../embeddings/oleObject277.bin"/><Relationship Id="rId9" Type="http://schemas.openxmlformats.org/officeDocument/2006/relationships/image" Target="../media/image277.emf"/><Relationship Id="rId10" Type="http://schemas.openxmlformats.org/officeDocument/2006/relationships/oleObject" Target="../embeddings/oleObject27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1.bin"/><Relationship Id="rId4" Type="http://schemas.openxmlformats.org/officeDocument/2006/relationships/image" Target="../media/image281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4" Type="http://schemas.openxmlformats.org/officeDocument/2006/relationships/image" Target="../media/image282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4" Type="http://schemas.openxmlformats.org/officeDocument/2006/relationships/image" Target="../media/image283.emf"/><Relationship Id="rId5" Type="http://schemas.openxmlformats.org/officeDocument/2006/relationships/oleObject" Target="../embeddings/oleObject284.bin"/><Relationship Id="rId6" Type="http://schemas.openxmlformats.org/officeDocument/2006/relationships/image" Target="../media/image284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5.bin"/><Relationship Id="rId4" Type="http://schemas.openxmlformats.org/officeDocument/2006/relationships/image" Target="../media/image285.emf"/><Relationship Id="rId5" Type="http://schemas.openxmlformats.org/officeDocument/2006/relationships/image" Target="../media/image264.png"/><Relationship Id="rId6" Type="http://schemas.openxmlformats.org/officeDocument/2006/relationships/image" Target="../media/image286.png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1.bin"/><Relationship Id="rId12" Type="http://schemas.openxmlformats.org/officeDocument/2006/relationships/oleObject" Target="../embeddings/oleObject292.bin"/><Relationship Id="rId13" Type="http://schemas.openxmlformats.org/officeDocument/2006/relationships/oleObject" Target="../embeddings/oleObject293.bin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6.bin"/><Relationship Id="rId4" Type="http://schemas.openxmlformats.org/officeDocument/2006/relationships/image" Target="../media/image287.emf"/><Relationship Id="rId5" Type="http://schemas.openxmlformats.org/officeDocument/2006/relationships/oleObject" Target="../embeddings/oleObject287.bin"/><Relationship Id="rId6" Type="http://schemas.openxmlformats.org/officeDocument/2006/relationships/image" Target="../media/image288.emf"/><Relationship Id="rId7" Type="http://schemas.openxmlformats.org/officeDocument/2006/relationships/oleObject" Target="../embeddings/oleObject288.bin"/><Relationship Id="rId8" Type="http://schemas.openxmlformats.org/officeDocument/2006/relationships/oleObject" Target="../embeddings/oleObject289.bin"/><Relationship Id="rId9" Type="http://schemas.openxmlformats.org/officeDocument/2006/relationships/oleObject" Target="../embeddings/oleObject290.bin"/><Relationship Id="rId10" Type="http://schemas.openxmlformats.org/officeDocument/2006/relationships/image" Target="../media/image289.emf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2.emf"/><Relationship Id="rId12" Type="http://schemas.openxmlformats.org/officeDocument/2006/relationships/oleObject" Target="../embeddings/oleObject297.bin"/><Relationship Id="rId13" Type="http://schemas.openxmlformats.org/officeDocument/2006/relationships/oleObject" Target="../embeddings/oleObject298.bin"/><Relationship Id="rId14" Type="http://schemas.openxmlformats.org/officeDocument/2006/relationships/image" Target="../media/image293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png"/><Relationship Id="rId4" Type="http://schemas.openxmlformats.org/officeDocument/2006/relationships/image" Target="../media/image294.jpeg"/><Relationship Id="rId5" Type="http://schemas.openxmlformats.org/officeDocument/2006/relationships/image" Target="../media/image295.jpeg"/><Relationship Id="rId6" Type="http://schemas.openxmlformats.org/officeDocument/2006/relationships/oleObject" Target="../embeddings/oleObject294.bin"/><Relationship Id="rId7" Type="http://schemas.openxmlformats.org/officeDocument/2006/relationships/image" Target="../media/image290.emf"/><Relationship Id="rId8" Type="http://schemas.openxmlformats.org/officeDocument/2006/relationships/oleObject" Target="../embeddings/oleObject295.bin"/><Relationship Id="rId9" Type="http://schemas.openxmlformats.org/officeDocument/2006/relationships/image" Target="../media/image291.emf"/><Relationship Id="rId10" Type="http://schemas.openxmlformats.org/officeDocument/2006/relationships/oleObject" Target="../embeddings/oleObject296.bin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2.emf"/><Relationship Id="rId12" Type="http://schemas.openxmlformats.org/officeDocument/2006/relationships/oleObject" Target="../embeddings/oleObject302.bin"/><Relationship Id="rId13" Type="http://schemas.openxmlformats.org/officeDocument/2006/relationships/image" Target="../media/image298.emf"/><Relationship Id="rId14" Type="http://schemas.openxmlformats.org/officeDocument/2006/relationships/oleObject" Target="../embeddings/oleObject303.bin"/><Relationship Id="rId15" Type="http://schemas.openxmlformats.org/officeDocument/2006/relationships/image" Target="../media/image299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png"/><Relationship Id="rId4" Type="http://schemas.openxmlformats.org/officeDocument/2006/relationships/image" Target="../media/image300.jpeg"/><Relationship Id="rId5" Type="http://schemas.openxmlformats.org/officeDocument/2006/relationships/image" Target="../media/image301.jpeg"/><Relationship Id="rId6" Type="http://schemas.openxmlformats.org/officeDocument/2006/relationships/oleObject" Target="../embeddings/oleObject299.bin"/><Relationship Id="rId7" Type="http://schemas.openxmlformats.org/officeDocument/2006/relationships/image" Target="../media/image296.emf"/><Relationship Id="rId8" Type="http://schemas.openxmlformats.org/officeDocument/2006/relationships/oleObject" Target="../embeddings/oleObject300.bin"/><Relationship Id="rId9" Type="http://schemas.openxmlformats.org/officeDocument/2006/relationships/image" Target="../media/image297.emf"/><Relationship Id="rId10" Type="http://schemas.openxmlformats.org/officeDocument/2006/relationships/oleObject" Target="../embeddings/oleObject30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4" Type="http://schemas.openxmlformats.org/officeDocument/2006/relationships/image" Target="../media/image305.jpeg"/><Relationship Id="rId5" Type="http://schemas.openxmlformats.org/officeDocument/2006/relationships/image" Target="../media/image306.jpeg"/><Relationship Id="rId6" Type="http://schemas.openxmlformats.org/officeDocument/2006/relationships/oleObject" Target="../embeddings/oleObject304.bin"/><Relationship Id="rId7" Type="http://schemas.openxmlformats.org/officeDocument/2006/relationships/image" Target="../media/image302.emf"/><Relationship Id="rId8" Type="http://schemas.openxmlformats.org/officeDocument/2006/relationships/oleObject" Target="../embeddings/oleObject305.bin"/><Relationship Id="rId9" Type="http://schemas.openxmlformats.org/officeDocument/2006/relationships/image" Target="../media/image303.emf"/><Relationship Id="rId10" Type="http://schemas.openxmlformats.org/officeDocument/2006/relationships/oleObject" Target="../embeddings/oleObject306.bin"/><Relationship Id="rId11" Type="http://schemas.openxmlformats.org/officeDocument/2006/relationships/image" Target="../media/image304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4" Type="http://schemas.openxmlformats.org/officeDocument/2006/relationships/oleObject" Target="../embeddings/oleObject307.bin"/><Relationship Id="rId5" Type="http://schemas.openxmlformats.org/officeDocument/2006/relationships/image" Target="../media/image307.emf"/><Relationship Id="rId6" Type="http://schemas.openxmlformats.org/officeDocument/2006/relationships/oleObject" Target="../embeddings/oleObject308.bin"/><Relationship Id="rId7" Type="http://schemas.openxmlformats.org/officeDocument/2006/relationships/image" Target="../media/image308.emf"/><Relationship Id="rId8" Type="http://schemas.openxmlformats.org/officeDocument/2006/relationships/image" Target="../media/image309.png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5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6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7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48.emf"/><Relationship Id="rId10" Type="http://schemas.openxmlformats.org/officeDocument/2006/relationships/image" Target="../media/image40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3591625"/>
            <a:ext cx="5180905" cy="26682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Unit 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To simplify the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nth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 root of an expression, what must be true about the expression?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When you square each side of an equation, is the resulting equation equivalent to the original?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How are functions and its inverse related?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292800"/>
            <a:ext cx="5257800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Chapter 6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Radical Functions and Rational Exponents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258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2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th </a:t>
            </a: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Root </a:t>
            </a:r>
            <a:r>
              <a:rPr lang="en-US" sz="2400" b="1" dirty="0">
                <a:latin typeface="Comic Sans MS"/>
                <a:cs typeface="Comic Sans MS"/>
              </a:rPr>
              <a:t>- </a:t>
            </a:r>
            <a:r>
              <a:rPr lang="en-US" sz="2400" dirty="0">
                <a:latin typeface="Comic Sans MS"/>
                <a:cs typeface="Comic Sans MS"/>
              </a:rPr>
              <a:t>For any real numbers </a:t>
            </a:r>
            <a:r>
              <a:rPr lang="en-US" sz="2400" i="1" dirty="0">
                <a:latin typeface="Comic Sans MS"/>
                <a:cs typeface="Comic Sans MS"/>
              </a:rPr>
              <a:t>a</a:t>
            </a:r>
            <a:r>
              <a:rPr lang="en-US" sz="2400" dirty="0">
                <a:latin typeface="Comic Sans MS"/>
                <a:cs typeface="Comic Sans MS"/>
              </a:rPr>
              <a:t> and </a:t>
            </a:r>
            <a:r>
              <a:rPr lang="en-US" sz="2400" i="1" dirty="0">
                <a:latin typeface="Comic Sans MS"/>
                <a:cs typeface="Comic Sans MS"/>
              </a:rPr>
              <a:t>b</a:t>
            </a:r>
            <a:r>
              <a:rPr lang="en-US" sz="2400" dirty="0">
                <a:latin typeface="Comic Sans MS"/>
                <a:cs typeface="Comic Sans MS"/>
              </a:rPr>
              <a:t>, and any positive integer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, if </a:t>
            </a:r>
          </a:p>
          <a:p>
            <a:pPr marL="0" indent="0">
              <a:buNone/>
            </a:pPr>
            <a:r>
              <a:rPr lang="en-US" sz="2400" i="1" dirty="0" smtClean="0">
                <a:latin typeface="Comic Sans MS"/>
                <a:cs typeface="Comic Sans MS"/>
              </a:rPr>
              <a:t>	a</a:t>
            </a:r>
            <a:r>
              <a:rPr lang="en-US" sz="2400" i="1" baseline="30000" dirty="0" smtClean="0">
                <a:latin typeface="Comic Sans MS"/>
                <a:cs typeface="Comic Sans MS"/>
              </a:rPr>
              <a:t>n</a:t>
            </a:r>
            <a:r>
              <a:rPr lang="en-US" sz="2400" i="1" dirty="0" smtClean="0">
                <a:latin typeface="Comic Sans MS"/>
                <a:cs typeface="Comic Sans MS"/>
              </a:rPr>
              <a:t> </a:t>
            </a:r>
            <a:r>
              <a:rPr lang="en-US" sz="2400" i="1" dirty="0">
                <a:latin typeface="Comic Sans MS"/>
                <a:cs typeface="Comic Sans MS"/>
              </a:rPr>
              <a:t>= b</a:t>
            </a:r>
            <a:r>
              <a:rPr lang="en-US" sz="2400" dirty="0">
                <a:latin typeface="Comic Sans MS"/>
                <a:cs typeface="Comic Sans MS"/>
              </a:rPr>
              <a:t>, then </a:t>
            </a:r>
            <a:r>
              <a:rPr lang="en-US" sz="2400" i="1" dirty="0">
                <a:latin typeface="Comic Sans MS"/>
                <a:cs typeface="Comic Sans MS"/>
              </a:rPr>
              <a:t>a</a:t>
            </a:r>
            <a:r>
              <a:rPr lang="en-US" sz="2400" dirty="0">
                <a:latin typeface="Comic Sans MS"/>
                <a:cs typeface="Comic Sans MS"/>
              </a:rPr>
              <a:t> is an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th root of </a:t>
            </a:r>
            <a:r>
              <a:rPr lang="en-US" sz="2400" i="1" dirty="0">
                <a:latin typeface="Comic Sans MS"/>
                <a:cs typeface="Comic Sans MS"/>
              </a:rPr>
              <a:t>b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If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 is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odd</a:t>
            </a:r>
            <a:r>
              <a:rPr lang="en-US" sz="2400" dirty="0">
                <a:latin typeface="Comic Sans MS"/>
                <a:cs typeface="Comic Sans MS"/>
              </a:rPr>
              <a:t>, there is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1</a:t>
            </a:r>
            <a:r>
              <a:rPr lang="en-US" sz="2400" dirty="0">
                <a:latin typeface="Comic Sans MS"/>
                <a:cs typeface="Comic Sans MS"/>
              </a:rPr>
              <a:t> real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th root.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If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 is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even</a:t>
            </a:r>
            <a:r>
              <a:rPr lang="en-US" sz="2400" dirty="0">
                <a:latin typeface="Comic Sans MS"/>
                <a:cs typeface="Comic Sans MS"/>
              </a:rPr>
              <a:t>, there are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2 </a:t>
            </a:r>
            <a:r>
              <a:rPr lang="en-US" sz="2400" dirty="0">
                <a:latin typeface="Comic Sans MS"/>
                <a:cs typeface="Comic Sans MS"/>
              </a:rPr>
              <a:t>real </a:t>
            </a:r>
            <a:r>
              <a:rPr lang="en-US" sz="2400" i="1" dirty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th roots.</a:t>
            </a:r>
          </a:p>
          <a:p>
            <a:endParaRPr lang="en-US" sz="2400" dirty="0">
              <a:solidFill>
                <a:schemeClr val="hlin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Radicand</a:t>
            </a:r>
            <a:r>
              <a:rPr lang="en-US" sz="2400" dirty="0">
                <a:solidFill>
                  <a:srgbClr val="99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-</a:t>
            </a:r>
            <a:r>
              <a:rPr lang="en-US" sz="2400" dirty="0">
                <a:solidFill>
                  <a:srgbClr val="99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the number under the radical.</a:t>
            </a:r>
          </a:p>
          <a:p>
            <a:endParaRPr lang="en-US" sz="2400" dirty="0">
              <a:solidFill>
                <a:srgbClr val="99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Index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- the degree of the root.</a:t>
            </a:r>
          </a:p>
          <a:p>
            <a:endParaRPr lang="en-US" sz="2400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Principal </a:t>
            </a: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Root </a:t>
            </a:r>
            <a:r>
              <a:rPr lang="en-US" sz="2400" dirty="0">
                <a:latin typeface="Comic Sans MS"/>
                <a:cs typeface="Comic Sans MS"/>
              </a:rPr>
              <a:t>- the positive root when the number has two real roots.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1-04 at 9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47" y="2040290"/>
            <a:ext cx="2298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02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all the real </a:t>
            </a:r>
            <a:r>
              <a:rPr lang="en-US" sz="2800" dirty="0" smtClean="0">
                <a:latin typeface="Comic Sans MS"/>
                <a:cs typeface="Comic Sans MS"/>
              </a:rPr>
              <a:t>cube roots of: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0.027</a:t>
            </a:r>
          </a:p>
          <a:p>
            <a:pPr marL="514350" indent="-514350">
              <a:buAutoNum type="alphaLcPeriod"/>
            </a:pPr>
            <a:endParaRPr lang="en-US" sz="2800" dirty="0">
              <a:latin typeface="Comic Sans MS"/>
              <a:cs typeface="Comic Sans MS"/>
            </a:endParaRPr>
          </a:p>
          <a:p>
            <a:pPr marL="514350" indent="-514350">
              <a:buAutoNum type="alphaLcPeriod"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-125</a:t>
            </a:r>
          </a:p>
          <a:p>
            <a:pPr marL="514350" indent="-514350">
              <a:buAutoNum type="alphaLcPeriod"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1/64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80152"/>
              </p:ext>
            </p:extLst>
          </p:nvPr>
        </p:nvGraphicFramePr>
        <p:xfrm>
          <a:off x="1281113" y="2141538"/>
          <a:ext cx="55467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" name="Equation" r:id="rId3" imgW="2286000" imgH="279400" progId="Equation.DSMT4">
                  <p:embed/>
                </p:oleObj>
              </mc:Choice>
              <mc:Fallback>
                <p:oleObj name="Equation" r:id="rId3" imgW="2286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113" y="2141538"/>
                        <a:ext cx="554672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72654"/>
              </p:ext>
            </p:extLst>
          </p:nvPr>
        </p:nvGraphicFramePr>
        <p:xfrm>
          <a:off x="1281113" y="3704003"/>
          <a:ext cx="51768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" name="Equation" r:id="rId5" imgW="2133600" imgH="393700" progId="Equation.DSMT4">
                  <p:embed/>
                </p:oleObj>
              </mc:Choice>
              <mc:Fallback>
                <p:oleObj name="Equation" r:id="rId5" imgW="2133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113" y="3704003"/>
                        <a:ext cx="5176838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27478"/>
              </p:ext>
            </p:extLst>
          </p:nvPr>
        </p:nvGraphicFramePr>
        <p:xfrm>
          <a:off x="1281113" y="5213149"/>
          <a:ext cx="45291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Equation" r:id="rId7" imgW="1866900" imgH="596900" progId="Equation.DSMT4">
                  <p:embed/>
                </p:oleObj>
              </mc:Choice>
              <mc:Fallback>
                <p:oleObj name="Equation" r:id="rId7" imgW="1866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1113" y="5213149"/>
                        <a:ext cx="452913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8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6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Find </a:t>
            </a:r>
            <a:r>
              <a:rPr lang="en-US" sz="2800" dirty="0">
                <a:latin typeface="Comic Sans MS"/>
                <a:cs typeface="Comic Sans MS"/>
              </a:rPr>
              <a:t>all </a:t>
            </a:r>
            <a:r>
              <a:rPr lang="en-US" sz="2800" dirty="0" smtClean="0">
                <a:latin typeface="Comic Sans MS"/>
                <a:cs typeface="Comic Sans MS"/>
              </a:rPr>
              <a:t>the </a:t>
            </a:r>
            <a:r>
              <a:rPr lang="en-US" sz="2800" dirty="0">
                <a:latin typeface="Comic Sans MS"/>
                <a:cs typeface="Comic Sans MS"/>
              </a:rPr>
              <a:t>fourth roots </a:t>
            </a:r>
            <a:r>
              <a:rPr lang="en-US" sz="2800" dirty="0" smtClean="0">
                <a:latin typeface="Comic Sans MS"/>
                <a:cs typeface="Comic Sans MS"/>
              </a:rPr>
              <a:t>of: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625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-0.0016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81</a:t>
            </a:r>
            <a:r>
              <a:rPr lang="en-US" sz="2800" dirty="0">
                <a:latin typeface="Comic Sans MS"/>
                <a:cs typeface="Comic Sans MS"/>
              </a:rPr>
              <a:t>/625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58441"/>
              </p:ext>
            </p:extLst>
          </p:nvPr>
        </p:nvGraphicFramePr>
        <p:xfrm>
          <a:off x="1030884" y="2344442"/>
          <a:ext cx="72739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3" imgW="2997200" imgH="292100" progId="Equation.DSMT4">
                  <p:embed/>
                </p:oleObj>
              </mc:Choice>
              <mc:Fallback>
                <p:oleObj name="Equation" r:id="rId3" imgW="2997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884" y="2344442"/>
                        <a:ext cx="7273925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98426"/>
              </p:ext>
            </p:extLst>
          </p:nvPr>
        </p:nvGraphicFramePr>
        <p:xfrm>
          <a:off x="596900" y="5097463"/>
          <a:ext cx="84455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5" imgW="3479800" imgH="596900" progId="Equation.DSMT4">
                  <p:embed/>
                </p:oleObj>
              </mc:Choice>
              <mc:Fallback>
                <p:oleObj name="Equation" r:id="rId5" imgW="3479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5097463"/>
                        <a:ext cx="8445500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0884" y="3885382"/>
            <a:ext cx="748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There is no real number with a fourth power of -0.0016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94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3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What is each principal real-number root?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endParaRPr lang="en-US" sz="28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01370"/>
              </p:ext>
            </p:extLst>
          </p:nvPr>
        </p:nvGraphicFramePr>
        <p:xfrm>
          <a:off x="965399" y="1762125"/>
          <a:ext cx="11715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" name="Equation" r:id="rId3" imgW="431800" imgH="279400" progId="Equation.DSMT4">
                  <p:embed/>
                </p:oleObj>
              </mc:Choice>
              <mc:Fallback>
                <p:oleObj name="Equation" r:id="rId3" imgW="431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399" y="1762125"/>
                        <a:ext cx="117157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78184"/>
              </p:ext>
            </p:extLst>
          </p:nvPr>
        </p:nvGraphicFramePr>
        <p:xfrm>
          <a:off x="965399" y="2680256"/>
          <a:ext cx="12747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" name="Equation" r:id="rId5" imgW="469900" imgH="279400" progId="Equation.DSMT4">
                  <p:embed/>
                </p:oleObj>
              </mc:Choice>
              <mc:Fallback>
                <p:oleObj name="Equation" r:id="rId5" imgW="469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399" y="2680256"/>
                        <a:ext cx="127476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4742"/>
              </p:ext>
            </p:extLst>
          </p:nvPr>
        </p:nvGraphicFramePr>
        <p:xfrm>
          <a:off x="998538" y="3673475"/>
          <a:ext cx="11033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9" name="Equation" r:id="rId7" imgW="406400" imgH="279400" progId="Equation.DSMT4">
                  <p:embed/>
                </p:oleObj>
              </mc:Choice>
              <mc:Fallback>
                <p:oleObj name="Equation" r:id="rId7" imgW="406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8538" y="3673475"/>
                        <a:ext cx="11033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47124"/>
              </p:ext>
            </p:extLst>
          </p:nvPr>
        </p:nvGraphicFramePr>
        <p:xfrm>
          <a:off x="914400" y="4664075"/>
          <a:ext cx="13779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0" name="Equation" r:id="rId9" imgW="508000" imgH="304800" progId="Equation.DSMT4">
                  <p:embed/>
                </p:oleObj>
              </mc:Choice>
              <mc:Fallback>
                <p:oleObj name="Equation" r:id="rId9" imgW="508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4664075"/>
                        <a:ext cx="137795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74787"/>
              </p:ext>
            </p:extLst>
          </p:nvPr>
        </p:nvGraphicFramePr>
        <p:xfrm>
          <a:off x="2814605" y="1610281"/>
          <a:ext cx="50307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" name="Equation" r:id="rId11" imgW="1854200" imgH="393700" progId="Equation.DSMT4">
                  <p:embed/>
                </p:oleObj>
              </mc:Choice>
              <mc:Fallback>
                <p:oleObj name="Equation" r:id="rId11" imgW="1854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4605" y="1610281"/>
                        <a:ext cx="50307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82010"/>
              </p:ext>
            </p:extLst>
          </p:nvPr>
        </p:nvGraphicFramePr>
        <p:xfrm>
          <a:off x="3581400" y="3124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2" name="Equation" r:id="rId13" imgW="139700" imgH="215900" progId="Equation.DSMT4">
                  <p:embed/>
                </p:oleObj>
              </mc:Choice>
              <mc:Fallback>
                <p:oleObj name="Equation" r:id="rId13" imgW="139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1400" y="3124200"/>
                        <a:ext cx="1397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34588"/>
              </p:ext>
            </p:extLst>
          </p:nvPr>
        </p:nvGraphicFramePr>
        <p:xfrm>
          <a:off x="2814605" y="2473325"/>
          <a:ext cx="54784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3" name="Equation" r:id="rId15" imgW="2019300" imgH="393700" progId="Equation.DSMT4">
                  <p:embed/>
                </p:oleObj>
              </mc:Choice>
              <mc:Fallback>
                <p:oleObj name="Equation" r:id="rId15" imgW="201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14605" y="2473325"/>
                        <a:ext cx="54784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48381"/>
              </p:ext>
            </p:extLst>
          </p:nvPr>
        </p:nvGraphicFramePr>
        <p:xfrm>
          <a:off x="2814605" y="4732338"/>
          <a:ext cx="1689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4" name="Equation" r:id="rId17" imgW="622300" imgH="279400" progId="Equation.DSMT4">
                  <p:embed/>
                </p:oleObj>
              </mc:Choice>
              <mc:Fallback>
                <p:oleObj name="Equation" r:id="rId17" imgW="622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14605" y="4732338"/>
                        <a:ext cx="16891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4605" y="3673475"/>
            <a:ext cx="748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There is no real number with a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fourth power of -16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26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th Roots 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th Powers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For any real number </a:t>
            </a:r>
            <a:r>
              <a:rPr lang="en-US" i="1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</a:p>
          <a:p>
            <a:pPr marL="0" indent="0" algn="ctr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75028"/>
              </p:ext>
            </p:extLst>
          </p:nvPr>
        </p:nvGraphicFramePr>
        <p:xfrm>
          <a:off x="2511090" y="2971799"/>
          <a:ext cx="4143897" cy="12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3" imgW="1790700" imgH="520700" progId="Equation.DSMT4">
                  <p:embed/>
                </p:oleObj>
              </mc:Choice>
              <mc:Fallback>
                <p:oleObj name="Equation" r:id="rId3" imgW="1790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1090" y="2971799"/>
                        <a:ext cx="4143897" cy="12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1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3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 each radical expression.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                                  b.                     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21553"/>
              </p:ext>
            </p:extLst>
          </p:nvPr>
        </p:nvGraphicFramePr>
        <p:xfrm>
          <a:off x="963613" y="1762125"/>
          <a:ext cx="1758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" name="Equation" r:id="rId3" imgW="647700" imgH="279400" progId="Equation.DSMT4">
                  <p:embed/>
                </p:oleObj>
              </mc:Choice>
              <mc:Fallback>
                <p:oleObj name="Equation" r:id="rId3" imgW="647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613" y="1762125"/>
                        <a:ext cx="175895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12167"/>
              </p:ext>
            </p:extLst>
          </p:nvPr>
        </p:nvGraphicFramePr>
        <p:xfrm>
          <a:off x="1050925" y="2830513"/>
          <a:ext cx="15843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" name="Equation" r:id="rId5" imgW="584200" imgH="304800" progId="Equation.DSMT4">
                  <p:embed/>
                </p:oleObj>
              </mc:Choice>
              <mc:Fallback>
                <p:oleObj name="Equation" r:id="rId5" imgW="5842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925" y="2830513"/>
                        <a:ext cx="158432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50199"/>
              </p:ext>
            </p:extLst>
          </p:nvPr>
        </p:nvGraphicFramePr>
        <p:xfrm>
          <a:off x="1446213" y="3997325"/>
          <a:ext cx="7937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" name="Equation" r:id="rId7" imgW="292100" imgH="190500" progId="Equation.DSMT4">
                  <p:embed/>
                </p:oleObj>
              </mc:Choice>
              <mc:Fallback>
                <p:oleObj name="Equation" r:id="rId7" imgW="292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6213" y="3997325"/>
                        <a:ext cx="7937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19107"/>
              </p:ext>
            </p:extLst>
          </p:nvPr>
        </p:nvGraphicFramePr>
        <p:xfrm>
          <a:off x="5435600" y="1709738"/>
          <a:ext cx="144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" name="Equation" r:id="rId9" imgW="533400" imgH="317500" progId="Equation.DSMT4">
                  <p:embed/>
                </p:oleObj>
              </mc:Choice>
              <mc:Fallback>
                <p:oleObj name="Equation" r:id="rId9" imgW="533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5600" y="1709738"/>
                        <a:ext cx="144621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36486"/>
              </p:ext>
            </p:extLst>
          </p:nvPr>
        </p:nvGraphicFramePr>
        <p:xfrm>
          <a:off x="5435600" y="2620963"/>
          <a:ext cx="192881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" name="Equation" r:id="rId11" imgW="711200" imgH="444500" progId="Equation.DSMT4">
                  <p:embed/>
                </p:oleObj>
              </mc:Choice>
              <mc:Fallback>
                <p:oleObj name="Equation" r:id="rId11" imgW="711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35600" y="2620963"/>
                        <a:ext cx="1928813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05682"/>
              </p:ext>
            </p:extLst>
          </p:nvPr>
        </p:nvGraphicFramePr>
        <p:xfrm>
          <a:off x="5435600" y="3908425"/>
          <a:ext cx="16525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" name="Equation" r:id="rId13" imgW="609600" imgH="444500" progId="Equation.DSMT4">
                  <p:embed/>
                </p:oleObj>
              </mc:Choice>
              <mc:Fallback>
                <p:oleObj name="Equation" r:id="rId13" imgW="609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5600" y="3908425"/>
                        <a:ext cx="165258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892897"/>
              </p:ext>
            </p:extLst>
          </p:nvPr>
        </p:nvGraphicFramePr>
        <p:xfrm>
          <a:off x="5435600" y="5411530"/>
          <a:ext cx="13096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" name="Equation" r:id="rId15" imgW="482600" imgH="266700" progId="Equation.DSMT4">
                  <p:embed/>
                </p:oleObj>
              </mc:Choice>
              <mc:Fallback>
                <p:oleObj name="Equation" r:id="rId15" imgW="482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5600" y="5411530"/>
                        <a:ext cx="1309688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multiply radical expressions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6.2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Multiplying Radical Expressions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1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657600" algn="l"/>
                <a:tab pos="4000500" algn="l"/>
              </a:tabLst>
            </a:pPr>
            <a:r>
              <a:rPr lang="en-US" sz="2800" dirty="0">
                <a:latin typeface="Comic Sans MS"/>
                <a:cs typeface="Comic Sans MS"/>
              </a:rPr>
              <a:t>Find each missing factor.</a:t>
            </a:r>
          </a:p>
          <a:p>
            <a:pPr marL="514350" indent="-514350">
              <a:lnSpc>
                <a:spcPct val="150000"/>
              </a:lnSpc>
              <a:buAutoNum type="arabicPeriod"/>
              <a:tabLst>
                <a:tab pos="3657600" algn="l"/>
                <a:tab pos="4000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150 </a:t>
            </a:r>
            <a:r>
              <a:rPr lang="en-US" sz="2800" dirty="0">
                <a:latin typeface="Comic Sans MS"/>
                <a:cs typeface="Comic Sans MS"/>
              </a:rPr>
              <a:t>= 5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(    </a:t>
            </a:r>
            <a:r>
              <a:rPr lang="en-US" sz="2800" dirty="0" smtClean="0">
                <a:latin typeface="Comic Sans MS"/>
                <a:cs typeface="Comic Sans MS"/>
              </a:rPr>
              <a:t>)	2.  54 </a:t>
            </a:r>
            <a:r>
              <a:rPr lang="en-US" sz="2800" dirty="0">
                <a:latin typeface="Comic Sans MS"/>
                <a:cs typeface="Comic Sans MS"/>
              </a:rPr>
              <a:t>= (    )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(2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lnSpc>
                <a:spcPct val="150000"/>
              </a:lnSpc>
              <a:buNone/>
              <a:tabLst>
                <a:tab pos="3657600" algn="l"/>
                <a:tab pos="4000500" algn="l"/>
              </a:tabLst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lnSpc>
                <a:spcPct val="150000"/>
              </a:lnSpc>
              <a:buAutoNum type="arabicPeriod" startAt="3"/>
              <a:tabLst>
                <a:tab pos="3657600" algn="l"/>
                <a:tab pos="4000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48 </a:t>
            </a:r>
            <a:r>
              <a:rPr lang="en-US" sz="2800" dirty="0">
                <a:latin typeface="Comic Sans MS"/>
                <a:cs typeface="Comic Sans MS"/>
              </a:rPr>
              <a:t>= 4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(    </a:t>
            </a:r>
            <a:r>
              <a:rPr lang="en-US" sz="2800" dirty="0" smtClean="0">
                <a:latin typeface="Comic Sans MS"/>
                <a:cs typeface="Comic Sans MS"/>
              </a:rPr>
              <a:t>)	4. 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5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(    )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lnSpc>
                <a:spcPct val="150000"/>
              </a:lnSpc>
              <a:buNone/>
              <a:tabLst>
                <a:tab pos="3657600" algn="l"/>
                <a:tab pos="4000500" algn="l"/>
              </a:tabLst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  <a:tabLst>
                <a:tab pos="3657600" algn="l"/>
                <a:tab pos="4000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5.  3</a:t>
            </a:r>
            <a:r>
              <a:rPr lang="en-US" sz="2800" i="1" dirty="0" smtClean="0">
                <a:latin typeface="Comic Sans MS"/>
                <a:cs typeface="Comic Sans MS"/>
              </a:rPr>
              <a:t>a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i="1" dirty="0" smtClean="0">
                <a:latin typeface="Comic Sans MS"/>
                <a:cs typeface="Comic Sans MS"/>
              </a:rPr>
              <a:t>b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(    )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(3</a:t>
            </a:r>
            <a:r>
              <a:rPr lang="en-US" sz="2800" i="1" dirty="0">
                <a:latin typeface="Comic Sans MS"/>
                <a:cs typeface="Comic Sans MS"/>
              </a:rPr>
              <a:t>b</a:t>
            </a:r>
            <a:r>
              <a:rPr lang="en-US" sz="2800" dirty="0" smtClean="0">
                <a:latin typeface="Comic Sans MS"/>
                <a:cs typeface="Comic Sans MS"/>
              </a:rPr>
              <a:t>)	6.  75</a:t>
            </a:r>
            <a:r>
              <a:rPr lang="en-US" sz="2800" i="1" dirty="0" smtClean="0">
                <a:latin typeface="Comic Sans MS"/>
                <a:cs typeface="Comic Sans MS"/>
              </a:rPr>
              <a:t>a</a:t>
            </a:r>
            <a:r>
              <a:rPr lang="en-US" sz="2800" baseline="30000" dirty="0" smtClean="0">
                <a:latin typeface="Comic Sans MS"/>
                <a:cs typeface="Comic Sans MS"/>
              </a:rPr>
              <a:t>7</a:t>
            </a:r>
            <a:r>
              <a:rPr lang="en-US" sz="2800" i="1" dirty="0" smtClean="0">
                <a:latin typeface="Comic Sans MS"/>
                <a:cs typeface="Comic Sans MS"/>
              </a:rPr>
              <a:t>b</a:t>
            </a:r>
            <a:r>
              <a:rPr lang="en-US" sz="2800" baseline="30000" dirty="0" smtClean="0">
                <a:latin typeface="Comic Sans MS"/>
                <a:cs typeface="Comic Sans MS"/>
              </a:rPr>
              <a:t>8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(    )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(3</a:t>
            </a:r>
            <a:r>
              <a:rPr lang="en-US" sz="2800" i="1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549697" y="2208311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0986" y="5095444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96278" y="5095444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29341" y="3675866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699297" y="2208311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04888" y="3675866"/>
            <a:ext cx="411638" cy="39260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280" y="2864113"/>
            <a:ext cx="8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5287" y="2864113"/>
            <a:ext cx="8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6280" y="4408040"/>
            <a:ext cx="8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5287" y="4408040"/>
            <a:ext cx="8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6280" y="5847676"/>
            <a:ext cx="8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ab</a:t>
            </a:r>
            <a:endParaRPr lang="en-US" sz="2800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5103" y="5857397"/>
            <a:ext cx="137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5a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7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Combining Radical Expressions: Product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Simplest Form – </a:t>
            </a:r>
            <a:r>
              <a:rPr lang="en-US" sz="2800" dirty="0" smtClean="0">
                <a:latin typeface="Comic Sans MS"/>
                <a:cs typeface="Comic Sans MS"/>
              </a:rPr>
              <a:t>where the radicand of        has a perfect nth power among its factors that can be reduced to a simpler form as much as possible.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01127"/>
              </p:ext>
            </p:extLst>
          </p:nvPr>
        </p:nvGraphicFramePr>
        <p:xfrm>
          <a:off x="1964586" y="2125369"/>
          <a:ext cx="4872059" cy="113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Equation" r:id="rId3" imgW="2298700" imgH="533400" progId="Equation.DSMT4">
                  <p:embed/>
                </p:oleObj>
              </mc:Choice>
              <mc:Fallback>
                <p:oleObj name="Equation" r:id="rId3" imgW="2298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586" y="2125369"/>
                        <a:ext cx="4872059" cy="113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04716"/>
              </p:ext>
            </p:extLst>
          </p:nvPr>
        </p:nvGraphicFramePr>
        <p:xfrm>
          <a:off x="7120389" y="3601551"/>
          <a:ext cx="567732" cy="62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5" imgW="254000" imgH="279400" progId="Equation.DSMT4">
                  <p:embed/>
                </p:oleObj>
              </mc:Choice>
              <mc:Fallback>
                <p:oleObj name="Equation" r:id="rId5" imgW="254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0389" y="3601551"/>
                        <a:ext cx="567732" cy="62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Can you simplify the product of the rational expressions? Explain.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b. 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c. 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34134"/>
              </p:ext>
            </p:extLst>
          </p:nvPr>
        </p:nvGraphicFramePr>
        <p:xfrm>
          <a:off x="948303" y="2215106"/>
          <a:ext cx="1356463" cy="64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" name="Equation" r:id="rId3" imgW="584200" imgH="279400" progId="Equation.DSMT4">
                  <p:embed/>
                </p:oleObj>
              </mc:Choice>
              <mc:Fallback>
                <p:oleObj name="Equation" r:id="rId3" imgW="584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303" y="2215106"/>
                        <a:ext cx="1356463" cy="64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88666"/>
              </p:ext>
            </p:extLst>
          </p:nvPr>
        </p:nvGraphicFramePr>
        <p:xfrm>
          <a:off x="1006475" y="3300413"/>
          <a:ext cx="1239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" name="Equation" r:id="rId5" imgW="533400" imgH="279400" progId="Equation.DSMT4">
                  <p:embed/>
                </p:oleObj>
              </mc:Choice>
              <mc:Fallback>
                <p:oleObj name="Equation" r:id="rId5" imgW="533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475" y="3300413"/>
                        <a:ext cx="12398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93161"/>
              </p:ext>
            </p:extLst>
          </p:nvPr>
        </p:nvGraphicFramePr>
        <p:xfrm>
          <a:off x="962025" y="4340225"/>
          <a:ext cx="1444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6" name="Equation" r:id="rId7" imgW="622300" imgH="279400" progId="Equation.DSMT4">
                  <p:embed/>
                </p:oleObj>
              </mc:Choice>
              <mc:Fallback>
                <p:oleObj name="Equation" r:id="rId7" imgW="622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2025" y="4340225"/>
                        <a:ext cx="14446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39411"/>
              </p:ext>
            </p:extLst>
          </p:nvPr>
        </p:nvGraphicFramePr>
        <p:xfrm>
          <a:off x="3133891" y="2214562"/>
          <a:ext cx="35067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7" name="Equation" r:id="rId9" imgW="1511300" imgH="279400" progId="Equation.DSMT4">
                  <p:embed/>
                </p:oleObj>
              </mc:Choice>
              <mc:Fallback>
                <p:oleObj name="Equation" r:id="rId9" imgW="1511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3891" y="2214562"/>
                        <a:ext cx="3506788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69704"/>
              </p:ext>
            </p:extLst>
          </p:nvPr>
        </p:nvGraphicFramePr>
        <p:xfrm>
          <a:off x="3134526" y="4340225"/>
          <a:ext cx="4067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8" name="Equation" r:id="rId11" imgW="1752600" imgH="304800" progId="Equation.DSMT4">
                  <p:embed/>
                </p:oleObj>
              </mc:Choice>
              <mc:Fallback>
                <p:oleObj name="Equation" r:id="rId11" imgW="1752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4526" y="4340225"/>
                        <a:ext cx="406717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3890" y="3458553"/>
            <a:ext cx="40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No, Indexes are different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68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simplify expressions using properties of rational exponents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6.0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Properties of Exponents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89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            . 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32651"/>
              </p:ext>
            </p:extLst>
          </p:nvPr>
        </p:nvGraphicFramePr>
        <p:xfrm>
          <a:off x="2267758" y="1221921"/>
          <a:ext cx="1421611" cy="76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" name="Equation" r:id="rId3" imgW="520700" imgH="279400" progId="Equation.DSMT4">
                  <p:embed/>
                </p:oleObj>
              </mc:Choice>
              <mc:Fallback>
                <p:oleObj name="Equation" r:id="rId3" imgW="520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58" y="1221921"/>
                        <a:ext cx="1421611" cy="76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43368"/>
              </p:ext>
            </p:extLst>
          </p:nvPr>
        </p:nvGraphicFramePr>
        <p:xfrm>
          <a:off x="2112963" y="2138363"/>
          <a:ext cx="17319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5" name="Equation" r:id="rId5" imgW="635000" imgH="279400" progId="Equation.DSMT4">
                  <p:embed/>
                </p:oleObj>
              </mc:Choice>
              <mc:Fallback>
                <p:oleObj name="Equation" r:id="rId5" imgW="635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2963" y="2138363"/>
                        <a:ext cx="1731962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14964"/>
              </p:ext>
            </p:extLst>
          </p:nvPr>
        </p:nvGraphicFramePr>
        <p:xfrm>
          <a:off x="1436688" y="3035300"/>
          <a:ext cx="30845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" name="Equation" r:id="rId7" imgW="1130300" imgH="279400" progId="Equation.DSMT4">
                  <p:embed/>
                </p:oleObj>
              </mc:Choice>
              <mc:Fallback>
                <p:oleObj name="Equation" r:id="rId7" imgW="1130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6688" y="3035300"/>
                        <a:ext cx="3084512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50981"/>
              </p:ext>
            </p:extLst>
          </p:nvPr>
        </p:nvGraphicFramePr>
        <p:xfrm>
          <a:off x="1850776" y="3917659"/>
          <a:ext cx="2182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" name="Equation" r:id="rId9" imgW="800100" imgH="279400" progId="Equation.DSMT4">
                  <p:embed/>
                </p:oleObj>
              </mc:Choice>
              <mc:Fallback>
                <p:oleObj name="Equation" r:id="rId9" imgW="800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50776" y="3917659"/>
                        <a:ext cx="2182812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4271"/>
              </p:ext>
            </p:extLst>
          </p:nvPr>
        </p:nvGraphicFramePr>
        <p:xfrm>
          <a:off x="2025650" y="4683125"/>
          <a:ext cx="1663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5650" y="4683125"/>
                        <a:ext cx="166370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42516" y="3305381"/>
            <a:ext cx="3883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Find all perfect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quare factors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2516" y="4187320"/>
            <a:ext cx="1176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Simplify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2516" y="4943878"/>
            <a:ext cx="115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Reorder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70392"/>
              </p:ext>
            </p:extLst>
          </p:nvPr>
        </p:nvGraphicFramePr>
        <p:xfrm>
          <a:off x="5242516" y="2173288"/>
          <a:ext cx="27447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" name="Equation" r:id="rId13" imgW="1295400" imgH="279400" progId="Equation.DSMT4">
                  <p:embed/>
                </p:oleObj>
              </mc:Choice>
              <mc:Fallback>
                <p:oleObj name="Equation" r:id="rId13" imgW="1295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2516" y="2173288"/>
                        <a:ext cx="274478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Multiply and Simplify                        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399529"/>
              </p:ext>
            </p:extLst>
          </p:nvPr>
        </p:nvGraphicFramePr>
        <p:xfrm>
          <a:off x="3251200" y="29718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1" name="Equation" r:id="rId3" imgW="139700" imgH="215900" progId="Equation.DSMT4">
                  <p:embed/>
                </p:oleObj>
              </mc:Choice>
              <mc:Fallback>
                <p:oleObj name="Equation" r:id="rId3" imgW="139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1200" y="2971800"/>
                        <a:ext cx="1397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68240"/>
              </p:ext>
            </p:extLst>
          </p:nvPr>
        </p:nvGraphicFramePr>
        <p:xfrm>
          <a:off x="3251200" y="29718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2" name="Equation" r:id="rId5" imgW="139700" imgH="215900" progId="Equation.DSMT4">
                  <p:embed/>
                </p:oleObj>
              </mc:Choice>
              <mc:Fallback>
                <p:oleObj name="Equation" r:id="rId5" imgW="139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1200" y="2971800"/>
                        <a:ext cx="1397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52074"/>
              </p:ext>
            </p:extLst>
          </p:nvPr>
        </p:nvGraphicFramePr>
        <p:xfrm>
          <a:off x="4106496" y="1600200"/>
          <a:ext cx="2375474" cy="61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3" name="Equation" r:id="rId6" imgW="1219200" imgH="317500" progId="Equation.DSMT4">
                  <p:embed/>
                </p:oleObj>
              </mc:Choice>
              <mc:Fallback>
                <p:oleObj name="Equation" r:id="rId6" imgW="12192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6496" y="1600200"/>
                        <a:ext cx="2375474" cy="61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12129"/>
              </p:ext>
            </p:extLst>
          </p:nvPr>
        </p:nvGraphicFramePr>
        <p:xfrm>
          <a:off x="4106496" y="2352675"/>
          <a:ext cx="31416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4" name="Equation" r:id="rId8" imgW="1612900" imgH="317500" progId="Equation.DSMT4">
                  <p:embed/>
                </p:oleObj>
              </mc:Choice>
              <mc:Fallback>
                <p:oleObj name="Equation" r:id="rId8" imgW="16129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6496" y="2352675"/>
                        <a:ext cx="314166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87549"/>
              </p:ext>
            </p:extLst>
          </p:nvPr>
        </p:nvGraphicFramePr>
        <p:xfrm>
          <a:off x="4106496" y="3030537"/>
          <a:ext cx="22764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" name="Equation" r:id="rId10" imgW="1168400" imgH="317500" progId="Equation.DSMT4">
                  <p:embed/>
                </p:oleObj>
              </mc:Choice>
              <mc:Fallback>
                <p:oleObj name="Equation" r:id="rId10" imgW="1168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6496" y="3030537"/>
                        <a:ext cx="22764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200480"/>
              </p:ext>
            </p:extLst>
          </p:nvPr>
        </p:nvGraphicFramePr>
        <p:xfrm>
          <a:off x="4106496" y="3556000"/>
          <a:ext cx="32178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6" name="Equation" r:id="rId12" imgW="1651000" imgH="444500" progId="Equation.DSMT4">
                  <p:embed/>
                </p:oleObj>
              </mc:Choice>
              <mc:Fallback>
                <p:oleObj name="Equation" r:id="rId12" imgW="1651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6496" y="3556000"/>
                        <a:ext cx="321786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57924"/>
              </p:ext>
            </p:extLst>
          </p:nvPr>
        </p:nvGraphicFramePr>
        <p:xfrm>
          <a:off x="4106496" y="4422775"/>
          <a:ext cx="2524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7" name="Equation" r:id="rId14" imgW="1295400" imgH="317500" progId="Equation.DSMT4">
                  <p:embed/>
                </p:oleObj>
              </mc:Choice>
              <mc:Fallback>
                <p:oleObj name="Equation" r:id="rId14" imgW="1295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06496" y="4422775"/>
                        <a:ext cx="25241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16057"/>
              </p:ext>
            </p:extLst>
          </p:nvPr>
        </p:nvGraphicFramePr>
        <p:xfrm>
          <a:off x="4106496" y="5142108"/>
          <a:ext cx="1609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8" name="Equation" r:id="rId16" imgW="825500" imgH="317500" progId="Equation.DSMT4">
                  <p:embed/>
                </p:oleObj>
              </mc:Choice>
              <mc:Fallback>
                <p:oleObj name="Equation" r:id="rId16" imgW="8255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06496" y="5142108"/>
                        <a:ext cx="1609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606" y="3845155"/>
            <a:ext cx="36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Find all perfect cube factors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606" y="3155890"/>
            <a:ext cx="1148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ultiply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67" y="2447245"/>
            <a:ext cx="245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Combine like terms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606" y="4641790"/>
            <a:ext cx="1176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Simplify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606" y="5205095"/>
            <a:ext cx="115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Reorder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69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divide radical expressions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Lesson </a:t>
            </a:r>
            <a:r>
              <a:rPr lang="en-US" sz="4800" dirty="0" smtClean="0">
                <a:latin typeface="Comic Sans MS"/>
                <a:cs typeface="Comic Sans MS"/>
              </a:rPr>
              <a:t>6.2 Part 2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Dividing Radical Expressions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1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  							2. 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64298"/>
              </p:ext>
            </p:extLst>
          </p:nvPr>
        </p:nvGraphicFramePr>
        <p:xfrm>
          <a:off x="1081079" y="2164509"/>
          <a:ext cx="661922" cy="1233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" name="Equation" r:id="rId3" imgW="279400" imgH="520700" progId="Equation.DSMT4">
                  <p:embed/>
                </p:oleObj>
              </mc:Choice>
              <mc:Fallback>
                <p:oleObj name="Equation" r:id="rId3" imgW="2794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079" y="2164509"/>
                        <a:ext cx="661922" cy="1233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2854"/>
              </p:ext>
            </p:extLst>
          </p:nvPr>
        </p:nvGraphicFramePr>
        <p:xfrm>
          <a:off x="5291138" y="2271713"/>
          <a:ext cx="84296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" name="Equation" r:id="rId5" imgW="355600" imgH="558800" progId="Equation.DSMT4">
                  <p:embed/>
                </p:oleObj>
              </mc:Choice>
              <mc:Fallback>
                <p:oleObj name="Equation" r:id="rId5" imgW="355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1138" y="2271713"/>
                        <a:ext cx="842962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28888"/>
              </p:ext>
            </p:extLst>
          </p:nvPr>
        </p:nvGraphicFramePr>
        <p:xfrm>
          <a:off x="1384300" y="4105275"/>
          <a:ext cx="3603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" name="Equation" r:id="rId7" imgW="152400" imgH="469900" progId="Equation.DSMT4">
                  <p:embed/>
                </p:oleObj>
              </mc:Choice>
              <mc:Fallback>
                <p:oleObj name="Equation" r:id="rId7" imgW="152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4300" y="4105275"/>
                        <a:ext cx="3603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01745"/>
              </p:ext>
            </p:extLst>
          </p:nvPr>
        </p:nvGraphicFramePr>
        <p:xfrm>
          <a:off x="5444135" y="4105275"/>
          <a:ext cx="5429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5" name="Equation" r:id="rId9" imgW="228600" imgH="508000" progId="Equation.DSMT4">
                  <p:embed/>
                </p:oleObj>
              </mc:Choice>
              <mc:Fallback>
                <p:oleObj name="Equation" r:id="rId9" imgW="228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4135" y="4105275"/>
                        <a:ext cx="542925" cy="12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Combining Radical Expressions: Quotient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Rationalize the Denominator – </a:t>
            </a:r>
            <a:r>
              <a:rPr lang="en-US" sz="2800" dirty="0" smtClean="0">
                <a:latin typeface="Comic Sans MS"/>
                <a:cs typeface="Comic Sans MS"/>
              </a:rPr>
              <a:t>rewriting an expression so that there are no radicals in the denominator and no fractions in any radical expression.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74146"/>
              </p:ext>
            </p:extLst>
          </p:nvPr>
        </p:nvGraphicFramePr>
        <p:xfrm>
          <a:off x="1965325" y="2168137"/>
          <a:ext cx="4872038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3" imgW="2298700" imgH="812800" progId="Equation.DSMT4">
                  <p:embed/>
                </p:oleObj>
              </mc:Choice>
              <mc:Fallback>
                <p:oleObj name="Equation" r:id="rId3" imgW="22987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325" y="2168137"/>
                        <a:ext cx="4872038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1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Divide and simplify.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									b.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6360"/>
              </p:ext>
            </p:extLst>
          </p:nvPr>
        </p:nvGraphicFramePr>
        <p:xfrm>
          <a:off x="887628" y="1714791"/>
          <a:ext cx="10223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6" name="Equation" r:id="rId3" imgW="431800" imgH="546100" progId="Equation.DSMT4">
                  <p:embed/>
                </p:oleObj>
              </mc:Choice>
              <mc:Fallback>
                <p:oleObj name="Equation" r:id="rId3" imgW="4318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628" y="1714791"/>
                        <a:ext cx="10223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34776"/>
              </p:ext>
            </p:extLst>
          </p:nvPr>
        </p:nvGraphicFramePr>
        <p:xfrm>
          <a:off x="5100924" y="1714791"/>
          <a:ext cx="1412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7" name="Equation" r:id="rId5" imgW="596900" imgH="546100" progId="Equation.DSMT4">
                  <p:embed/>
                </p:oleObj>
              </mc:Choice>
              <mc:Fallback>
                <p:oleObj name="Equation" r:id="rId5" imgW="596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0924" y="1714791"/>
                        <a:ext cx="141287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57850"/>
              </p:ext>
            </p:extLst>
          </p:nvPr>
        </p:nvGraphicFramePr>
        <p:xfrm>
          <a:off x="887413" y="3107904"/>
          <a:ext cx="10223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" name="Equation" r:id="rId7" imgW="431800" imgH="520700" progId="Equation.DSMT4">
                  <p:embed/>
                </p:oleObj>
              </mc:Choice>
              <mc:Fallback>
                <p:oleObj name="Equation" r:id="rId7" imgW="4318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7413" y="3107904"/>
                        <a:ext cx="102235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407895"/>
              </p:ext>
            </p:extLst>
          </p:nvPr>
        </p:nvGraphicFramePr>
        <p:xfrm>
          <a:off x="887628" y="4513262"/>
          <a:ext cx="102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" name="Equation" r:id="rId9" imgW="431800" imgH="279400" progId="Equation.DSMT4">
                  <p:embed/>
                </p:oleObj>
              </mc:Choice>
              <mc:Fallback>
                <p:oleObj name="Equation" r:id="rId9" imgW="431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628" y="4513262"/>
                        <a:ext cx="10223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60191"/>
              </p:ext>
            </p:extLst>
          </p:nvPr>
        </p:nvGraphicFramePr>
        <p:xfrm>
          <a:off x="1160284" y="5359400"/>
          <a:ext cx="511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" name="Equation" r:id="rId11" imgW="215900" imgH="177800" progId="Equation.DSMT4">
                  <p:embed/>
                </p:oleObj>
              </mc:Choice>
              <mc:Fallback>
                <p:oleObj name="Equation" r:id="rId11" imgW="215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0284" y="5359400"/>
                        <a:ext cx="5111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73195"/>
              </p:ext>
            </p:extLst>
          </p:nvPr>
        </p:nvGraphicFramePr>
        <p:xfrm>
          <a:off x="5073650" y="3107904"/>
          <a:ext cx="14128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" name="Equation" r:id="rId13" imgW="596900" imgH="520700" progId="Equation.DSMT4">
                  <p:embed/>
                </p:oleObj>
              </mc:Choice>
              <mc:Fallback>
                <p:oleObj name="Equation" r:id="rId13" imgW="5969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3650" y="3107904"/>
                        <a:ext cx="1412875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00818"/>
              </p:ext>
            </p:extLst>
          </p:nvPr>
        </p:nvGraphicFramePr>
        <p:xfrm>
          <a:off x="5218113" y="4513262"/>
          <a:ext cx="12334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2" name="Equation" r:id="rId15" imgW="520700" imgH="279400" progId="Equation.DSMT4">
                  <p:embed/>
                </p:oleObj>
              </mc:Choice>
              <mc:Fallback>
                <p:oleObj name="Equation" r:id="rId15" imgW="520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18113" y="4513262"/>
                        <a:ext cx="1233487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61155"/>
              </p:ext>
            </p:extLst>
          </p:nvPr>
        </p:nvGraphicFramePr>
        <p:xfrm>
          <a:off x="4872038" y="5253831"/>
          <a:ext cx="19256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3" name="Equation" r:id="rId17" imgW="812800" imgH="444500" progId="Equation.DSMT4">
                  <p:embed/>
                </p:oleObj>
              </mc:Choice>
              <mc:Fallback>
                <p:oleObj name="Equation" r:id="rId17" imgW="812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72038" y="5253831"/>
                        <a:ext cx="1925637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151923"/>
              </p:ext>
            </p:extLst>
          </p:nvPr>
        </p:nvGraphicFramePr>
        <p:xfrm>
          <a:off x="6902199" y="5449887"/>
          <a:ext cx="15954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4" name="Equation" r:id="rId19" imgW="673100" imgH="279400" progId="Equation.DSMT4">
                  <p:embed/>
                </p:oleObj>
              </mc:Choice>
              <mc:Fallback>
                <p:oleObj name="Equation" r:id="rId19" imgW="673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02199" y="5449887"/>
                        <a:ext cx="159543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8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4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           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12559"/>
              </p:ext>
            </p:extLst>
          </p:nvPr>
        </p:nvGraphicFramePr>
        <p:xfrm>
          <a:off x="1876425" y="1008063"/>
          <a:ext cx="12620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8" name="Equation" r:id="rId3" imgW="533400" imgH="596900" progId="Equation.DSMT4">
                  <p:embed/>
                </p:oleObj>
              </mc:Choice>
              <mc:Fallback>
                <p:oleObj name="Equation" r:id="rId3" imgW="5334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6425" y="1008063"/>
                        <a:ext cx="12620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30815"/>
              </p:ext>
            </p:extLst>
          </p:nvPr>
        </p:nvGraphicFramePr>
        <p:xfrm>
          <a:off x="1244600" y="2717800"/>
          <a:ext cx="12620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9" name="Equation" r:id="rId5" imgW="533400" imgH="558800" progId="Equation.DSMT4">
                  <p:embed/>
                </p:oleObj>
              </mc:Choice>
              <mc:Fallback>
                <p:oleObj name="Equation" r:id="rId5" imgW="533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600" y="2717800"/>
                        <a:ext cx="1262063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808199"/>
              </p:ext>
            </p:extLst>
          </p:nvPr>
        </p:nvGraphicFramePr>
        <p:xfrm>
          <a:off x="2551907" y="2717800"/>
          <a:ext cx="11731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0" name="Equation" r:id="rId7" imgW="495300" imgH="558800" progId="Equation.DSMT4">
                  <p:embed/>
                </p:oleObj>
              </mc:Choice>
              <mc:Fallback>
                <p:oleObj name="Equation" r:id="rId7" imgW="495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1907" y="2717800"/>
                        <a:ext cx="1173162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92572"/>
              </p:ext>
            </p:extLst>
          </p:nvPr>
        </p:nvGraphicFramePr>
        <p:xfrm>
          <a:off x="3814762" y="2670175"/>
          <a:ext cx="117316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1" name="Equation" r:id="rId9" imgW="495300" imgH="596900" progId="Equation.DSMT4">
                  <p:embed/>
                </p:oleObj>
              </mc:Choice>
              <mc:Fallback>
                <p:oleObj name="Equation" r:id="rId9" imgW="4953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4762" y="2670175"/>
                        <a:ext cx="1173162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61572"/>
              </p:ext>
            </p:extLst>
          </p:nvPr>
        </p:nvGraphicFramePr>
        <p:xfrm>
          <a:off x="4987924" y="2640013"/>
          <a:ext cx="931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2" name="Equation" r:id="rId11" imgW="393700" imgH="609600" progId="Equation.DSMT4">
                  <p:embed/>
                </p:oleObj>
              </mc:Choice>
              <mc:Fallback>
                <p:oleObj name="Equation" r:id="rId11" imgW="3937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7924" y="2640013"/>
                        <a:ext cx="93186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71056"/>
              </p:ext>
            </p:extLst>
          </p:nvPr>
        </p:nvGraphicFramePr>
        <p:xfrm>
          <a:off x="7313613" y="2717800"/>
          <a:ext cx="13843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3" name="Equation" r:id="rId13" imgW="584200" imgH="558800" progId="Equation.DSMT4">
                  <p:embed/>
                </p:oleObj>
              </mc:Choice>
              <mc:Fallback>
                <p:oleObj name="Equation" r:id="rId13" imgW="584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3613" y="2717800"/>
                        <a:ext cx="13843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91323"/>
              </p:ext>
            </p:extLst>
          </p:nvPr>
        </p:nvGraphicFramePr>
        <p:xfrm>
          <a:off x="5815013" y="2655888"/>
          <a:ext cx="1384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4" name="Equation" r:id="rId15" imgW="584200" imgH="609600" progId="Equation.DSMT4">
                  <p:embed/>
                </p:oleObj>
              </mc:Choice>
              <mc:Fallback>
                <p:oleObj name="Equation" r:id="rId15" imgW="5842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15013" y="2655888"/>
                        <a:ext cx="13843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44515"/>
              </p:ext>
            </p:extLst>
          </p:nvPr>
        </p:nvGraphicFramePr>
        <p:xfrm>
          <a:off x="2132431" y="1462088"/>
          <a:ext cx="9017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" name="Equation" r:id="rId3" imgW="381000" imgH="558800" progId="Equation.DSMT4">
                  <p:embed/>
                </p:oleObj>
              </mc:Choice>
              <mc:Fallback>
                <p:oleObj name="Equation" r:id="rId3" imgW="381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2431" y="1462088"/>
                        <a:ext cx="90170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469052"/>
              </p:ext>
            </p:extLst>
          </p:nvPr>
        </p:nvGraphicFramePr>
        <p:xfrm>
          <a:off x="920750" y="2989263"/>
          <a:ext cx="9017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1" name="Equation" r:id="rId5" imgW="381000" imgH="596900" progId="Equation.DSMT4">
                  <p:embed/>
                </p:oleObj>
              </mc:Choice>
              <mc:Fallback>
                <p:oleObj name="Equation" r:id="rId5" imgW="3810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0" y="2989263"/>
                        <a:ext cx="901700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71398"/>
              </p:ext>
            </p:extLst>
          </p:nvPr>
        </p:nvGraphicFramePr>
        <p:xfrm>
          <a:off x="1733550" y="2959100"/>
          <a:ext cx="1081088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2" name="Equation" r:id="rId7" imgW="457200" imgH="609600" progId="Equation.DSMT4">
                  <p:embed/>
                </p:oleObj>
              </mc:Choice>
              <mc:Fallback>
                <p:oleObj name="Equation" r:id="rId7" imgW="4572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3550" y="2959100"/>
                        <a:ext cx="1081088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002572"/>
              </p:ext>
            </p:extLst>
          </p:nvPr>
        </p:nvGraphicFramePr>
        <p:xfrm>
          <a:off x="2792413" y="2959100"/>
          <a:ext cx="14732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3" name="Equation" r:id="rId9" imgW="622300" imgH="609600" progId="Equation.DSMT4">
                  <p:embed/>
                </p:oleObj>
              </mc:Choice>
              <mc:Fallback>
                <p:oleObj name="Equation" r:id="rId9" imgW="622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2413" y="2959100"/>
                        <a:ext cx="1473200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1642"/>
              </p:ext>
            </p:extLst>
          </p:nvPr>
        </p:nvGraphicFramePr>
        <p:xfrm>
          <a:off x="4418013" y="2959100"/>
          <a:ext cx="14732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4" name="Equation" r:id="rId11" imgW="622300" imgH="558800" progId="Equation.DSMT4">
                  <p:embed/>
                </p:oleObj>
              </mc:Choice>
              <mc:Fallback>
                <p:oleObj name="Equation" r:id="rId11" imgW="622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8013" y="2959100"/>
                        <a:ext cx="147320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add and subtract radical expressions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6.3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Binomial Radical Expressions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1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743200" algn="l"/>
                <a:tab pos="3086100" algn="l"/>
              </a:tabLst>
            </a:pPr>
            <a:r>
              <a:rPr lang="en-US" sz="2800" dirty="0">
                <a:latin typeface="Comic Sans MS"/>
                <a:cs typeface="Comic Sans MS"/>
              </a:rPr>
              <a:t>Multiply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  <a:tabLst>
                <a:tab pos="2743200" algn="l"/>
                <a:tab pos="30861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>
                <a:latin typeface="Comic Sans MS"/>
                <a:cs typeface="Comic Sans MS"/>
              </a:rPr>
              <a:t>5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+ 4)(3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2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pPr marL="800100" lvl="2" indent="0">
              <a:buNone/>
              <a:tabLst>
                <a:tab pos="2743200" algn="l"/>
                <a:tab pos="30861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15x</a:t>
            </a:r>
            <a:r>
              <a:rPr lang="en-US" sz="20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- 10x + 12x - 8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2743200" algn="l"/>
                <a:tab pos="30861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15x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+ 2x – 8</a:t>
            </a:r>
          </a:p>
          <a:p>
            <a:pPr marL="800100" lvl="2" indent="0">
              <a:buNone/>
              <a:tabLst>
                <a:tab pos="2743200" algn="l"/>
                <a:tab pos="3086100" algn="l"/>
              </a:tabLst>
            </a:pPr>
            <a:endParaRPr 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2743200" algn="l"/>
                <a:tab pos="30861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+ 5)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2743200" algn="l"/>
                <a:tab pos="30861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0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+ 5x + 5x + 25</a:t>
            </a:r>
          </a:p>
          <a:p>
            <a:pPr marL="800100" lvl="2" indent="0">
              <a:buNone/>
              <a:tabLst>
                <a:tab pos="2743200" algn="l"/>
                <a:tab pos="30861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+ 10x + 25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7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38" y="1255242"/>
            <a:ext cx="8134162" cy="48912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>
                <a:latin typeface="Comic Sans MS"/>
                <a:cs typeface="Comic Sans MS"/>
              </a:rPr>
              <a:t>Write each number as a square of a number.</a:t>
            </a:r>
          </a:p>
          <a:p>
            <a:pPr marL="457200" indent="-457200">
              <a:lnSpc>
                <a:spcPct val="150000"/>
              </a:lnSpc>
              <a:buAutoNum type="arabicPeriod"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25			2.  0.09 </a:t>
            </a: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5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	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		    0.3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Write </a:t>
            </a:r>
            <a:r>
              <a:rPr lang="en-US" sz="2400" dirty="0">
                <a:latin typeface="Comic Sans MS"/>
                <a:cs typeface="Comic Sans MS"/>
              </a:rPr>
              <a:t>each expression as a square of an expression.</a:t>
            </a: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3.  </a:t>
            </a:r>
            <a:r>
              <a:rPr lang="en-US" sz="2400" i="1" dirty="0" smtClean="0"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latin typeface="Comic Sans MS"/>
                <a:cs typeface="Comic Sans MS"/>
              </a:rPr>
              <a:t>10</a:t>
            </a: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	4.  169</a:t>
            </a:r>
            <a:r>
              <a:rPr lang="en-US" sz="2400" i="1" dirty="0" smtClean="0"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latin typeface="Comic Sans MS"/>
                <a:cs typeface="Comic Sans MS"/>
              </a:rPr>
              <a:t>6</a:t>
            </a:r>
            <a:r>
              <a:rPr lang="en-US" sz="2400" i="1" dirty="0" smtClean="0">
                <a:latin typeface="Comic Sans MS"/>
                <a:cs typeface="Comic Sans MS"/>
              </a:rPr>
              <a:t>y</a:t>
            </a:r>
            <a:r>
              <a:rPr lang="en-US" sz="2400" baseline="30000" dirty="0" smtClean="0">
                <a:latin typeface="Comic Sans MS"/>
                <a:cs typeface="Comic Sans MS"/>
              </a:rPr>
              <a:t>12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				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13</a:t>
            </a:r>
            <a:r>
              <a:rPr lang="en-US" sz="2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400" i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150000"/>
              </a:lnSpc>
              <a:buNone/>
              <a:tabLst>
                <a:tab pos="2286000" algn="l"/>
                <a:tab pos="2628900" algn="l"/>
                <a:tab pos="4572000" algn="l"/>
                <a:tab pos="4914900" algn="l"/>
              </a:tabLst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6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omic Sans MS"/>
                <a:cs typeface="Comic Sans MS"/>
              </a:rPr>
              <a:t>Like Radicals </a:t>
            </a:r>
            <a:r>
              <a:rPr lang="en-US" sz="2800" dirty="0">
                <a:latin typeface="Comic Sans MS"/>
                <a:cs typeface="Comic Sans MS"/>
              </a:rPr>
              <a:t>- radical expressions that have the same index and the same </a:t>
            </a:r>
            <a:r>
              <a:rPr lang="en-US" sz="2800" dirty="0" smtClean="0">
                <a:latin typeface="Comic Sans MS"/>
                <a:cs typeface="Comic Sans MS"/>
              </a:rPr>
              <a:t>radicand</a:t>
            </a:r>
            <a:r>
              <a:rPr lang="en-US" sz="2800" dirty="0">
                <a:latin typeface="Comic Sans MS"/>
                <a:cs typeface="Comic Sans MS"/>
              </a:rPr>
              <a:t>. 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Rationalizing the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Denominator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of a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Binomial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- </a:t>
            </a:r>
            <a:r>
              <a:rPr lang="en-US" sz="2800" dirty="0">
                <a:latin typeface="Comic Sans MS"/>
                <a:cs typeface="Comic Sans MS"/>
              </a:rPr>
              <a:t>multiply the numerator and </a:t>
            </a:r>
            <a:r>
              <a:rPr lang="en-US" sz="2800" dirty="0" smtClean="0">
                <a:latin typeface="Comic Sans MS"/>
                <a:cs typeface="Comic Sans MS"/>
              </a:rPr>
              <a:t>denominator </a:t>
            </a:r>
            <a:r>
              <a:rPr lang="en-US" sz="2800" dirty="0">
                <a:latin typeface="Comic Sans MS"/>
                <a:cs typeface="Comic Sans MS"/>
              </a:rPr>
              <a:t>of the fraction by the conjugate of the denominator.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25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2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Add or Subtract, if possible.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b.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83489"/>
              </p:ext>
            </p:extLst>
          </p:nvPr>
        </p:nvGraphicFramePr>
        <p:xfrm>
          <a:off x="1199622" y="2044524"/>
          <a:ext cx="2314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Equation" r:id="rId3" imgW="977900" imgH="317500" progId="Equation.DSMT4">
                  <p:embed/>
                </p:oleObj>
              </mc:Choice>
              <mc:Fallback>
                <p:oleObj name="Equation" r:id="rId3" imgW="9779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9622" y="2044524"/>
                        <a:ext cx="231457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05901"/>
              </p:ext>
            </p:extLst>
          </p:nvPr>
        </p:nvGraphicFramePr>
        <p:xfrm>
          <a:off x="1304925" y="4146550"/>
          <a:ext cx="21050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4925" y="4146550"/>
                        <a:ext cx="210502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06764"/>
              </p:ext>
            </p:extLst>
          </p:nvPr>
        </p:nvGraphicFramePr>
        <p:xfrm>
          <a:off x="1771650" y="2973388"/>
          <a:ext cx="1171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Equation" r:id="rId7" imgW="495300" imgH="317500" progId="Equation.DSMT4">
                  <p:embed/>
                </p:oleObj>
              </mc:Choice>
              <mc:Fallback>
                <p:oleObj name="Equation" r:id="rId7" imgW="495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1650" y="2973388"/>
                        <a:ext cx="117157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4687" y="5134001"/>
            <a:ext cx="730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Have different radicands, cannot subtract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68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338153"/>
              </p:ext>
            </p:extLst>
          </p:nvPr>
        </p:nvGraphicFramePr>
        <p:xfrm>
          <a:off x="2227263" y="1517907"/>
          <a:ext cx="33369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" name="Equation" r:id="rId3" imgW="1409700" imgH="279400" progId="Equation.DSMT4">
                  <p:embed/>
                </p:oleObj>
              </mc:Choice>
              <mc:Fallback>
                <p:oleObj name="Equation" r:id="rId3" imgW="1409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63" y="1517907"/>
                        <a:ext cx="333692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797180"/>
              </p:ext>
            </p:extLst>
          </p:nvPr>
        </p:nvGraphicFramePr>
        <p:xfrm>
          <a:off x="1843618" y="2452688"/>
          <a:ext cx="40274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2" name="Equation" r:id="rId5" imgW="1701800" imgH="279400" progId="Equation.DSMT4">
                  <p:embed/>
                </p:oleObj>
              </mc:Choice>
              <mc:Fallback>
                <p:oleObj name="Equation" r:id="rId5" imgW="1701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3618" y="2452688"/>
                        <a:ext cx="402748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77117"/>
              </p:ext>
            </p:extLst>
          </p:nvPr>
        </p:nvGraphicFramePr>
        <p:xfrm>
          <a:off x="2022475" y="3267075"/>
          <a:ext cx="3667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3" name="Equation" r:id="rId7" imgW="1549400" imgH="279400" progId="Equation.DSMT4">
                  <p:embed/>
                </p:oleObj>
              </mc:Choice>
              <mc:Fallback>
                <p:oleObj name="Equation" r:id="rId7" imgW="1549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2475" y="3267075"/>
                        <a:ext cx="366712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85732"/>
              </p:ext>
            </p:extLst>
          </p:nvPr>
        </p:nvGraphicFramePr>
        <p:xfrm>
          <a:off x="2368550" y="4081463"/>
          <a:ext cx="29749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4" name="Equation" r:id="rId9" imgW="1257300" imgH="279400" progId="Equation.DSMT4">
                  <p:embed/>
                </p:oleObj>
              </mc:Choice>
              <mc:Fallback>
                <p:oleObj name="Equation" r:id="rId9" imgW="1257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8550" y="4081463"/>
                        <a:ext cx="2974975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69879"/>
              </p:ext>
            </p:extLst>
          </p:nvPr>
        </p:nvGraphicFramePr>
        <p:xfrm>
          <a:off x="3389313" y="4895850"/>
          <a:ext cx="9318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" name="Equation" r:id="rId11" imgW="393700" imgH="279400" progId="Equation.DSMT4">
                  <p:embed/>
                </p:oleObj>
              </mc:Choice>
              <mc:Fallback>
                <p:oleObj name="Equation" r:id="rId11" imgW="393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89313" y="4895850"/>
                        <a:ext cx="931862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Multiply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23393"/>
              </p:ext>
            </p:extLst>
          </p:nvPr>
        </p:nvGraphicFramePr>
        <p:xfrm>
          <a:off x="2257425" y="1417638"/>
          <a:ext cx="32766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2" name="Equation" r:id="rId3" imgW="1384300" imgH="406400" progId="Equation.DSMT4">
                  <p:embed/>
                </p:oleObj>
              </mc:Choice>
              <mc:Fallback>
                <p:oleObj name="Equation" r:id="rId3" imgW="13843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7425" y="1417638"/>
                        <a:ext cx="32766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45705"/>
              </p:ext>
            </p:extLst>
          </p:nvPr>
        </p:nvGraphicFramePr>
        <p:xfrm>
          <a:off x="2125663" y="2238558"/>
          <a:ext cx="38465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" name="Equation" r:id="rId5" imgW="1625600" imgH="342900" progId="Equation.DSMT4">
                  <p:embed/>
                </p:oleObj>
              </mc:Choice>
              <mc:Fallback>
                <p:oleObj name="Equation" r:id="rId5" imgW="1625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5663" y="2238558"/>
                        <a:ext cx="3846512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90119"/>
              </p:ext>
            </p:extLst>
          </p:nvPr>
        </p:nvGraphicFramePr>
        <p:xfrm>
          <a:off x="2816225" y="3265488"/>
          <a:ext cx="2463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" name="Equation" r:id="rId7" imgW="1041400" imgH="279400" progId="Equation.DSMT4">
                  <p:embed/>
                </p:oleObj>
              </mc:Choice>
              <mc:Fallback>
                <p:oleObj name="Equation" r:id="rId7" imgW="1041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6225" y="3265488"/>
                        <a:ext cx="2463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3318"/>
              </p:ext>
            </p:extLst>
          </p:nvPr>
        </p:nvGraphicFramePr>
        <p:xfrm>
          <a:off x="3011488" y="4078288"/>
          <a:ext cx="2073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488" y="4078288"/>
                        <a:ext cx="20732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7567"/>
              </p:ext>
            </p:extLst>
          </p:nvPr>
        </p:nvGraphicFramePr>
        <p:xfrm>
          <a:off x="3123721" y="4738688"/>
          <a:ext cx="17430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6" name="Equation" r:id="rId11" imgW="736600" imgH="279400" progId="Equation.DSMT4">
                  <p:embed/>
                </p:oleObj>
              </mc:Choice>
              <mc:Fallback>
                <p:oleObj name="Equation" r:id="rId11" imgW="736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3721" y="4738688"/>
                        <a:ext cx="17430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</a:t>
            </a:r>
            <a:r>
              <a:rPr lang="en-US" dirty="0">
                <a:latin typeface="Comic Sans MS"/>
                <a:cs typeface="Comic Sans MS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Rationalize the denominator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9883"/>
              </p:ext>
            </p:extLst>
          </p:nvPr>
        </p:nvGraphicFramePr>
        <p:xfrm>
          <a:off x="6101391" y="1285875"/>
          <a:ext cx="1201738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9" name="Equation" r:id="rId3" imgW="508000" imgH="546100" progId="Equation.DSMT4">
                  <p:embed/>
                </p:oleObj>
              </mc:Choice>
              <mc:Fallback>
                <p:oleObj name="Equation" r:id="rId3" imgW="508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391" y="1285875"/>
                        <a:ext cx="1201738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28787"/>
              </p:ext>
            </p:extLst>
          </p:nvPr>
        </p:nvGraphicFramePr>
        <p:xfrm>
          <a:off x="290421" y="3093047"/>
          <a:ext cx="1201738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0" name="Equation" r:id="rId5" imgW="508000" imgH="546100" progId="Equation.DSMT4">
                  <p:embed/>
                </p:oleObj>
              </mc:Choice>
              <mc:Fallback>
                <p:oleObj name="Equation" r:id="rId5" imgW="508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421" y="3093047"/>
                        <a:ext cx="1201738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33013"/>
              </p:ext>
            </p:extLst>
          </p:nvPr>
        </p:nvGraphicFramePr>
        <p:xfrm>
          <a:off x="1492159" y="3092450"/>
          <a:ext cx="126206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" name="Equation" r:id="rId7" imgW="533400" imgH="546100" progId="Equation.DSMT4">
                  <p:embed/>
                </p:oleObj>
              </mc:Choice>
              <mc:Fallback>
                <p:oleObj name="Equation" r:id="rId7" imgW="533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2159" y="3092450"/>
                        <a:ext cx="1262063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30802"/>
              </p:ext>
            </p:extLst>
          </p:nvPr>
        </p:nvGraphicFramePr>
        <p:xfrm>
          <a:off x="2754222" y="2957513"/>
          <a:ext cx="384492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2" name="Equation" r:id="rId9" imgW="1625600" imgH="660400" progId="Equation.DSMT4">
                  <p:embed/>
                </p:oleObj>
              </mc:Choice>
              <mc:Fallback>
                <p:oleObj name="Equation" r:id="rId9" imgW="16256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4222" y="2957513"/>
                        <a:ext cx="3844925" cy="156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38854"/>
              </p:ext>
            </p:extLst>
          </p:nvPr>
        </p:nvGraphicFramePr>
        <p:xfrm>
          <a:off x="6599147" y="3092450"/>
          <a:ext cx="22225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3" name="Equation" r:id="rId11" imgW="939800" imgH="508000" progId="Equation.DSMT4">
                  <p:embed/>
                </p:oleObj>
              </mc:Choice>
              <mc:Fallback>
                <p:oleObj name="Equation" r:id="rId11" imgW="9398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99147" y="3092450"/>
                        <a:ext cx="22225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20290"/>
              </p:ext>
            </p:extLst>
          </p:nvPr>
        </p:nvGraphicFramePr>
        <p:xfrm>
          <a:off x="6915150" y="4697413"/>
          <a:ext cx="17716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4" name="Equation" r:id="rId13" imgW="749300" imgH="508000" progId="Equation.DSMT4">
                  <p:embed/>
                </p:oleObj>
              </mc:Choice>
              <mc:Fallback>
                <p:oleObj name="Equation" r:id="rId13" imgW="749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15150" y="4697413"/>
                        <a:ext cx="17716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6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use rational exponents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Lesson </a:t>
            </a:r>
            <a:r>
              <a:rPr lang="en-US" sz="4800" dirty="0" smtClean="0">
                <a:latin typeface="Comic Sans MS"/>
                <a:cs typeface="Comic Sans MS"/>
              </a:rPr>
              <a:t>6.4 Part 1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Rational Exponents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52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42900" algn="l"/>
                <a:tab pos="3657600" algn="l"/>
                <a:tab pos="4000500" algn="l"/>
              </a:tabLst>
            </a:pPr>
            <a:r>
              <a:rPr lang="en-US" sz="2800" dirty="0">
                <a:latin typeface="Comic Sans MS"/>
                <a:cs typeface="Comic Sans MS"/>
              </a:rPr>
              <a:t>Simplify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Arial"/>
              <a:buAutoNum type="arabicPeriod"/>
              <a:tabLst>
                <a:tab pos="342900" algn="l"/>
                <a:tab pos="3657600" algn="l"/>
                <a:tab pos="4000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2</a:t>
            </a:r>
            <a:r>
              <a:rPr lang="en-US" sz="2800" baseline="30000" dirty="0">
                <a:latin typeface="Comic Sans MS"/>
                <a:cs typeface="Comic Sans MS"/>
              </a:rPr>
              <a:t>–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 		2.  </a:t>
            </a:r>
            <a:r>
              <a:rPr lang="en-US" sz="2000" dirty="0" smtClean="0">
                <a:latin typeface="Comic Sans MS"/>
                <a:cs typeface="Comic Sans MS"/>
              </a:rPr>
              <a:t>(</a:t>
            </a:r>
            <a:r>
              <a:rPr lang="en-US" sz="2000" dirty="0">
                <a:latin typeface="Comic Sans MS"/>
                <a:cs typeface="Comic Sans MS"/>
              </a:rPr>
              <a:t>3</a:t>
            </a:r>
            <a:r>
              <a:rPr lang="en-US" sz="2000" i="1" dirty="0">
                <a:latin typeface="Comic Sans MS"/>
                <a:cs typeface="Comic Sans MS"/>
              </a:rPr>
              <a:t>x</a:t>
            </a:r>
            <a:r>
              <a:rPr lang="en-US" sz="2000" dirty="0">
                <a:latin typeface="Comic Sans MS"/>
                <a:cs typeface="Comic Sans MS"/>
              </a:rPr>
              <a:t>)</a:t>
            </a:r>
            <a:r>
              <a:rPr lang="en-US" sz="2000" baseline="30000" dirty="0">
                <a:latin typeface="Comic Sans MS"/>
                <a:cs typeface="Comic Sans MS"/>
              </a:rPr>
              <a:t>–2</a:t>
            </a:r>
            <a:r>
              <a:rPr lang="en-US" sz="2000" dirty="0">
                <a:latin typeface="Comic Sans MS"/>
                <a:cs typeface="Comic Sans MS"/>
              </a:rPr>
              <a:t> </a:t>
            </a:r>
          </a:p>
          <a:p>
            <a:pPr marL="514350" indent="-514350">
              <a:buAutoNum type="arabicPeriod"/>
              <a:tabLst>
                <a:tab pos="342900" algn="l"/>
                <a:tab pos="3657600" algn="l"/>
                <a:tab pos="4000500" algn="l"/>
              </a:tabLst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3657600" algn="l"/>
                <a:tab pos="4000500" algn="l"/>
              </a:tabLst>
            </a:pPr>
            <a:endParaRPr lang="en-US" sz="2800" dirty="0" smtClean="0"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342900" algn="l"/>
                <a:tab pos="3657600" algn="l"/>
                <a:tab pos="4000500" algn="l"/>
              </a:tabLst>
            </a:pPr>
            <a:endParaRPr lang="en-US" sz="2000" dirty="0" smtClean="0">
              <a:latin typeface="Comic Sans MS"/>
              <a:cs typeface="Comic Sans MS"/>
            </a:endParaRPr>
          </a:p>
          <a:p>
            <a:pPr marL="514350" indent="-514350">
              <a:buAutoNum type="arabicPeriod" startAt="3"/>
              <a:tabLst>
                <a:tab pos="342900" algn="l"/>
                <a:tab pos="3657600" algn="l"/>
                <a:tab pos="4000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>
                <a:latin typeface="Comic Sans MS"/>
                <a:cs typeface="Comic Sans MS"/>
              </a:rPr>
              <a:t>5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–3</a:t>
            </a:r>
            <a:r>
              <a:rPr lang="en-US" sz="2800" dirty="0" smtClean="0">
                <a:latin typeface="Comic Sans MS"/>
                <a:cs typeface="Comic Sans MS"/>
              </a:rPr>
              <a:t> 	    4.  (</a:t>
            </a:r>
            <a:r>
              <a:rPr lang="en-US" sz="2800" dirty="0">
                <a:latin typeface="Comic Sans MS"/>
                <a:cs typeface="Comic Sans MS"/>
              </a:rPr>
              <a:t>2</a:t>
            </a:r>
            <a:r>
              <a:rPr lang="en-US" sz="2800" i="1" dirty="0">
                <a:latin typeface="Comic Sans MS"/>
                <a:cs typeface="Comic Sans MS"/>
              </a:rPr>
              <a:t>a</a:t>
            </a:r>
            <a:r>
              <a:rPr lang="en-US" sz="2800" baseline="30000" dirty="0">
                <a:latin typeface="Comic Sans MS"/>
                <a:cs typeface="Comic Sans MS"/>
              </a:rPr>
              <a:t>–2</a:t>
            </a:r>
            <a:r>
              <a:rPr lang="en-US" sz="2800" i="1" dirty="0">
                <a:latin typeface="Comic Sans MS"/>
                <a:cs typeface="Comic Sans MS"/>
              </a:rPr>
              <a:t>b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)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04951"/>
              </p:ext>
            </p:extLst>
          </p:nvPr>
        </p:nvGraphicFramePr>
        <p:xfrm>
          <a:off x="949360" y="2645249"/>
          <a:ext cx="413542" cy="89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" name="Equation" r:id="rId3" imgW="215900" imgH="469900" progId="Equation.DSMT4">
                  <p:embed/>
                </p:oleObj>
              </mc:Choice>
              <mc:Fallback>
                <p:oleObj name="Equation" r:id="rId3" imgW="215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360" y="2645249"/>
                        <a:ext cx="413542" cy="89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51743"/>
              </p:ext>
            </p:extLst>
          </p:nvPr>
        </p:nvGraphicFramePr>
        <p:xfrm>
          <a:off x="5536017" y="2645728"/>
          <a:ext cx="6318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Equation" r:id="rId5" imgW="330200" imgH="469900" progId="Equation.DSMT4">
                  <p:embed/>
                </p:oleObj>
              </mc:Choice>
              <mc:Fallback>
                <p:oleObj name="Equation" r:id="rId5" imgW="330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6017" y="2645728"/>
                        <a:ext cx="6318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64554"/>
              </p:ext>
            </p:extLst>
          </p:nvPr>
        </p:nvGraphicFramePr>
        <p:xfrm>
          <a:off x="949360" y="4425950"/>
          <a:ext cx="12398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5" name="Equation" r:id="rId7" imgW="647700" imgH="508000" progId="Equation.DSMT4">
                  <p:embed/>
                </p:oleObj>
              </mc:Choice>
              <mc:Fallback>
                <p:oleObj name="Equation" r:id="rId7" imgW="647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9360" y="4425950"/>
                        <a:ext cx="123983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76329"/>
              </p:ext>
            </p:extLst>
          </p:nvPr>
        </p:nvGraphicFramePr>
        <p:xfrm>
          <a:off x="5536017" y="4498975"/>
          <a:ext cx="8016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6" name="Equation" r:id="rId9" imgW="419100" imgH="469900" progId="Equation.DSMT4">
                  <p:embed/>
                </p:oleObj>
              </mc:Choice>
              <mc:Fallback>
                <p:oleObj name="Equation" r:id="rId9" imgW="419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6017" y="4498975"/>
                        <a:ext cx="801687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Rational Exponent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If the nth root of </a:t>
            </a:r>
            <a:r>
              <a:rPr lang="en-US" i="1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 is a real number, </a:t>
            </a:r>
            <a:r>
              <a:rPr lang="en-US" i="1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 is an integer and </a:t>
            </a:r>
            <a:r>
              <a:rPr lang="en-US" i="1" dirty="0" smtClean="0">
                <a:latin typeface="Comic Sans MS"/>
                <a:cs typeface="Comic Sans MS"/>
              </a:rPr>
              <a:t>m/n</a:t>
            </a:r>
            <a:r>
              <a:rPr lang="en-US" dirty="0" smtClean="0">
                <a:latin typeface="Comic Sans MS"/>
                <a:cs typeface="Comic Sans MS"/>
              </a:rPr>
              <a:t> is in lowest terms, then</a:t>
            </a:r>
          </a:p>
          <a:p>
            <a:pPr marL="0" indent="0" algn="ctr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29237"/>
              </p:ext>
            </p:extLst>
          </p:nvPr>
        </p:nvGraphicFramePr>
        <p:xfrm>
          <a:off x="2792413" y="3743577"/>
          <a:ext cx="37401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3" imgW="1574800" imgH="355600" progId="Equation.DSMT4">
                  <p:embed/>
                </p:oleObj>
              </mc:Choice>
              <mc:Fallback>
                <p:oleObj name="Equation" r:id="rId3" imgW="15748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413" y="3743577"/>
                        <a:ext cx="3740150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4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						b.							c.  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87723"/>
              </p:ext>
            </p:extLst>
          </p:nvPr>
        </p:nvGraphicFramePr>
        <p:xfrm>
          <a:off x="1012825" y="2255044"/>
          <a:ext cx="6905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7" name="Equation" r:id="rId3" imgW="292100" imgH="342900" progId="Equation.DSMT4">
                  <p:embed/>
                </p:oleObj>
              </mc:Choice>
              <mc:Fallback>
                <p:oleObj name="Equation" r:id="rId3" imgW="2921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2825" y="2255044"/>
                        <a:ext cx="690563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44740"/>
              </p:ext>
            </p:extLst>
          </p:nvPr>
        </p:nvGraphicFramePr>
        <p:xfrm>
          <a:off x="3838575" y="2255045"/>
          <a:ext cx="10810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8" name="Equation" r:id="rId5" imgW="457200" imgH="342900" progId="Equation.DSMT4">
                  <p:embed/>
                </p:oleObj>
              </mc:Choice>
              <mc:Fallback>
                <p:oleObj name="Equation" r:id="rId5" imgW="457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575" y="2255045"/>
                        <a:ext cx="10810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49821"/>
              </p:ext>
            </p:extLst>
          </p:nvPr>
        </p:nvGraphicFramePr>
        <p:xfrm>
          <a:off x="893763" y="3292475"/>
          <a:ext cx="809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9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763" y="3292475"/>
                        <a:ext cx="80962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85362"/>
              </p:ext>
            </p:extLst>
          </p:nvPr>
        </p:nvGraphicFramePr>
        <p:xfrm>
          <a:off x="1012825" y="4211638"/>
          <a:ext cx="330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"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825" y="4211638"/>
                        <a:ext cx="3302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91340"/>
              </p:ext>
            </p:extLst>
          </p:nvPr>
        </p:nvGraphicFramePr>
        <p:xfrm>
          <a:off x="3838575" y="3292475"/>
          <a:ext cx="12890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" name="Equation" r:id="rId11" imgW="546100" imgH="279400" progId="Equation.DSMT4">
                  <p:embed/>
                </p:oleObj>
              </mc:Choice>
              <mc:Fallback>
                <p:oleObj name="Equation" r:id="rId11" imgW="546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38575" y="3292475"/>
                        <a:ext cx="128905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61819"/>
              </p:ext>
            </p:extLst>
          </p:nvPr>
        </p:nvGraphicFramePr>
        <p:xfrm>
          <a:off x="4270249" y="4308475"/>
          <a:ext cx="3302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2" name="Equation" r:id="rId13" imgW="139700" imgH="177800" progId="Equation.DSMT4">
                  <p:embed/>
                </p:oleObj>
              </mc:Choice>
              <mc:Fallback>
                <p:oleObj name="Equation" r:id="rId13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0249" y="4308475"/>
                        <a:ext cx="3302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83045"/>
              </p:ext>
            </p:extLst>
          </p:nvPr>
        </p:nvGraphicFramePr>
        <p:xfrm>
          <a:off x="6964584" y="2255044"/>
          <a:ext cx="14716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3" name="Equation" r:id="rId15" imgW="622300" imgH="342900" progId="Equation.DSMT4">
                  <p:embed/>
                </p:oleObj>
              </mc:Choice>
              <mc:Fallback>
                <p:oleObj name="Equation" r:id="rId15" imgW="622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4584" y="2255044"/>
                        <a:ext cx="14716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68010"/>
              </p:ext>
            </p:extLst>
          </p:nvPr>
        </p:nvGraphicFramePr>
        <p:xfrm>
          <a:off x="6767513" y="3292475"/>
          <a:ext cx="16192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4" name="Equation" r:id="rId17" imgW="685800" imgH="279400" progId="Equation.DSMT4">
                  <p:embed/>
                </p:oleObj>
              </mc:Choice>
              <mc:Fallback>
                <p:oleObj name="Equation" r:id="rId17" imgW="685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7513" y="3292475"/>
                        <a:ext cx="161925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55213"/>
              </p:ext>
            </p:extLst>
          </p:nvPr>
        </p:nvGraphicFramePr>
        <p:xfrm>
          <a:off x="7080250" y="4211638"/>
          <a:ext cx="10191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5" name="Equation" r:id="rId19" imgW="431800" imgH="279400" progId="Equation.DSMT4">
                  <p:embed/>
                </p:oleObj>
              </mc:Choice>
              <mc:Fallback>
                <p:oleObj name="Equation" r:id="rId19" imgW="431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80250" y="4211638"/>
                        <a:ext cx="1019175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78786"/>
              </p:ext>
            </p:extLst>
          </p:nvPr>
        </p:nvGraphicFramePr>
        <p:xfrm>
          <a:off x="7439025" y="5205413"/>
          <a:ext cx="3000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6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39025" y="5205413"/>
                        <a:ext cx="300038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Convert to radical form.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                     	b.                       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47576"/>
              </p:ext>
            </p:extLst>
          </p:nvPr>
        </p:nvGraphicFramePr>
        <p:xfrm>
          <a:off x="966788" y="1850232"/>
          <a:ext cx="5413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9" name="Equation" r:id="rId3" imgW="228600" imgH="342900" progId="Equation.DSMT4">
                  <p:embed/>
                </p:oleObj>
              </mc:Choice>
              <mc:Fallback>
                <p:oleObj name="Equation" r:id="rId3" imgW="228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850232"/>
                        <a:ext cx="541337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41719"/>
              </p:ext>
            </p:extLst>
          </p:nvPr>
        </p:nvGraphicFramePr>
        <p:xfrm>
          <a:off x="3804241" y="2161264"/>
          <a:ext cx="7810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" name="Equation" r:id="rId5" imgW="330200" imgH="266700" progId="Equation.DSMT4">
                  <p:embed/>
                </p:oleObj>
              </mc:Choice>
              <mc:Fallback>
                <p:oleObj name="Equation" r:id="rId5" imgW="330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4241" y="2161264"/>
                        <a:ext cx="78105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21459"/>
              </p:ext>
            </p:extLst>
          </p:nvPr>
        </p:nvGraphicFramePr>
        <p:xfrm>
          <a:off x="809574" y="2947194"/>
          <a:ext cx="7826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1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574" y="2947194"/>
                        <a:ext cx="78263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203137"/>
              </p:ext>
            </p:extLst>
          </p:nvPr>
        </p:nvGraphicFramePr>
        <p:xfrm>
          <a:off x="3804241" y="2793089"/>
          <a:ext cx="660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2" name="Equation" r:id="rId9" imgW="279400" imgH="381000" progId="Equation.DSMT4">
                  <p:embed/>
                </p:oleObj>
              </mc:Choice>
              <mc:Fallback>
                <p:oleObj name="Equation" r:id="rId9" imgW="279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04241" y="2793089"/>
                        <a:ext cx="6604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28425"/>
              </p:ext>
            </p:extLst>
          </p:nvPr>
        </p:nvGraphicFramePr>
        <p:xfrm>
          <a:off x="4464641" y="2754313"/>
          <a:ext cx="11430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3" name="Equation" r:id="rId11" imgW="482600" imgH="558800" progId="Equation.DSMT4">
                  <p:embed/>
                </p:oleObj>
              </mc:Choice>
              <mc:Fallback>
                <p:oleObj name="Equation" r:id="rId11" imgW="482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4641" y="2754313"/>
                        <a:ext cx="1143000" cy="132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539031"/>
              </p:ext>
            </p:extLst>
          </p:nvPr>
        </p:nvGraphicFramePr>
        <p:xfrm>
          <a:off x="5607641" y="2752945"/>
          <a:ext cx="13525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4" name="Equation" r:id="rId13" imgW="571500" imgH="558800" progId="Equation.DSMT4">
                  <p:embed/>
                </p:oleObj>
              </mc:Choice>
              <mc:Fallback>
                <p:oleObj name="Equation" r:id="rId13" imgW="5715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7641" y="2752945"/>
                        <a:ext cx="1352550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50418"/>
              </p:ext>
            </p:extLst>
          </p:nvPr>
        </p:nvGraphicFramePr>
        <p:xfrm>
          <a:off x="6960191" y="2633883"/>
          <a:ext cx="75088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5" name="Equation" r:id="rId15" imgW="317500" imgH="609600" progId="Equation.DSMT4">
                  <p:embed/>
                </p:oleObj>
              </mc:Choice>
              <mc:Fallback>
                <p:oleObj name="Equation" r:id="rId15" imgW="3175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0191" y="2633883"/>
                        <a:ext cx="750888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39848"/>
              </p:ext>
            </p:extLst>
          </p:nvPr>
        </p:nvGraphicFramePr>
        <p:xfrm>
          <a:off x="7852748" y="2661444"/>
          <a:ext cx="963613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6" name="Equation" r:id="rId17" imgW="406400" imgH="558800" progId="Equation.DSMT4">
                  <p:embed/>
                </p:oleObj>
              </mc:Choice>
              <mc:Fallback>
                <p:oleObj name="Equation" r:id="rId17" imgW="406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52748" y="2661444"/>
                        <a:ext cx="963613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31859C"/>
                </a:solidFill>
                <a:latin typeface="Comic Sans MS"/>
                <a:cs typeface="Comic Sans MS"/>
              </a:rPr>
              <a:t>Properties of Exponents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Assume that no denominator is equal to zero and </a:t>
            </a:r>
            <a:r>
              <a:rPr lang="en-US" sz="2400" i="1" dirty="0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 and </a:t>
            </a:r>
            <a:r>
              <a:rPr lang="en-US" sz="2400" i="1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are integers</a:t>
            </a:r>
            <a:endParaRPr lang="en-US" sz="24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42649"/>
              </p:ext>
            </p:extLst>
          </p:nvPr>
        </p:nvGraphicFramePr>
        <p:xfrm>
          <a:off x="854075" y="3151188"/>
          <a:ext cx="9064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" name="Equation" r:id="rId3" imgW="508000" imgH="190500" progId="Equation.DSMT4">
                  <p:embed/>
                </p:oleObj>
              </mc:Choice>
              <mc:Fallback>
                <p:oleObj name="Equation" r:id="rId3" imgW="508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4075" y="3151188"/>
                        <a:ext cx="906463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25093"/>
              </p:ext>
            </p:extLst>
          </p:nvPr>
        </p:nvGraphicFramePr>
        <p:xfrm>
          <a:off x="3635375" y="5110100"/>
          <a:ext cx="15859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" name="Equation" r:id="rId5" imgW="889000" imgH="419100" progId="Equation.3">
                  <p:embed/>
                </p:oleObj>
              </mc:Choice>
              <mc:Fallback>
                <p:oleObj name="Equation" r:id="rId5" imgW="889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375" y="5110100"/>
                        <a:ext cx="1585913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3371"/>
              </p:ext>
            </p:extLst>
          </p:nvPr>
        </p:nvGraphicFramePr>
        <p:xfrm>
          <a:off x="6489700" y="3879949"/>
          <a:ext cx="21971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" name="Equation" r:id="rId7" imgW="1231900" imgH="596900" progId="Equation.3">
                  <p:embed/>
                </p:oleObj>
              </mc:Choice>
              <mc:Fallback>
                <p:oleObj name="Equation" r:id="rId7" imgW="12319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9700" y="3879949"/>
                        <a:ext cx="21971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38708"/>
              </p:ext>
            </p:extLst>
          </p:nvPr>
        </p:nvGraphicFramePr>
        <p:xfrm>
          <a:off x="831850" y="3879949"/>
          <a:ext cx="21288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" name="Equation" r:id="rId9" imgW="1193800" imgH="482600" progId="Equation.3">
                  <p:embed/>
                </p:oleObj>
              </mc:Choice>
              <mc:Fallback>
                <p:oleObj name="Equation" r:id="rId9" imgW="1193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1850" y="3879949"/>
                        <a:ext cx="212883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798967"/>
              </p:ext>
            </p:extLst>
          </p:nvPr>
        </p:nvGraphicFramePr>
        <p:xfrm>
          <a:off x="6489700" y="3107532"/>
          <a:ext cx="17668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" name="Equation" r:id="rId11" imgW="990600" imgH="241300" progId="Equation.3">
                  <p:embed/>
                </p:oleObj>
              </mc:Choice>
              <mc:Fallback>
                <p:oleObj name="Equation" r:id="rId11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9700" y="3107532"/>
                        <a:ext cx="176688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60556"/>
              </p:ext>
            </p:extLst>
          </p:nvPr>
        </p:nvGraphicFramePr>
        <p:xfrm>
          <a:off x="3635375" y="2892425"/>
          <a:ext cx="1971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" name="Equation" r:id="rId13" imgW="1104900" imgH="482600" progId="Equation.3">
                  <p:embed/>
                </p:oleObj>
              </mc:Choice>
              <mc:Fallback>
                <p:oleObj name="Equation" r:id="rId13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5375" y="2892425"/>
                        <a:ext cx="19716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8161"/>
              </p:ext>
            </p:extLst>
          </p:nvPr>
        </p:nvGraphicFramePr>
        <p:xfrm>
          <a:off x="3635375" y="3992662"/>
          <a:ext cx="1720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" name="Equation" r:id="rId15" imgW="965200" imgH="419100" progId="Equation.3">
                  <p:embed/>
                </p:oleObj>
              </mc:Choice>
              <mc:Fallback>
                <p:oleObj name="Equation" r:id="rId15" imgW="965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35375" y="3992662"/>
                        <a:ext cx="172085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3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Convert to exponential form.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         					b. 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55616"/>
              </p:ext>
            </p:extLst>
          </p:nvPr>
        </p:nvGraphicFramePr>
        <p:xfrm>
          <a:off x="1003134" y="2445899"/>
          <a:ext cx="750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" name="Equation" r:id="rId3" imgW="317500" imgH="279400" progId="Equation.DSMT4">
                  <p:embed/>
                </p:oleObj>
              </mc:Choice>
              <mc:Fallback>
                <p:oleObj name="Equation" r:id="rId3" imgW="317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134" y="2445899"/>
                        <a:ext cx="7508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76287"/>
              </p:ext>
            </p:extLst>
          </p:nvPr>
        </p:nvGraphicFramePr>
        <p:xfrm>
          <a:off x="4593755" y="2445899"/>
          <a:ext cx="750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" name="Equation" r:id="rId5" imgW="317500" imgH="279400" progId="Equation.DSMT4">
                  <p:embed/>
                </p:oleObj>
              </mc:Choice>
              <mc:Fallback>
                <p:oleObj name="Equation" r:id="rId5" imgW="317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3755" y="2445899"/>
                        <a:ext cx="7508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1391"/>
              </p:ext>
            </p:extLst>
          </p:nvPr>
        </p:nvGraphicFramePr>
        <p:xfrm>
          <a:off x="1138238" y="3236913"/>
          <a:ext cx="4810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Equation" r:id="rId7" imgW="203200" imgH="342900" progId="Equation.DSMT4">
                  <p:embed/>
                </p:oleObj>
              </mc:Choice>
              <mc:Fallback>
                <p:oleObj name="Equation" r:id="rId7" imgW="203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8238" y="3236913"/>
                        <a:ext cx="481012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86487"/>
              </p:ext>
            </p:extLst>
          </p:nvPr>
        </p:nvGraphicFramePr>
        <p:xfrm>
          <a:off x="4621213" y="3236913"/>
          <a:ext cx="5095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" name="Equation" r:id="rId9" imgW="215900" imgH="342900" progId="Equation.DSMT4">
                  <p:embed/>
                </p:oleObj>
              </mc:Choice>
              <mc:Fallback>
                <p:oleObj name="Equation" r:id="rId9" imgW="215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1213" y="3236913"/>
                        <a:ext cx="509587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use rational exponents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Lesson </a:t>
            </a:r>
            <a:r>
              <a:rPr lang="en-US" sz="4800" dirty="0" smtClean="0">
                <a:latin typeface="Comic Sans MS"/>
                <a:cs typeface="Comic Sans MS"/>
              </a:rPr>
              <a:t>6.4 Part 2 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Rational Exponents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52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endParaRPr lang="en-US" dirty="0" smtClean="0">
              <a:latin typeface="Comic Sans MS"/>
              <a:cs typeface="Comic Sans MS"/>
            </a:endParaRPr>
          </a:p>
          <a:p>
            <a:pPr marL="800100" lvl="2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</a:p>
          <a:p>
            <a:pPr marL="800100" lvl="2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i="1" dirty="0" err="1" smtClean="0">
                <a:latin typeface="Comic Sans MS"/>
                <a:cs typeface="Comic Sans MS"/>
              </a:rPr>
              <a:t>pq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 smtClean="0">
                <a:latin typeface="Comic Sans MS"/>
                <a:cs typeface="Comic Sans MS"/>
              </a:rPr>
              <a:t>5</a:t>
            </a:r>
          </a:p>
          <a:p>
            <a:pPr marL="800100" lvl="2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0100" lvl="2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(2</a:t>
            </a:r>
            <a:r>
              <a:rPr lang="en-US" baseline="30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)(2</a:t>
            </a:r>
            <a:r>
              <a:rPr lang="en-US" baseline="30000" dirty="0" smtClean="0">
                <a:latin typeface="Comic Sans MS"/>
                <a:cs typeface="Comic Sans MS"/>
              </a:rPr>
              <a:t>5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512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9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76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All the properties of integer exponents also apply to rational exponents.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31859C"/>
                </a:solidFill>
                <a:latin typeface="Comic Sans MS"/>
                <a:cs typeface="Comic Sans MS"/>
              </a:rPr>
              <a:t>Properties of Exponents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Assume that no denominator is equal to zero</a:t>
            </a:r>
            <a:endParaRPr lang="en-US" sz="2400" dirty="0"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40270"/>
              </p:ext>
            </p:extLst>
          </p:nvPr>
        </p:nvGraphicFramePr>
        <p:xfrm>
          <a:off x="1398588" y="4367311"/>
          <a:ext cx="15859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1" name="Equation" r:id="rId3" imgW="889000" imgH="419100" progId="Equation.3">
                  <p:embed/>
                </p:oleObj>
              </mc:Choice>
              <mc:Fallback>
                <p:oleObj name="Equation" r:id="rId3" imgW="889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8588" y="4367311"/>
                        <a:ext cx="1585913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95327"/>
              </p:ext>
            </p:extLst>
          </p:nvPr>
        </p:nvGraphicFramePr>
        <p:xfrm>
          <a:off x="4875690" y="5380735"/>
          <a:ext cx="21971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2" name="Equation" r:id="rId5" imgW="1231900" imgH="596900" progId="Equation.3">
                  <p:embed/>
                </p:oleObj>
              </mc:Choice>
              <mc:Fallback>
                <p:oleObj name="Equation" r:id="rId5" imgW="12319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5690" y="5380735"/>
                        <a:ext cx="21971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24778"/>
              </p:ext>
            </p:extLst>
          </p:nvPr>
        </p:nvGraphicFramePr>
        <p:xfrm>
          <a:off x="4943952" y="4304411"/>
          <a:ext cx="21288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3" name="Equation" r:id="rId7" imgW="1193800" imgH="482600" progId="Equation.3">
                  <p:embed/>
                </p:oleObj>
              </mc:Choice>
              <mc:Fallback>
                <p:oleObj name="Equation" r:id="rId7" imgW="1193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3952" y="4304411"/>
                        <a:ext cx="212883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99586"/>
              </p:ext>
            </p:extLst>
          </p:nvPr>
        </p:nvGraphicFramePr>
        <p:xfrm>
          <a:off x="1398588" y="3537744"/>
          <a:ext cx="17668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Equation" r:id="rId9" imgW="990600" imgH="241300" progId="Equation.3">
                  <p:embed/>
                </p:oleObj>
              </mc:Choice>
              <mc:Fallback>
                <p:oleObj name="Equation" r:id="rId9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8588" y="3537744"/>
                        <a:ext cx="176688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50109"/>
              </p:ext>
            </p:extLst>
          </p:nvPr>
        </p:nvGraphicFramePr>
        <p:xfrm>
          <a:off x="4943952" y="3322637"/>
          <a:ext cx="1971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11" imgW="1104900" imgH="482600" progId="Equation.3">
                  <p:embed/>
                </p:oleObj>
              </mc:Choice>
              <mc:Fallback>
                <p:oleObj name="Equation" r:id="rId11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43952" y="3322637"/>
                        <a:ext cx="19716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66937"/>
              </p:ext>
            </p:extLst>
          </p:nvPr>
        </p:nvGraphicFramePr>
        <p:xfrm>
          <a:off x="1398588" y="5538692"/>
          <a:ext cx="1720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13" imgW="965200" imgH="419100" progId="Equation.3">
                  <p:embed/>
                </p:oleObj>
              </mc:Choice>
              <mc:Fallback>
                <p:oleObj name="Equation" r:id="rId13" imgW="965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8588" y="5538692"/>
                        <a:ext cx="172085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Write         in simplest form.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68528"/>
              </p:ext>
            </p:extLst>
          </p:nvPr>
        </p:nvGraphicFramePr>
        <p:xfrm>
          <a:off x="1637486" y="947691"/>
          <a:ext cx="765994" cy="117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2" name="Equation" r:id="rId3" imgW="355600" imgH="546100" progId="Equation.DSMT4">
                  <p:embed/>
                </p:oleObj>
              </mc:Choice>
              <mc:Fallback>
                <p:oleObj name="Equation" r:id="rId3" imgW="355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486" y="947691"/>
                        <a:ext cx="765994" cy="1176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41363"/>
              </p:ext>
            </p:extLst>
          </p:nvPr>
        </p:nvGraphicFramePr>
        <p:xfrm>
          <a:off x="791349" y="2124039"/>
          <a:ext cx="846137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3" name="Equation" r:id="rId5" imgW="393700" imgH="698500" progId="Equation.DSMT4">
                  <p:embed/>
                </p:oleObj>
              </mc:Choice>
              <mc:Fallback>
                <p:oleObj name="Equation" r:id="rId5" imgW="393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349" y="2124039"/>
                        <a:ext cx="846137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64090"/>
              </p:ext>
            </p:extLst>
          </p:nvPr>
        </p:nvGraphicFramePr>
        <p:xfrm>
          <a:off x="1849658" y="2124039"/>
          <a:ext cx="846137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4" name="Equation" r:id="rId7" imgW="393700" imgH="698500" progId="Equation.DSMT4">
                  <p:embed/>
                </p:oleObj>
              </mc:Choice>
              <mc:Fallback>
                <p:oleObj name="Equation" r:id="rId7" imgW="393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9658" y="2124039"/>
                        <a:ext cx="846137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45626"/>
              </p:ext>
            </p:extLst>
          </p:nvPr>
        </p:nvGraphicFramePr>
        <p:xfrm>
          <a:off x="2888528" y="2322337"/>
          <a:ext cx="10366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5" name="Equation" r:id="rId9" imgW="482600" imgH="342900" progId="Equation.DSMT4">
                  <p:embed/>
                </p:oleObj>
              </mc:Choice>
              <mc:Fallback>
                <p:oleObj name="Equation" r:id="rId9" imgW="482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8528" y="2322337"/>
                        <a:ext cx="103663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12970"/>
              </p:ext>
            </p:extLst>
          </p:nvPr>
        </p:nvGraphicFramePr>
        <p:xfrm>
          <a:off x="4222750" y="2322337"/>
          <a:ext cx="765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6" name="Equation" r:id="rId11" imgW="355600" imgH="342900" progId="Equation.DSMT4">
                  <p:embed/>
                </p:oleObj>
              </mc:Choice>
              <mc:Fallback>
                <p:oleObj name="Equation" r:id="rId11" imgW="355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2750" y="2322337"/>
                        <a:ext cx="7651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174132"/>
              </p:ext>
            </p:extLst>
          </p:nvPr>
        </p:nvGraphicFramePr>
        <p:xfrm>
          <a:off x="5221139" y="2322337"/>
          <a:ext cx="18034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7" name="Equation" r:id="rId13" imgW="838200" imgH="355600" progId="Equation.DSMT4">
                  <p:embed/>
                </p:oleObj>
              </mc:Choice>
              <mc:Fallback>
                <p:oleObj name="Equation" r:id="rId13" imgW="838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1139" y="2322337"/>
                        <a:ext cx="18034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22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 each number.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  								b.  25</a:t>
            </a:r>
            <a:r>
              <a:rPr lang="en-US" sz="2800" baseline="30000" dirty="0" smtClean="0">
                <a:latin typeface="Comic Sans MS"/>
                <a:cs typeface="Comic Sans MS"/>
              </a:rPr>
              <a:t>-2.5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88851"/>
              </p:ext>
            </p:extLst>
          </p:nvPr>
        </p:nvGraphicFramePr>
        <p:xfrm>
          <a:off x="923925" y="1848782"/>
          <a:ext cx="10652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" name="Equation" r:id="rId3" imgW="495300" imgH="444500" progId="Equation.DSMT4">
                  <p:embed/>
                </p:oleObj>
              </mc:Choice>
              <mc:Fallback>
                <p:oleObj name="Equation" r:id="rId3" imgW="495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925" y="1848782"/>
                        <a:ext cx="1065213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00433"/>
              </p:ext>
            </p:extLst>
          </p:nvPr>
        </p:nvGraphicFramePr>
        <p:xfrm>
          <a:off x="801688" y="2955925"/>
          <a:ext cx="1311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" name="Equation" r:id="rId5" imgW="609600" imgH="304800" progId="Equation.DSMT4">
                  <p:embed/>
                </p:oleObj>
              </mc:Choice>
              <mc:Fallback>
                <p:oleObj name="Equation" r:id="rId5" imgW="609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688" y="2955925"/>
                        <a:ext cx="13112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308290"/>
              </p:ext>
            </p:extLst>
          </p:nvPr>
        </p:nvGraphicFramePr>
        <p:xfrm>
          <a:off x="1047750" y="3867150"/>
          <a:ext cx="8191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1" name="Equation" r:id="rId7" imgW="381000" imgH="254000" progId="Equation.DSMT4">
                  <p:embed/>
                </p:oleObj>
              </mc:Choice>
              <mc:Fallback>
                <p:oleObj name="Equation" r:id="rId7" imgW="381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7750" y="3867150"/>
                        <a:ext cx="819150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78946"/>
              </p:ext>
            </p:extLst>
          </p:nvPr>
        </p:nvGraphicFramePr>
        <p:xfrm>
          <a:off x="1320800" y="4651375"/>
          <a:ext cx="2730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" name="Equation" r:id="rId9" imgW="127000" imgH="177800" progId="Equation.DSMT4">
                  <p:embed/>
                </p:oleObj>
              </mc:Choice>
              <mc:Fallback>
                <p:oleObj name="Equation" r:id="rId9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0800" y="4651375"/>
                        <a:ext cx="27305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50263"/>
              </p:ext>
            </p:extLst>
          </p:nvPr>
        </p:nvGraphicFramePr>
        <p:xfrm>
          <a:off x="5137871" y="2677768"/>
          <a:ext cx="7381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" name="Equation" r:id="rId11" imgW="342900" imgH="342900" progId="Equation.DSMT4">
                  <p:embed/>
                </p:oleObj>
              </mc:Choice>
              <mc:Fallback>
                <p:oleObj name="Equation" r:id="rId11" imgW="342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7871" y="2677768"/>
                        <a:ext cx="73818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38664"/>
              </p:ext>
            </p:extLst>
          </p:nvPr>
        </p:nvGraphicFramePr>
        <p:xfrm>
          <a:off x="5137871" y="3392488"/>
          <a:ext cx="7112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" name="Equation" r:id="rId13" imgW="330200" imgH="584200" progId="Equation.DSMT4">
                  <p:embed/>
                </p:oleObj>
              </mc:Choice>
              <mc:Fallback>
                <p:oleObj name="Equation" r:id="rId13" imgW="330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7871" y="3392488"/>
                        <a:ext cx="711200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71084"/>
              </p:ext>
            </p:extLst>
          </p:nvPr>
        </p:nvGraphicFramePr>
        <p:xfrm>
          <a:off x="4971353" y="4694242"/>
          <a:ext cx="117633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" name="Equation" r:id="rId15" imgW="546100" imgH="546100" progId="Equation.DSMT4">
                  <p:embed/>
                </p:oleObj>
              </mc:Choice>
              <mc:Fallback>
                <p:oleObj name="Equation" r:id="rId15" imgW="5461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71353" y="4694242"/>
                        <a:ext cx="1176337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48563"/>
              </p:ext>
            </p:extLst>
          </p:nvPr>
        </p:nvGraphicFramePr>
        <p:xfrm>
          <a:off x="6289675" y="4694238"/>
          <a:ext cx="7651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" name="Equation" r:id="rId17" imgW="355600" imgH="469900" progId="Equation.DSMT4">
                  <p:embed/>
                </p:oleObj>
              </mc:Choice>
              <mc:Fallback>
                <p:oleObj name="Equation" r:id="rId17" imgW="355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89675" y="4694238"/>
                        <a:ext cx="7651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31797"/>
              </p:ext>
            </p:extLst>
          </p:nvPr>
        </p:nvGraphicFramePr>
        <p:xfrm>
          <a:off x="7174817" y="4694242"/>
          <a:ext cx="11477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" name="Equation" r:id="rId19" imgW="533400" imgH="469900" progId="Equation.DSMT4">
                  <p:embed/>
                </p:oleObj>
              </mc:Choice>
              <mc:Fallback>
                <p:oleObj name="Equation" r:id="rId19" imgW="533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74817" y="4694242"/>
                        <a:ext cx="1147762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2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Write                in simplest form.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061119"/>
              </p:ext>
            </p:extLst>
          </p:nvPr>
        </p:nvGraphicFramePr>
        <p:xfrm>
          <a:off x="1663700" y="939800"/>
          <a:ext cx="15573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0" name="Equation" r:id="rId3" imgW="723900" imgH="444500" progId="Equation.DSMT4">
                  <p:embed/>
                </p:oleObj>
              </mc:Choice>
              <mc:Fallback>
                <p:oleObj name="Equation" r:id="rId3" imgW="723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3700" y="939800"/>
                        <a:ext cx="155733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1390"/>
              </p:ext>
            </p:extLst>
          </p:nvPr>
        </p:nvGraphicFramePr>
        <p:xfrm>
          <a:off x="1611313" y="1897063"/>
          <a:ext cx="15303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1" name="Equation" r:id="rId5" imgW="711200" imgH="342900" progId="Equation.DSMT4">
                  <p:embed/>
                </p:oleObj>
              </mc:Choice>
              <mc:Fallback>
                <p:oleObj name="Equation" r:id="rId5" imgW="711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1313" y="1897063"/>
                        <a:ext cx="1530350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16011"/>
              </p:ext>
            </p:extLst>
          </p:nvPr>
        </p:nvGraphicFramePr>
        <p:xfrm>
          <a:off x="1663700" y="2635251"/>
          <a:ext cx="12573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2" name="Equation" r:id="rId7" imgW="584200" imgH="342900" progId="Equation.DSMT4">
                  <p:embed/>
                </p:oleObj>
              </mc:Choice>
              <mc:Fallback>
                <p:oleObj name="Equation" r:id="rId7" imgW="584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3700" y="2635251"/>
                        <a:ext cx="1257300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04911"/>
              </p:ext>
            </p:extLst>
          </p:nvPr>
        </p:nvGraphicFramePr>
        <p:xfrm>
          <a:off x="1525588" y="3497376"/>
          <a:ext cx="16954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3" name="Equation" r:id="rId9" imgW="787400" imgH="304800" progId="Equation.DSMT4">
                  <p:embed/>
                </p:oleObj>
              </mc:Choice>
              <mc:Fallback>
                <p:oleObj name="Equation" r:id="rId9" imgW="787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5588" y="3497376"/>
                        <a:ext cx="1695450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53832"/>
              </p:ext>
            </p:extLst>
          </p:nvPr>
        </p:nvGraphicFramePr>
        <p:xfrm>
          <a:off x="1895366" y="4287694"/>
          <a:ext cx="8207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4" name="Equation" r:id="rId11" imgW="381000" imgH="228600" progId="Equation.DSMT4">
                  <p:embed/>
                </p:oleObj>
              </mc:Choice>
              <mc:Fallback>
                <p:oleObj name="Equation" r:id="rId11" imgW="38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95366" y="4287694"/>
                        <a:ext cx="8207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92347"/>
              </p:ext>
            </p:extLst>
          </p:nvPr>
        </p:nvGraphicFramePr>
        <p:xfrm>
          <a:off x="2061348" y="4966774"/>
          <a:ext cx="4937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5" name="Equation" r:id="rId13" imgW="228600" imgH="469900" progId="Equation.DSMT4">
                  <p:embed/>
                </p:oleObj>
              </mc:Choice>
              <mc:Fallback>
                <p:oleObj name="Equation" r:id="rId13" imgW="228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61348" y="4966774"/>
                        <a:ext cx="493713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58592"/>
              </p:ext>
            </p:extLst>
          </p:nvPr>
        </p:nvGraphicFramePr>
        <p:xfrm>
          <a:off x="3848100" y="2084388"/>
          <a:ext cx="203676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6" name="Equation" r:id="rId15" imgW="1143000" imgH="393700" progId="Equation.DSMT4">
                  <p:embed/>
                </p:oleObj>
              </mc:Choice>
              <mc:Fallback>
                <p:oleObj name="Equation" r:id="rId15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48100" y="2084388"/>
                        <a:ext cx="2036763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19439"/>
              </p:ext>
            </p:extLst>
          </p:nvPr>
        </p:nvGraphicFramePr>
        <p:xfrm>
          <a:off x="3848100" y="2663825"/>
          <a:ext cx="1854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7" name="Equation" r:id="rId17" imgW="1041400" imgH="469900" progId="Equation.DSMT4">
                  <p:embed/>
                </p:oleObj>
              </mc:Choice>
              <mc:Fallback>
                <p:oleObj name="Equation" r:id="rId17" imgW="1041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48100" y="2663825"/>
                        <a:ext cx="185420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13260"/>
              </p:ext>
            </p:extLst>
          </p:nvPr>
        </p:nvGraphicFramePr>
        <p:xfrm>
          <a:off x="3848100" y="3435219"/>
          <a:ext cx="1854200" cy="67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8" name="Equation" r:id="rId19" imgW="965200" imgH="355600" progId="Equation.DSMT4">
                  <p:embed/>
                </p:oleObj>
              </mc:Choice>
              <mc:Fallback>
                <p:oleObj name="Equation" r:id="rId19" imgW="965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48100" y="3435219"/>
                        <a:ext cx="1854200" cy="679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60336"/>
              </p:ext>
            </p:extLst>
          </p:nvPr>
        </p:nvGraphicFramePr>
        <p:xfrm>
          <a:off x="3848100" y="4411663"/>
          <a:ext cx="11461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9" name="Equation" r:id="rId21" imgW="596900" imgH="228600" progId="Equation.DSMT4">
                  <p:embed/>
                </p:oleObj>
              </mc:Choice>
              <mc:Fallback>
                <p:oleObj name="Equation" r:id="rId21" imgW="59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48100" y="4411663"/>
                        <a:ext cx="1146175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12006"/>
              </p:ext>
            </p:extLst>
          </p:nvPr>
        </p:nvGraphicFramePr>
        <p:xfrm>
          <a:off x="3848100" y="4978400"/>
          <a:ext cx="156368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0" name="Equation" r:id="rId23" imgW="876300" imgH="469900" progId="Equation.DSMT4">
                  <p:embed/>
                </p:oleObj>
              </mc:Choice>
              <mc:Fallback>
                <p:oleObj name="Equation" r:id="rId23" imgW="876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48100" y="4978400"/>
                        <a:ext cx="1563688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solve square root and other radical equations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6.5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Solving Square Root and Other Radical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52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tabLst>
                <a:tab pos="2743200" algn="l"/>
                <a:tab pos="3086100" algn="l"/>
              </a:tabLst>
            </a:pPr>
            <a:r>
              <a:rPr lang="en-US" dirty="0">
                <a:latin typeface="Comic Sans MS"/>
                <a:cs typeface="Comic Sans MS"/>
              </a:rPr>
              <a:t>Solve by factoring.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2743200" algn="l"/>
                <a:tab pos="30861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- 6= </a:t>
            </a:r>
            <a:r>
              <a:rPr lang="en-US" dirty="0" smtClean="0">
                <a:latin typeface="Comic Sans MS"/>
                <a:cs typeface="Comic Sans MS"/>
              </a:rPr>
              <a:t>0</a:t>
            </a:r>
          </a:p>
          <a:p>
            <a:pPr marL="800100" lvl="2" indent="0">
              <a:lnSpc>
                <a:spcPct val="150000"/>
              </a:lnSpc>
              <a:buNone/>
              <a:tabLst>
                <a:tab pos="2743200" algn="l"/>
                <a:tab pos="30861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 = 2, -3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tabLst>
                <a:tab pos="2743200" algn="l"/>
                <a:tab pos="30861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= 5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</a:t>
            </a:r>
            <a:r>
              <a:rPr lang="en-US" dirty="0" smtClean="0">
                <a:latin typeface="Comic Sans MS"/>
                <a:cs typeface="Comic Sans MS"/>
              </a:rPr>
              <a:t>14</a:t>
            </a:r>
          </a:p>
          <a:p>
            <a:pPr marL="800100" lvl="2" indent="0">
              <a:lnSpc>
                <a:spcPct val="150000"/>
              </a:lnSpc>
              <a:buNone/>
              <a:tabLst>
                <a:tab pos="2743200" algn="l"/>
                <a:tab pos="30861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 = 7, -2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9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/>
                </a:solidFill>
                <a:latin typeface="Comic Sans MS"/>
                <a:cs typeface="Comic Sans MS"/>
              </a:rPr>
              <a:t>Radical Equation </a:t>
            </a:r>
            <a:r>
              <a:rPr lang="en-US" sz="3000" dirty="0">
                <a:latin typeface="Comic Sans MS"/>
                <a:cs typeface="Comic Sans MS"/>
              </a:rPr>
              <a:t>- an equation that has a variable in a radicand or has </a:t>
            </a:r>
            <a:r>
              <a:rPr lang="en-US" sz="3000" dirty="0" smtClean="0">
                <a:latin typeface="Comic Sans MS"/>
                <a:cs typeface="Comic Sans MS"/>
              </a:rPr>
              <a:t>a </a:t>
            </a:r>
            <a:r>
              <a:rPr lang="en-US" sz="3000" dirty="0">
                <a:latin typeface="Comic Sans MS"/>
                <a:cs typeface="Comic Sans MS"/>
              </a:rPr>
              <a:t>variable with a rational exponent.</a:t>
            </a:r>
          </a:p>
          <a:p>
            <a:pPr marL="0" indent="0">
              <a:buNone/>
            </a:pPr>
            <a:endParaRPr lang="en-US" sz="3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>
                <a:latin typeface="Comic Sans MS"/>
                <a:cs typeface="Comic Sans MS"/>
              </a:rPr>
              <a:t>Steps to Solve a Radical Equation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1. Isolate the radical.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2. Raise each side of the equation to a power equal to the index of the radical.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3. Solve the resulting equation. If the equation still has a radical then repeat steps 1 and 2. 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4. Check your </a:t>
            </a:r>
            <a:r>
              <a:rPr lang="en-US" sz="2400" dirty="0" smtClean="0">
                <a:latin typeface="Comic Sans MS"/>
                <a:cs typeface="Comic Sans MS"/>
              </a:rPr>
              <a:t>answer.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94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8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Simplify and rewrite each expression using only positive exponents.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aseline="30000" dirty="0">
                <a:latin typeface="Comic Sans MS"/>
                <a:cs typeface="Comic Sans MS"/>
              </a:rPr>
              <a:t>	</a:t>
            </a:r>
            <a:r>
              <a:rPr lang="en-US" baseline="30000" dirty="0" smtClean="0">
                <a:latin typeface="Comic Sans MS"/>
                <a:cs typeface="Comic Sans MS"/>
              </a:rPr>
              <a:t>												</a:t>
            </a:r>
            <a:r>
              <a:rPr lang="en-US" dirty="0" smtClean="0">
                <a:latin typeface="Comic Sans MS"/>
                <a:cs typeface="Comic Sans MS"/>
              </a:rPr>
              <a:t>	b.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31580"/>
              </p:ext>
            </p:extLst>
          </p:nvPr>
        </p:nvGraphicFramePr>
        <p:xfrm>
          <a:off x="1027113" y="2127021"/>
          <a:ext cx="1230471" cy="147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6" name="Equation" r:id="rId3" imgW="508000" imgH="609600" progId="Equation.3">
                  <p:embed/>
                </p:oleObj>
              </mc:Choice>
              <mc:Fallback>
                <p:oleObj name="Equation" r:id="rId3" imgW="5080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2127021"/>
                        <a:ext cx="1230471" cy="147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58981"/>
              </p:ext>
            </p:extLst>
          </p:nvPr>
        </p:nvGraphicFramePr>
        <p:xfrm>
          <a:off x="1027113" y="3791269"/>
          <a:ext cx="12017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Equation" r:id="rId5" imgW="495300" imgH="469900" progId="Equation.DSMT4">
                  <p:embed/>
                </p:oleObj>
              </mc:Choice>
              <mc:Fallback>
                <p:oleObj name="Equation" r:id="rId5" imgW="495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113" y="3791269"/>
                        <a:ext cx="1201738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85996"/>
              </p:ext>
            </p:extLst>
          </p:nvPr>
        </p:nvGraphicFramePr>
        <p:xfrm>
          <a:off x="1027113" y="5227228"/>
          <a:ext cx="8937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Equation" r:id="rId7" imgW="368300" imgH="457200" progId="Equation.DSMT4">
                  <p:embed/>
                </p:oleObj>
              </mc:Choice>
              <mc:Fallback>
                <p:oleObj name="Equation" r:id="rId7" imgW="368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7113" y="5227228"/>
                        <a:ext cx="8937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03279"/>
              </p:ext>
            </p:extLst>
          </p:nvPr>
        </p:nvGraphicFramePr>
        <p:xfrm>
          <a:off x="5154769" y="2235720"/>
          <a:ext cx="2154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Equation" r:id="rId9" imgW="889000" imgH="266700" progId="Equation.3">
                  <p:embed/>
                </p:oleObj>
              </mc:Choice>
              <mc:Fallback>
                <p:oleObj name="Equation" r:id="rId9" imgW="889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54769" y="2235720"/>
                        <a:ext cx="21542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3184" y="9302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64518"/>
              </p:ext>
            </p:extLst>
          </p:nvPr>
        </p:nvGraphicFramePr>
        <p:xfrm>
          <a:off x="5108575" y="2882900"/>
          <a:ext cx="27082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Equation" r:id="rId11" imgW="1117600" imgH="254000" progId="Equation.DSMT4">
                  <p:embed/>
                </p:oleObj>
              </mc:Choice>
              <mc:Fallback>
                <p:oleObj name="Equation" r:id="rId11" imgW="1117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8575" y="2882900"/>
                        <a:ext cx="27082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76999"/>
              </p:ext>
            </p:extLst>
          </p:nvPr>
        </p:nvGraphicFramePr>
        <p:xfrm>
          <a:off x="5000625" y="3559175"/>
          <a:ext cx="17541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Equation" r:id="rId13" imgW="723900" imgH="228600" progId="Equation.DSMT4">
                  <p:embed/>
                </p:oleObj>
              </mc:Choice>
              <mc:Fallback>
                <p:oleObj name="Equation" r:id="rId13" imgW="723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0625" y="3559175"/>
                        <a:ext cx="175418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82685"/>
              </p:ext>
            </p:extLst>
          </p:nvPr>
        </p:nvGraphicFramePr>
        <p:xfrm>
          <a:off x="5154769" y="4375469"/>
          <a:ext cx="12620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2" name="Equation" r:id="rId15" imgW="520700" imgH="228600" progId="Equation.DSMT4">
                  <p:embed/>
                </p:oleObj>
              </mc:Choice>
              <mc:Fallback>
                <p:oleObj name="Equation" r:id="rId15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54769" y="4375469"/>
                        <a:ext cx="126206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99865"/>
              </p:ext>
            </p:extLst>
          </p:nvPr>
        </p:nvGraphicFramePr>
        <p:xfrm>
          <a:off x="5154769" y="5143500"/>
          <a:ext cx="9540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3" name="Equation" r:id="rId17" imgW="393700" imgH="469900" progId="Equation.DSMT4">
                  <p:embed/>
                </p:oleObj>
              </mc:Choice>
              <mc:Fallback>
                <p:oleObj name="Equation" r:id="rId17" imgW="393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54769" y="5143500"/>
                        <a:ext cx="95408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4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076541"/>
              </p:ext>
            </p:extLst>
          </p:nvPr>
        </p:nvGraphicFramePr>
        <p:xfrm>
          <a:off x="457200" y="1417638"/>
          <a:ext cx="4091591" cy="64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8" name="Equation" r:id="rId3" imgW="1765300" imgH="279400" progId="Equation.DSMT4">
                  <p:embed/>
                </p:oleObj>
              </mc:Choice>
              <mc:Fallback>
                <p:oleObj name="Equation" r:id="rId3" imgW="1765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4091591" cy="64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83798"/>
              </p:ext>
            </p:extLst>
          </p:nvPr>
        </p:nvGraphicFramePr>
        <p:xfrm>
          <a:off x="2408238" y="2227263"/>
          <a:ext cx="185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9" name="Equation" r:id="rId5" imgW="800100" imgH="279400" progId="Equation.DSMT4">
                  <p:embed/>
                </p:oleObj>
              </mc:Choice>
              <mc:Fallback>
                <p:oleObj name="Equation" r:id="rId5" imgW="800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8238" y="2227263"/>
                        <a:ext cx="1854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57184"/>
              </p:ext>
            </p:extLst>
          </p:nvPr>
        </p:nvGraphicFramePr>
        <p:xfrm>
          <a:off x="2256632" y="2874963"/>
          <a:ext cx="21193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0" name="Equation" r:id="rId7" imgW="914400" imgH="342900" progId="Equation.DSMT4">
                  <p:embed/>
                </p:oleObj>
              </mc:Choice>
              <mc:Fallback>
                <p:oleObj name="Equation" r:id="rId7" imgW="9144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6632" y="2874963"/>
                        <a:ext cx="2119312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02053"/>
              </p:ext>
            </p:extLst>
          </p:nvPr>
        </p:nvGraphicFramePr>
        <p:xfrm>
          <a:off x="2580482" y="4094163"/>
          <a:ext cx="17954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1" name="Equation" r:id="rId9" imgW="774700" imgH="177800" progId="Equation.DSMT4">
                  <p:embed/>
                </p:oleObj>
              </mc:Choice>
              <mc:Fallback>
                <p:oleObj name="Equation" r:id="rId9" imgW="774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0482" y="4094163"/>
                        <a:ext cx="179546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5643"/>
              </p:ext>
            </p:extLst>
          </p:nvPr>
        </p:nvGraphicFramePr>
        <p:xfrm>
          <a:off x="3051969" y="4924425"/>
          <a:ext cx="1323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2" name="Equation" r:id="rId11" imgW="571500" imgH="190500" progId="Equation.DSMT4">
                  <p:embed/>
                </p:oleObj>
              </mc:Choice>
              <mc:Fallback>
                <p:oleObj name="Equation" r:id="rId11" imgW="571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1969" y="4924425"/>
                        <a:ext cx="1323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11763"/>
              </p:ext>
            </p:extLst>
          </p:nvPr>
        </p:nvGraphicFramePr>
        <p:xfrm>
          <a:off x="3203575" y="5652407"/>
          <a:ext cx="1058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3" name="Equation" r:id="rId13" imgW="457200" imgH="177800" progId="Equation.DSMT4">
                  <p:embed/>
                </p:oleObj>
              </mc:Choice>
              <mc:Fallback>
                <p:oleObj name="Equation" r:id="rId13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3575" y="5652407"/>
                        <a:ext cx="10588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93759"/>
              </p:ext>
            </p:extLst>
          </p:nvPr>
        </p:nvGraphicFramePr>
        <p:xfrm>
          <a:off x="5159375" y="2314575"/>
          <a:ext cx="23066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4" name="Equation" r:id="rId15" imgW="1295400" imgH="190500" progId="Equation.DSMT4">
                  <p:embed/>
                </p:oleObj>
              </mc:Choice>
              <mc:Fallback>
                <p:oleObj name="Equation" r:id="rId15" imgW="1295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59375" y="2314575"/>
                        <a:ext cx="230663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80465"/>
              </p:ext>
            </p:extLst>
          </p:nvPr>
        </p:nvGraphicFramePr>
        <p:xfrm>
          <a:off x="5159375" y="3278188"/>
          <a:ext cx="2262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5" name="Equation" r:id="rId17" imgW="1270000" imgH="228600" progId="Equation.DSMT4">
                  <p:embed/>
                </p:oleObj>
              </mc:Choice>
              <mc:Fallback>
                <p:oleObj name="Equation" r:id="rId17" imgW="1270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59375" y="3278188"/>
                        <a:ext cx="22621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15434"/>
              </p:ext>
            </p:extLst>
          </p:nvPr>
        </p:nvGraphicFramePr>
        <p:xfrm>
          <a:off x="5159375" y="4095750"/>
          <a:ext cx="1063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6" name="Equation" r:id="rId19" imgW="596900" imgH="228600" progId="Equation.DSMT4">
                  <p:embed/>
                </p:oleObj>
              </mc:Choice>
              <mc:Fallback>
                <p:oleObj name="Equation" r:id="rId19" imgW="59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59375" y="4095750"/>
                        <a:ext cx="10636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72824"/>
              </p:ext>
            </p:extLst>
          </p:nvPr>
        </p:nvGraphicFramePr>
        <p:xfrm>
          <a:off x="5159375" y="4924425"/>
          <a:ext cx="13589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7" name="Equation" r:id="rId21" imgW="762000" imgH="190500" progId="Equation.DSMT4">
                  <p:embed/>
                </p:oleObj>
              </mc:Choice>
              <mc:Fallback>
                <p:oleObj name="Equation" r:id="rId21" imgW="762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59375" y="4924425"/>
                        <a:ext cx="1358900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65754"/>
              </p:ext>
            </p:extLst>
          </p:nvPr>
        </p:nvGraphicFramePr>
        <p:xfrm>
          <a:off x="5159375" y="5652407"/>
          <a:ext cx="1425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8" name="Equation" r:id="rId23" imgW="800100" imgH="228600" progId="Equation.DSMT4">
                  <p:embed/>
                </p:oleObj>
              </mc:Choice>
              <mc:Fallback>
                <p:oleObj name="Equation" r:id="rId23" imgW="800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59375" y="5652407"/>
                        <a:ext cx="14255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Steps </a:t>
            </a:r>
            <a:r>
              <a:rPr lang="en-US" sz="2400" b="1" dirty="0">
                <a:latin typeface="Comic Sans MS"/>
                <a:cs typeface="Comic Sans MS"/>
              </a:rPr>
              <a:t>to </a:t>
            </a:r>
            <a:r>
              <a:rPr lang="en-US" sz="2400" b="1" dirty="0" smtClean="0">
                <a:latin typeface="Comic Sans MS"/>
                <a:cs typeface="Comic Sans MS"/>
              </a:rPr>
              <a:t>Solve an Equation with a Rational Exponent</a:t>
            </a:r>
            <a:endParaRPr lang="en-US" sz="2400" b="1" dirty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1. Isolate the </a:t>
            </a:r>
            <a:r>
              <a:rPr lang="en-US" sz="2400" dirty="0" smtClean="0">
                <a:latin typeface="Comic Sans MS"/>
                <a:cs typeface="Comic Sans MS"/>
              </a:rPr>
              <a:t>expression with the rational exponent.</a:t>
            </a:r>
            <a:endParaRPr lang="en-US" sz="2400" dirty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2. Raise each side of the equation to </a:t>
            </a:r>
            <a:r>
              <a:rPr lang="en-US" sz="2400" dirty="0" smtClean="0">
                <a:latin typeface="Comic Sans MS"/>
                <a:cs typeface="Comic Sans MS"/>
              </a:rPr>
              <a:t>the reciprocal of the rational exponent.</a:t>
            </a:r>
          </a:p>
          <a:p>
            <a:pPr lvl="2"/>
            <a:r>
              <a:rPr lang="en-US" sz="2000" dirty="0" smtClean="0">
                <a:latin typeface="Comic Sans MS"/>
                <a:cs typeface="Comic Sans MS"/>
              </a:rPr>
              <a:t>If the numerator or denominator are even,</a:t>
            </a:r>
          </a:p>
          <a:p>
            <a:pPr marL="914400" lvl="2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914400" lvl="2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lvl="2"/>
            <a:r>
              <a:rPr lang="en-US" sz="2000" dirty="0" smtClean="0">
                <a:latin typeface="Comic Sans MS"/>
                <a:cs typeface="Comic Sans MS"/>
              </a:rPr>
              <a:t>If the numerator and denominator are odd,</a:t>
            </a:r>
          </a:p>
          <a:p>
            <a:pPr lvl="2"/>
            <a:endParaRPr lang="en-US" sz="2000" dirty="0">
              <a:latin typeface="Comic Sans MS"/>
              <a:cs typeface="Comic Sans MS"/>
            </a:endParaRPr>
          </a:p>
          <a:p>
            <a:pPr marL="914400" lvl="2" indent="0">
              <a:buNone/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3</a:t>
            </a:r>
            <a:r>
              <a:rPr lang="en-US" sz="2400" dirty="0">
                <a:latin typeface="Comic Sans MS"/>
                <a:cs typeface="Comic Sans MS"/>
              </a:rPr>
              <a:t>. Solve the resulting equation. 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4</a:t>
            </a:r>
            <a:r>
              <a:rPr lang="en-US" sz="2400" dirty="0">
                <a:latin typeface="Comic Sans MS"/>
                <a:cs typeface="Comic Sans MS"/>
              </a:rPr>
              <a:t>. Check your </a:t>
            </a:r>
            <a:r>
              <a:rPr lang="en-US" sz="2400" dirty="0" smtClean="0">
                <a:latin typeface="Comic Sans MS"/>
                <a:cs typeface="Comic Sans MS"/>
              </a:rPr>
              <a:t>answer.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95285"/>
              </p:ext>
            </p:extLst>
          </p:nvPr>
        </p:nvGraphicFramePr>
        <p:xfrm>
          <a:off x="6786556" y="2704898"/>
          <a:ext cx="1404937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3" imgW="787400" imgH="673100" progId="Equation.DSMT4">
                  <p:embed/>
                </p:oleObj>
              </mc:Choice>
              <mc:Fallback>
                <p:oleObj name="Equation" r:id="rId3" imgW="7874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6556" y="2704898"/>
                        <a:ext cx="1404937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98715"/>
              </p:ext>
            </p:extLst>
          </p:nvPr>
        </p:nvGraphicFramePr>
        <p:xfrm>
          <a:off x="6854818" y="3769768"/>
          <a:ext cx="13366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5" imgW="749300" imgH="673100" progId="Equation.DSMT4">
                  <p:embed/>
                </p:oleObj>
              </mc:Choice>
              <mc:Fallback>
                <p:oleObj name="Equation" r:id="rId5" imgW="7493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4818" y="3769768"/>
                        <a:ext cx="133667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5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Solve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83175"/>
              </p:ext>
            </p:extLst>
          </p:nvPr>
        </p:nvGraphicFramePr>
        <p:xfrm>
          <a:off x="1509793" y="969905"/>
          <a:ext cx="1999097" cy="89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7" name="Equation" r:id="rId3" imgW="990600" imgH="444500" progId="Equation.DSMT4">
                  <p:embed/>
                </p:oleObj>
              </mc:Choice>
              <mc:Fallback>
                <p:oleObj name="Equation" r:id="rId3" imgW="990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9793" y="969905"/>
                        <a:ext cx="1999097" cy="89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19304"/>
              </p:ext>
            </p:extLst>
          </p:nvPr>
        </p:nvGraphicFramePr>
        <p:xfrm>
          <a:off x="1701800" y="1865313"/>
          <a:ext cx="16144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8" name="Equation" r:id="rId5" imgW="800100" imgH="444500" progId="Equation.DSMT4">
                  <p:embed/>
                </p:oleObj>
              </mc:Choice>
              <mc:Fallback>
                <p:oleObj name="Equation" r:id="rId5" imgW="800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800" y="1865313"/>
                        <a:ext cx="1614488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88492"/>
              </p:ext>
            </p:extLst>
          </p:nvPr>
        </p:nvGraphicFramePr>
        <p:xfrm>
          <a:off x="1185582" y="2760663"/>
          <a:ext cx="22288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9" name="Equation" r:id="rId7" imgW="1104900" imgH="698500" progId="Equation.DSMT4">
                  <p:embed/>
                </p:oleObj>
              </mc:Choice>
              <mc:Fallback>
                <p:oleObj name="Equation" r:id="rId7" imgW="11049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5582" y="2760663"/>
                        <a:ext cx="2228850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584529"/>
              </p:ext>
            </p:extLst>
          </p:nvPr>
        </p:nvGraphicFramePr>
        <p:xfrm>
          <a:off x="2100777" y="4056062"/>
          <a:ext cx="14081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0" name="Equation" r:id="rId9" imgW="698500" imgH="177800" progId="Equation.DSMT4">
                  <p:embed/>
                </p:oleObj>
              </mc:Choice>
              <mc:Fallback>
                <p:oleObj name="Equation" r:id="rId9" imgW="698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0777" y="4056062"/>
                        <a:ext cx="1408113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33302"/>
              </p:ext>
            </p:extLst>
          </p:nvPr>
        </p:nvGraphicFramePr>
        <p:xfrm>
          <a:off x="2466694" y="4659313"/>
          <a:ext cx="9477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1" name="Equation" r:id="rId11" imgW="469900" imgH="177800" progId="Equation.DSMT4">
                  <p:embed/>
                </p:oleObj>
              </mc:Choice>
              <mc:Fallback>
                <p:oleObj name="Equation" r:id="rId11" imgW="469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66694" y="4659313"/>
                        <a:ext cx="947738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97530"/>
              </p:ext>
            </p:extLst>
          </p:nvPr>
        </p:nvGraphicFramePr>
        <p:xfrm>
          <a:off x="4527550" y="1971675"/>
          <a:ext cx="40243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" name="Equation" r:id="rId13" imgW="2260600" imgH="457200" progId="Equation.DSMT4">
                  <p:embed/>
                </p:oleObj>
              </mc:Choice>
              <mc:Fallback>
                <p:oleObj name="Equation" r:id="rId13" imgW="2260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7550" y="1971675"/>
                        <a:ext cx="402431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78029"/>
              </p:ext>
            </p:extLst>
          </p:nvPr>
        </p:nvGraphicFramePr>
        <p:xfrm>
          <a:off x="4527550" y="3065463"/>
          <a:ext cx="41592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3" name="Equation" r:id="rId15" imgW="2336800" imgH="469900" progId="Equation.DSMT4">
                  <p:embed/>
                </p:oleObj>
              </mc:Choice>
              <mc:Fallback>
                <p:oleObj name="Equation" r:id="rId15" imgW="2336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27550" y="3065463"/>
                        <a:ext cx="415925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70999"/>
              </p:ext>
            </p:extLst>
          </p:nvPr>
        </p:nvGraphicFramePr>
        <p:xfrm>
          <a:off x="4527550" y="3962400"/>
          <a:ext cx="10620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4" name="Equation" r:id="rId17" imgW="596900" imgH="228600" progId="Equation.DSMT4">
                  <p:embed/>
                </p:oleObj>
              </mc:Choice>
              <mc:Fallback>
                <p:oleObj name="Equation" r:id="rId17" imgW="59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27550" y="3962400"/>
                        <a:ext cx="1062037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92810"/>
              </p:ext>
            </p:extLst>
          </p:nvPr>
        </p:nvGraphicFramePr>
        <p:xfrm>
          <a:off x="4527550" y="4651375"/>
          <a:ext cx="1357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5" name="Equation" r:id="rId19" imgW="762000" imgH="190500" progId="Equation.DSMT4">
                  <p:embed/>
                </p:oleObj>
              </mc:Choice>
              <mc:Fallback>
                <p:oleObj name="Equation" r:id="rId19" imgW="762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27550" y="4651375"/>
                        <a:ext cx="1357313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Solve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88960"/>
              </p:ext>
            </p:extLst>
          </p:nvPr>
        </p:nvGraphicFramePr>
        <p:xfrm>
          <a:off x="1547813" y="969963"/>
          <a:ext cx="19224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1" name="Equation" r:id="rId3" imgW="952500" imgH="444500" progId="Equation.DSMT4">
                  <p:embed/>
                </p:oleObj>
              </mc:Choice>
              <mc:Fallback>
                <p:oleObj name="Equation" r:id="rId3" imgW="952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969963"/>
                        <a:ext cx="1922462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82692"/>
              </p:ext>
            </p:extLst>
          </p:nvPr>
        </p:nvGraphicFramePr>
        <p:xfrm>
          <a:off x="1701800" y="1865313"/>
          <a:ext cx="16144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2" name="Equation" r:id="rId5" imgW="800100" imgH="444500" progId="Equation.DSMT4">
                  <p:embed/>
                </p:oleObj>
              </mc:Choice>
              <mc:Fallback>
                <p:oleObj name="Equation" r:id="rId5" imgW="800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800" y="1865313"/>
                        <a:ext cx="1614488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38391"/>
              </p:ext>
            </p:extLst>
          </p:nvPr>
        </p:nvGraphicFramePr>
        <p:xfrm>
          <a:off x="1185582" y="2760663"/>
          <a:ext cx="22288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3" name="Equation" r:id="rId7" imgW="1104900" imgH="698500" progId="Equation.DSMT4">
                  <p:embed/>
                </p:oleObj>
              </mc:Choice>
              <mc:Fallback>
                <p:oleObj name="Equation" r:id="rId7" imgW="11049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5582" y="2760663"/>
                        <a:ext cx="2228850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38387"/>
              </p:ext>
            </p:extLst>
          </p:nvPr>
        </p:nvGraphicFramePr>
        <p:xfrm>
          <a:off x="1985963" y="3938318"/>
          <a:ext cx="13303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" name="Equation" r:id="rId9" imgW="660400" imgH="330200" progId="Equation.DSMT4">
                  <p:embed/>
                </p:oleObj>
              </mc:Choice>
              <mc:Fallback>
                <p:oleObj name="Equation" r:id="rId9" imgW="660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5963" y="3938318"/>
                        <a:ext cx="13303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17477"/>
              </p:ext>
            </p:extLst>
          </p:nvPr>
        </p:nvGraphicFramePr>
        <p:xfrm>
          <a:off x="1678011" y="5529780"/>
          <a:ext cx="22288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5" name="Equation" r:id="rId11" imgW="1104900" imgH="177800" progId="Equation.DSMT4">
                  <p:embed/>
                </p:oleObj>
              </mc:Choice>
              <mc:Fallback>
                <p:oleObj name="Equation" r:id="rId11" imgW="1104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8011" y="5529780"/>
                        <a:ext cx="222885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44876"/>
              </p:ext>
            </p:extLst>
          </p:nvPr>
        </p:nvGraphicFramePr>
        <p:xfrm>
          <a:off x="4527550" y="1971675"/>
          <a:ext cx="40243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6" name="Equation" r:id="rId13" imgW="2260600" imgH="457200" progId="Equation.DSMT4">
                  <p:embed/>
                </p:oleObj>
              </mc:Choice>
              <mc:Fallback>
                <p:oleObj name="Equation" r:id="rId13" imgW="2260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7550" y="1971675"/>
                        <a:ext cx="402431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63880"/>
              </p:ext>
            </p:extLst>
          </p:nvPr>
        </p:nvGraphicFramePr>
        <p:xfrm>
          <a:off x="4538663" y="3076575"/>
          <a:ext cx="41354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Equation" r:id="rId15" imgW="2324100" imgH="457200" progId="Equation.DSMT4">
                  <p:embed/>
                </p:oleObj>
              </mc:Choice>
              <mc:Fallback>
                <p:oleObj name="Equation" r:id="rId15" imgW="2324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38663" y="3076575"/>
                        <a:ext cx="4135437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82673"/>
              </p:ext>
            </p:extLst>
          </p:nvPr>
        </p:nvGraphicFramePr>
        <p:xfrm>
          <a:off x="4527550" y="3962400"/>
          <a:ext cx="10620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" name="Equation" r:id="rId17" imgW="596900" imgH="228600" progId="Equation.DSMT4">
                  <p:embed/>
                </p:oleObj>
              </mc:Choice>
              <mc:Fallback>
                <p:oleObj name="Equation" r:id="rId17" imgW="59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27550" y="3962400"/>
                        <a:ext cx="1062037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33961"/>
              </p:ext>
            </p:extLst>
          </p:nvPr>
        </p:nvGraphicFramePr>
        <p:xfrm>
          <a:off x="4527550" y="4725987"/>
          <a:ext cx="28511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Equation" r:id="rId19" imgW="1600200" imgH="215900" progId="Equation.DSMT4">
                  <p:embed/>
                </p:oleObj>
              </mc:Choice>
              <mc:Fallback>
                <p:oleObj name="Equation" r:id="rId19" imgW="1600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27550" y="4725987"/>
                        <a:ext cx="285115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28432"/>
              </p:ext>
            </p:extLst>
          </p:nvPr>
        </p:nvGraphicFramePr>
        <p:xfrm>
          <a:off x="1057290" y="4754563"/>
          <a:ext cx="30448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Equation" r:id="rId21" imgW="1511300" imgH="177800" progId="Equation.DSMT4">
                  <p:embed/>
                </p:oleObj>
              </mc:Choice>
              <mc:Fallback>
                <p:oleObj name="Equation" r:id="rId21" imgW="1511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57290" y="4754563"/>
                        <a:ext cx="304482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01919"/>
              </p:ext>
            </p:extLst>
          </p:nvPr>
        </p:nvGraphicFramePr>
        <p:xfrm>
          <a:off x="4538663" y="5551488"/>
          <a:ext cx="7016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Equation" r:id="rId23" imgW="393700" imgH="190500" progId="Equation.DSMT4">
                  <p:embed/>
                </p:oleObj>
              </mc:Choice>
              <mc:Fallback>
                <p:oleObj name="Equation" r:id="rId23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38663" y="5551488"/>
                        <a:ext cx="7016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9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solve square root and other radical equations with extraneous solutions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Lesson </a:t>
            </a:r>
            <a:r>
              <a:rPr lang="en-US" sz="4800" dirty="0" smtClean="0">
                <a:latin typeface="Comic Sans MS"/>
                <a:cs typeface="Comic Sans MS"/>
              </a:rPr>
              <a:t>6.5 Part 2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Solving Square Root and Other Radical Equations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056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Solve |3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 + 2| - 5 = 4x.  Check for extraneous solutions.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|3x + 2| = 4x + 5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	3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x + 2 = 4x + 5   or    3x + 2 = -(4x 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+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5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	   x = -3	         or    3x + 2 = -4x - 5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   x = 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7673" y="3486459"/>
            <a:ext cx="508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137" y="4023886"/>
            <a:ext cx="508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9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Comic Sans MS"/>
                <a:cs typeface="Comic Sans MS"/>
              </a:rPr>
              <a:t>Note:</a:t>
            </a:r>
            <a:r>
              <a:rPr lang="en-US" dirty="0" smtClean="0">
                <a:latin typeface="Comic Sans MS"/>
                <a:cs typeface="Comic Sans MS"/>
              </a:rPr>
              <a:t>  It is possible to get extraneous solutions for square root and other radical equations.  Therefore,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you must check all solutions.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94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62223"/>
              </p:ext>
            </p:extLst>
          </p:nvPr>
        </p:nvGraphicFramePr>
        <p:xfrm>
          <a:off x="722313" y="1196409"/>
          <a:ext cx="3560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5" name="Equation" r:id="rId3" imgW="1536700" imgH="279400" progId="Equation.DSMT4">
                  <p:embed/>
                </p:oleObj>
              </mc:Choice>
              <mc:Fallback>
                <p:oleObj name="Equation" r:id="rId3" imgW="153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313" y="1196409"/>
                        <a:ext cx="35607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405466"/>
              </p:ext>
            </p:extLst>
          </p:nvPr>
        </p:nvGraphicFramePr>
        <p:xfrm>
          <a:off x="2272892" y="1844109"/>
          <a:ext cx="2471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6" name="Equation" r:id="rId5" imgW="1066800" imgH="279400" progId="Equation.DSMT4">
                  <p:embed/>
                </p:oleObj>
              </mc:Choice>
              <mc:Fallback>
                <p:oleObj name="Equation" r:id="rId5" imgW="1066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2892" y="1844109"/>
                        <a:ext cx="24717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09257"/>
              </p:ext>
            </p:extLst>
          </p:nvPr>
        </p:nvGraphicFramePr>
        <p:xfrm>
          <a:off x="2143510" y="2377348"/>
          <a:ext cx="30019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7" name="Equation" r:id="rId7" imgW="1295400" imgH="355600" progId="Equation.DSMT4">
                  <p:embed/>
                </p:oleObj>
              </mc:Choice>
              <mc:Fallback>
                <p:oleObj name="Equation" r:id="rId7" imgW="1295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3510" y="2377348"/>
                        <a:ext cx="300196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58356"/>
              </p:ext>
            </p:extLst>
          </p:nvPr>
        </p:nvGraphicFramePr>
        <p:xfrm>
          <a:off x="2605087" y="3202848"/>
          <a:ext cx="33559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8" name="Equation" r:id="rId9" imgW="1447800" imgH="228600" progId="Equation.DSMT4">
                  <p:embed/>
                </p:oleObj>
              </mc:Choice>
              <mc:Fallback>
                <p:oleObj name="Equation" r:id="rId9" imgW="144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5087" y="3202848"/>
                        <a:ext cx="33559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04352"/>
              </p:ext>
            </p:extLst>
          </p:nvPr>
        </p:nvGraphicFramePr>
        <p:xfrm>
          <a:off x="3165474" y="4281488"/>
          <a:ext cx="30019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9" name="Equation" r:id="rId11" imgW="1295400" imgH="215900" progId="Equation.DSMT4">
                  <p:embed/>
                </p:oleObj>
              </mc:Choice>
              <mc:Fallback>
                <p:oleObj name="Equation" r:id="rId11" imgW="1295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65474" y="4281488"/>
                        <a:ext cx="30019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01376"/>
              </p:ext>
            </p:extLst>
          </p:nvPr>
        </p:nvGraphicFramePr>
        <p:xfrm>
          <a:off x="3165474" y="3734660"/>
          <a:ext cx="2795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0" name="Equation" r:id="rId13" imgW="1206500" imgH="228600" progId="Equation.DSMT4">
                  <p:embed/>
                </p:oleObj>
              </mc:Choice>
              <mc:Fallback>
                <p:oleObj name="Equation" r:id="rId13" imgW="1206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5474" y="3734660"/>
                        <a:ext cx="279558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745296"/>
              </p:ext>
            </p:extLst>
          </p:nvPr>
        </p:nvGraphicFramePr>
        <p:xfrm>
          <a:off x="1816100" y="4935538"/>
          <a:ext cx="4621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1" name="Equation" r:id="rId15" imgW="1993900" imgH="215900" progId="Equation.DSMT4">
                  <p:embed/>
                </p:oleObj>
              </mc:Choice>
              <mc:Fallback>
                <p:oleObj name="Equation" r:id="rId15" imgW="1993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6100" y="4935538"/>
                        <a:ext cx="462121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93246"/>
              </p:ext>
            </p:extLst>
          </p:nvPr>
        </p:nvGraphicFramePr>
        <p:xfrm>
          <a:off x="2538773" y="5294313"/>
          <a:ext cx="3238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2" name="Equation" r:id="rId17" imgW="1397000" imgH="469900" progId="Equation.DSMT4">
                  <p:embed/>
                </p:oleObj>
              </mc:Choice>
              <mc:Fallback>
                <p:oleObj name="Equation" r:id="rId17" imgW="1397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8773" y="5294313"/>
                        <a:ext cx="3238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73808" y="1844109"/>
            <a:ext cx="21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Isolate the radical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808" y="2647448"/>
            <a:ext cx="21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Square both sides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808" y="3365328"/>
            <a:ext cx="10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Simplify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808" y="3827542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Combine like terms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3808" y="4296537"/>
            <a:ext cx="90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Factor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3808" y="4973572"/>
            <a:ext cx="1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Factor Theorem</a:t>
            </a:r>
          </a:p>
        </p:txBody>
      </p:sp>
    </p:spTree>
    <p:extLst>
      <p:ext uri="{BB962C8B-B14F-4D97-AF65-F5344CB8AC3E}">
        <p14:creationId xmlns:p14="http://schemas.microsoft.com/office/powerpoint/2010/main" val="2661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04706"/>
              </p:ext>
            </p:extLst>
          </p:nvPr>
        </p:nvGraphicFramePr>
        <p:xfrm>
          <a:off x="698988" y="1417638"/>
          <a:ext cx="3226416" cy="58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2" name="Equation" r:id="rId3" imgW="1536700" imgH="279400" progId="Equation.DSMT4">
                  <p:embed/>
                </p:oleObj>
              </mc:Choice>
              <mc:Fallback>
                <p:oleObj name="Equation" r:id="rId3" imgW="153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988" y="1417638"/>
                        <a:ext cx="3226416" cy="586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4379"/>
              </p:ext>
            </p:extLst>
          </p:nvPr>
        </p:nvGraphicFramePr>
        <p:xfrm>
          <a:off x="857250" y="2722563"/>
          <a:ext cx="2908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3" name="Equation" r:id="rId5" imgW="1384300" imgH="304800" progId="Equation.DSMT4">
                  <p:embed/>
                </p:oleObj>
              </mc:Choice>
              <mc:Fallback>
                <p:oleObj name="Equation" r:id="rId5" imgW="1384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0" y="2722563"/>
                        <a:ext cx="29083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73000"/>
              </p:ext>
            </p:extLst>
          </p:nvPr>
        </p:nvGraphicFramePr>
        <p:xfrm>
          <a:off x="4578350" y="2428875"/>
          <a:ext cx="3441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4" name="Equation" r:id="rId7" imgW="1638300" imgH="584200" progId="Equation.DSMT4">
                  <p:embed/>
                </p:oleObj>
              </mc:Choice>
              <mc:Fallback>
                <p:oleObj name="Equation" r:id="rId7" imgW="16383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8350" y="2428875"/>
                        <a:ext cx="34417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1210" y="2004259"/>
            <a:ext cx="276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Check solutions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31846"/>
              </p:ext>
            </p:extLst>
          </p:nvPr>
        </p:nvGraphicFramePr>
        <p:xfrm>
          <a:off x="1736725" y="3484563"/>
          <a:ext cx="1147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" name="Equation" r:id="rId9" imgW="546100" imgH="165100" progId="Equation.DSMT4">
                  <p:embed/>
                </p:oleObj>
              </mc:Choice>
              <mc:Fallback>
                <p:oleObj name="Equation" r:id="rId9" imgW="546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6725" y="3484563"/>
                        <a:ext cx="114776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47994"/>
              </p:ext>
            </p:extLst>
          </p:nvPr>
        </p:nvGraphicFramePr>
        <p:xfrm>
          <a:off x="5757863" y="3676650"/>
          <a:ext cx="1387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6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7863" y="3676650"/>
                        <a:ext cx="13874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49775" y="5290366"/>
            <a:ext cx="4151311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The only solution is –1.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4488" y="3084453"/>
            <a:ext cx="508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88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238574"/>
              </p:ext>
            </p:extLst>
          </p:nvPr>
        </p:nvGraphicFramePr>
        <p:xfrm>
          <a:off x="569913" y="1301750"/>
          <a:ext cx="3651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" name="Equation" r:id="rId3" imgW="1612900" imgH="279400" progId="Equation.DSMT4">
                  <p:embed/>
                </p:oleObj>
              </mc:Choice>
              <mc:Fallback>
                <p:oleObj name="Equation" r:id="rId3" imgW="161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1301750"/>
                        <a:ext cx="365125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05065"/>
              </p:ext>
            </p:extLst>
          </p:nvPr>
        </p:nvGraphicFramePr>
        <p:xfrm>
          <a:off x="896459" y="2095500"/>
          <a:ext cx="2587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5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59" y="2095500"/>
                        <a:ext cx="25876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46223"/>
              </p:ext>
            </p:extLst>
          </p:nvPr>
        </p:nvGraphicFramePr>
        <p:xfrm>
          <a:off x="785813" y="2678113"/>
          <a:ext cx="32194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" name="Equation" r:id="rId7" imgW="1422400" imgH="457200" progId="Equation.DSMT4">
                  <p:embed/>
                </p:oleObj>
              </mc:Choice>
              <mc:Fallback>
                <p:oleObj name="Equation" r:id="rId7" imgW="142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813" y="2678113"/>
                        <a:ext cx="3219450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59316"/>
              </p:ext>
            </p:extLst>
          </p:nvPr>
        </p:nvGraphicFramePr>
        <p:xfrm>
          <a:off x="1116013" y="3594411"/>
          <a:ext cx="31051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7" name="Equation" r:id="rId9" imgW="1371600" imgH="279400" progId="Equation.DSMT4">
                  <p:embed/>
                </p:oleObj>
              </mc:Choice>
              <mc:Fallback>
                <p:oleObj name="Equation" r:id="rId9" imgW="1371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6013" y="3594411"/>
                        <a:ext cx="310515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4073"/>
              </p:ext>
            </p:extLst>
          </p:nvPr>
        </p:nvGraphicFramePr>
        <p:xfrm>
          <a:off x="1747838" y="4356100"/>
          <a:ext cx="14097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8" name="Equation" r:id="rId11" imgW="622300" imgH="279400" progId="Equation.DSMT4">
                  <p:embed/>
                </p:oleObj>
              </mc:Choice>
              <mc:Fallback>
                <p:oleObj name="Equation" r:id="rId11" imgW="622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47838" y="4356100"/>
                        <a:ext cx="140970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96602"/>
              </p:ext>
            </p:extLst>
          </p:nvPr>
        </p:nvGraphicFramePr>
        <p:xfrm>
          <a:off x="1561676" y="4989513"/>
          <a:ext cx="20129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9" name="Equation" r:id="rId13" imgW="889000" imgH="457200" progId="Equation.DSMT4">
                  <p:embed/>
                </p:oleObj>
              </mc:Choice>
              <mc:Fallback>
                <p:oleObj name="Equation" r:id="rId13" imgW="88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61676" y="4989513"/>
                        <a:ext cx="20129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09725"/>
              </p:ext>
            </p:extLst>
          </p:nvPr>
        </p:nvGraphicFramePr>
        <p:xfrm>
          <a:off x="1561676" y="6078538"/>
          <a:ext cx="13223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" name="Equation" r:id="rId15" imgW="584200" imgH="228600" progId="Equation.DSMT4">
                  <p:embed/>
                </p:oleObj>
              </mc:Choice>
              <mc:Fallback>
                <p:oleObj name="Equation" r:id="rId15" imgW="5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1676" y="6078538"/>
                        <a:ext cx="1322387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2064" y="2213441"/>
            <a:ext cx="21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Isolate the radical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2064" y="2988114"/>
            <a:ext cx="21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Square both sides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2064" y="3827542"/>
            <a:ext cx="10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Simplify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064" y="4604240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Combine like terms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064" y="5402103"/>
            <a:ext cx="21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Square both sides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464" y="6228318"/>
            <a:ext cx="10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Simplify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44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0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Simplify and rewrite each expression using only positive </a:t>
            </a:r>
            <a:r>
              <a:rPr lang="en-US" sz="2800" dirty="0" smtClean="0">
                <a:latin typeface="Comic Sans MS"/>
                <a:cs typeface="Comic Sans MS"/>
              </a:rPr>
              <a:t>exponents.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a.										b. 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43035"/>
              </p:ext>
            </p:extLst>
          </p:nvPr>
        </p:nvGraphicFramePr>
        <p:xfrm>
          <a:off x="1033295" y="2295525"/>
          <a:ext cx="15684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" name="Equation" r:id="rId3" imgW="647700" imgH="469900" progId="Equation.DSMT4">
                  <p:embed/>
                </p:oleObj>
              </mc:Choice>
              <mc:Fallback>
                <p:oleObj name="Equation" r:id="rId3" imgW="647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295" y="2295525"/>
                        <a:ext cx="1568450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6374"/>
              </p:ext>
            </p:extLst>
          </p:nvPr>
        </p:nvGraphicFramePr>
        <p:xfrm>
          <a:off x="1033295" y="3602037"/>
          <a:ext cx="3319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3295" y="3602037"/>
                        <a:ext cx="331946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10977"/>
              </p:ext>
            </p:extLst>
          </p:nvPr>
        </p:nvGraphicFramePr>
        <p:xfrm>
          <a:off x="1033295" y="4325938"/>
          <a:ext cx="1506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" name="Equation" r:id="rId7" imgW="622300" imgH="228600" progId="Equation.DSMT4">
                  <p:embed/>
                </p:oleObj>
              </mc:Choice>
              <mc:Fallback>
                <p:oleObj name="Equation" r:id="rId7" imgW="622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3295" y="4325938"/>
                        <a:ext cx="150653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03565"/>
              </p:ext>
            </p:extLst>
          </p:nvPr>
        </p:nvGraphicFramePr>
        <p:xfrm>
          <a:off x="5733823" y="2295525"/>
          <a:ext cx="18430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" name="Equation" r:id="rId9" imgW="762000" imgH="393700" progId="Equation.DSMT4">
                  <p:embed/>
                </p:oleObj>
              </mc:Choice>
              <mc:Fallback>
                <p:oleObj name="Equation" r:id="rId9" imgW="762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3823" y="2295525"/>
                        <a:ext cx="1843087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71928"/>
              </p:ext>
            </p:extLst>
          </p:nvPr>
        </p:nvGraphicFramePr>
        <p:xfrm>
          <a:off x="5887244" y="3200399"/>
          <a:ext cx="30718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" name="Equation" r:id="rId11" imgW="1270000" imgH="393700" progId="Equation.DSMT4">
                  <p:embed/>
                </p:oleObj>
              </mc:Choice>
              <mc:Fallback>
                <p:oleObj name="Equation" r:id="rId11" imgW="1270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7244" y="3200399"/>
                        <a:ext cx="307181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617055"/>
              </p:ext>
            </p:extLst>
          </p:nvPr>
        </p:nvGraphicFramePr>
        <p:xfrm>
          <a:off x="5887244" y="4230687"/>
          <a:ext cx="15351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9" name="Equation" r:id="rId13" imgW="635000" imgH="266700" progId="Equation.DSMT4">
                  <p:embed/>
                </p:oleObj>
              </mc:Choice>
              <mc:Fallback>
                <p:oleObj name="Equation" r:id="rId13" imgW="635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7244" y="4230687"/>
                        <a:ext cx="1535112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00147"/>
              </p:ext>
            </p:extLst>
          </p:nvPr>
        </p:nvGraphicFramePr>
        <p:xfrm>
          <a:off x="5887244" y="4881563"/>
          <a:ext cx="11064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0" name="Equation" r:id="rId15" imgW="457200" imgH="469900" progId="Equation.DSMT4">
                  <p:embed/>
                </p:oleObj>
              </mc:Choice>
              <mc:Fallback>
                <p:oleObj name="Equation" r:id="rId15" imgW="457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7244" y="4881563"/>
                        <a:ext cx="1106488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2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</a:t>
            </a:r>
            <a:r>
              <a:rPr lang="en-US" dirty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(Continued)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71227"/>
              </p:ext>
            </p:extLst>
          </p:nvPr>
        </p:nvGraphicFramePr>
        <p:xfrm>
          <a:off x="1009650" y="2102765"/>
          <a:ext cx="20256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0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2102765"/>
                        <a:ext cx="202565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11663"/>
              </p:ext>
            </p:extLst>
          </p:nvPr>
        </p:nvGraphicFramePr>
        <p:xfrm>
          <a:off x="569913" y="1301750"/>
          <a:ext cx="3651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1" name="Equation" r:id="rId5" imgW="1612900" imgH="279400" progId="Equation.DSMT4">
                  <p:embed/>
                </p:oleObj>
              </mc:Choice>
              <mc:Fallback>
                <p:oleObj name="Equation" r:id="rId5" imgW="161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1301750"/>
                        <a:ext cx="365125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19214"/>
              </p:ext>
            </p:extLst>
          </p:nvPr>
        </p:nvGraphicFramePr>
        <p:xfrm>
          <a:off x="885825" y="2780117"/>
          <a:ext cx="2149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" name="Equation" r:id="rId7" imgW="876300" imgH="215900" progId="Equation.DSMT4">
                  <p:embed/>
                </p:oleObj>
              </mc:Choice>
              <mc:Fallback>
                <p:oleObj name="Equation" r:id="rId7" imgW="876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5825" y="2780117"/>
                        <a:ext cx="214947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53680"/>
              </p:ext>
            </p:extLst>
          </p:nvPr>
        </p:nvGraphicFramePr>
        <p:xfrm>
          <a:off x="457200" y="3435499"/>
          <a:ext cx="36449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3" name="Equation" r:id="rId9" imgW="1485900" imgH="215900" progId="Equation.DSMT4">
                  <p:embed/>
                </p:oleObj>
              </mc:Choice>
              <mc:Fallback>
                <p:oleObj name="Equation" r:id="rId9" imgW="1485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3435499"/>
                        <a:ext cx="364490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77316"/>
              </p:ext>
            </p:extLst>
          </p:nvPr>
        </p:nvGraphicFramePr>
        <p:xfrm>
          <a:off x="712788" y="3964136"/>
          <a:ext cx="27416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Equation" r:id="rId11" imgW="1117600" imgH="190500" progId="Equation.DSMT4">
                  <p:embed/>
                </p:oleObj>
              </mc:Choice>
              <mc:Fallback>
                <p:oleObj name="Equation" r:id="rId11" imgW="1117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2788" y="3964136"/>
                        <a:ext cx="274161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75202"/>
              </p:ext>
            </p:extLst>
          </p:nvPr>
        </p:nvGraphicFramePr>
        <p:xfrm>
          <a:off x="752475" y="4945579"/>
          <a:ext cx="3048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5" name="Equation" r:id="rId13" imgW="1346200" imgH="304800" progId="Equation.DSMT4">
                  <p:embed/>
                </p:oleObj>
              </mc:Choice>
              <mc:Fallback>
                <p:oleObj name="Equation" r:id="rId13" imgW="13462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475" y="4945579"/>
                        <a:ext cx="30480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53132"/>
              </p:ext>
            </p:extLst>
          </p:nvPr>
        </p:nvGraphicFramePr>
        <p:xfrm>
          <a:off x="4856263" y="4945579"/>
          <a:ext cx="3048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Equation" r:id="rId15" imgW="1346200" imgH="304800" progId="Equation.DSMT4">
                  <p:embed/>
                </p:oleObj>
              </mc:Choice>
              <mc:Fallback>
                <p:oleObj name="Equation" r:id="rId15" imgW="13462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56263" y="4945579"/>
                        <a:ext cx="30480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13932"/>
              </p:ext>
            </p:extLst>
          </p:nvPr>
        </p:nvGraphicFramePr>
        <p:xfrm>
          <a:off x="3035300" y="5981471"/>
          <a:ext cx="7477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Equation" r:id="rId17" imgW="330200" imgH="165100" progId="Equation.DSMT4">
                  <p:embed/>
                </p:oleObj>
              </mc:Choice>
              <mc:Fallback>
                <p:oleObj name="Equation" r:id="rId17" imgW="330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35300" y="5981471"/>
                        <a:ext cx="747713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488185"/>
              </p:ext>
            </p:extLst>
          </p:nvPr>
        </p:nvGraphicFramePr>
        <p:xfrm>
          <a:off x="7156550" y="6030972"/>
          <a:ext cx="7477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Equation" r:id="rId19" imgW="330200" imgH="165100" progId="Equation.DSMT4">
                  <p:embed/>
                </p:oleObj>
              </mc:Choice>
              <mc:Fallback>
                <p:oleObj name="Equation" r:id="rId19" imgW="330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6550" y="6030972"/>
                        <a:ext cx="747713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00475" y="5634554"/>
            <a:ext cx="508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8322" y="5634554"/>
            <a:ext cx="508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6797" y="2780117"/>
            <a:ext cx="90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Factor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6797" y="3457152"/>
            <a:ext cx="1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Factor Theorem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6935" y="2293820"/>
            <a:ext cx="350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ut quadratic in standard form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6797" y="3977346"/>
            <a:ext cx="76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Solve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259" y="4477349"/>
            <a:ext cx="1183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Comic Sans MS"/>
              </a:rPr>
              <a:t>Check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0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add, subtract, multiply, and divide functions</a:t>
            </a:r>
          </a:p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find the composite of two functions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6.6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Function Operations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53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Perform the indicated operation.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+ 2x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4) + (x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3x + 9)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– 2x +5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+ 3)(x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2)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+ 3x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- 2x - 6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(x – 1) – (5 + x)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-6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200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hlink"/>
                </a:solidFill>
                <a:latin typeface="Comic Sans MS"/>
                <a:cs typeface="Comic Sans MS"/>
              </a:rPr>
              <a:t>Function Operations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Addition		</a:t>
            </a:r>
            <a:r>
              <a:rPr lang="en-US" dirty="0" smtClean="0">
                <a:latin typeface="Comic Sans MS"/>
                <a:cs typeface="Comic Sans MS"/>
              </a:rPr>
              <a:t>			(</a:t>
            </a:r>
            <a:r>
              <a:rPr lang="en-US" dirty="0">
                <a:latin typeface="Comic Sans MS"/>
                <a:cs typeface="Comic Sans MS"/>
              </a:rPr>
              <a:t>f + g)(x) = f(x) + g(x)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Multiplication	</a:t>
            </a:r>
            <a:r>
              <a:rPr lang="en-US" dirty="0" smtClean="0">
                <a:latin typeface="Comic Sans MS"/>
                <a:cs typeface="Comic Sans MS"/>
              </a:rPr>
              <a:t>		(f • g</a:t>
            </a:r>
            <a:r>
              <a:rPr lang="en-US" dirty="0">
                <a:latin typeface="Comic Sans MS"/>
                <a:cs typeface="Comic Sans MS"/>
              </a:rPr>
              <a:t>)(x) = f(x) • g(x)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Subtraction	         </a:t>
            </a:r>
            <a:r>
              <a:rPr lang="en-US" dirty="0" smtClean="0">
                <a:latin typeface="Comic Sans MS"/>
                <a:cs typeface="Comic Sans MS"/>
              </a:rPr>
              <a:t>	(</a:t>
            </a:r>
            <a:r>
              <a:rPr lang="en-US" dirty="0">
                <a:latin typeface="Comic Sans MS"/>
                <a:cs typeface="Comic Sans MS"/>
              </a:rPr>
              <a:t>f – g)(x) = f(x) – g(x)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Division		</a:t>
            </a:r>
            <a:r>
              <a:rPr lang="en-US" dirty="0" smtClean="0">
                <a:latin typeface="Comic Sans MS"/>
                <a:cs typeface="Comic Sans MS"/>
              </a:rPr>
              <a:t>			(</a:t>
            </a:r>
            <a:r>
              <a:rPr lang="en-US" dirty="0">
                <a:latin typeface="Comic Sans MS"/>
                <a:cs typeface="Comic Sans MS"/>
              </a:rPr>
              <a:t>f/g)(x) = f(x)/g(x), </a:t>
            </a:r>
            <a:r>
              <a:rPr lang="en-US" dirty="0" smtClean="0">
                <a:latin typeface="Comic Sans MS"/>
                <a:cs typeface="Comic Sans MS"/>
              </a:rPr>
              <a:t>													g</a:t>
            </a:r>
            <a:r>
              <a:rPr lang="en-US" dirty="0">
                <a:latin typeface="Comic Sans MS"/>
                <a:cs typeface="Comic Sans MS"/>
              </a:rPr>
              <a:t>(x) ≠ 0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625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6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Let </a:t>
            </a:r>
            <a:r>
              <a:rPr lang="en-US" sz="2800" i="1" dirty="0">
                <a:latin typeface="Comic Sans MS"/>
                <a:cs typeface="Comic Sans MS"/>
              </a:rPr>
              <a:t>f</a:t>
            </a:r>
            <a:r>
              <a:rPr lang="en-US" sz="2800" i="1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) = –2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+ 6 and </a:t>
            </a:r>
            <a:r>
              <a:rPr lang="en-US" sz="2800" i="1" dirty="0" smtClean="0">
                <a:latin typeface="Comic Sans MS"/>
                <a:cs typeface="Comic Sans MS"/>
              </a:rPr>
              <a:t>g 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) = 5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7. 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Find (</a:t>
            </a:r>
            <a:r>
              <a:rPr lang="en-US" sz="2800" dirty="0"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dirty="0" smtClean="0">
                <a:latin typeface="Comic Sans MS"/>
                <a:cs typeface="Comic Sans MS"/>
              </a:rPr>
              <a:t>g)(x) </a:t>
            </a:r>
            <a:r>
              <a:rPr lang="en-US" sz="2800" dirty="0">
                <a:latin typeface="Comic Sans MS"/>
                <a:cs typeface="Comic Sans MS"/>
              </a:rPr>
              <a:t>and 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</a:rPr>
              <a:t>ƒ</a:t>
            </a:r>
            <a:r>
              <a:rPr lang="en-US" sz="2800" dirty="0" smtClean="0">
                <a:latin typeface="Comic Sans MS"/>
                <a:cs typeface="Comic Sans MS"/>
              </a:rPr>
              <a:t>  – g)(x) </a:t>
            </a:r>
            <a:r>
              <a:rPr lang="en-US" sz="2800" dirty="0">
                <a:latin typeface="Comic Sans MS"/>
                <a:cs typeface="Comic Sans MS"/>
              </a:rPr>
              <a:t>and their domains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82848"/>
              </p:ext>
            </p:extLst>
          </p:nvPr>
        </p:nvGraphicFramePr>
        <p:xfrm>
          <a:off x="840755" y="2894336"/>
          <a:ext cx="305931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2" name="Equation" r:id="rId3" imgW="1663700" imgH="228600" progId="Equation.DSMT4">
                  <p:embed/>
                </p:oleObj>
              </mc:Choice>
              <mc:Fallback>
                <p:oleObj name="Equation" r:id="rId3" imgW="166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755" y="2894336"/>
                        <a:ext cx="3059317" cy="42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237729"/>
              </p:ext>
            </p:extLst>
          </p:nvPr>
        </p:nvGraphicFramePr>
        <p:xfrm>
          <a:off x="1021188" y="3432175"/>
          <a:ext cx="2755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3" name="Equation" r:id="rId5" imgW="1498600" imgH="215900" progId="Equation.DSMT4">
                  <p:embed/>
                </p:oleObj>
              </mc:Choice>
              <mc:Fallback>
                <p:oleObj name="Equation" r:id="rId5" imgW="1498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1188" y="3432175"/>
                        <a:ext cx="27559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7646"/>
              </p:ext>
            </p:extLst>
          </p:nvPr>
        </p:nvGraphicFramePr>
        <p:xfrm>
          <a:off x="1844675" y="4102100"/>
          <a:ext cx="10509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4" name="Equation" r:id="rId7" imgW="571500" imgH="177800" progId="Equation.DSMT4">
                  <p:embed/>
                </p:oleObj>
              </mc:Choice>
              <mc:Fallback>
                <p:oleObj name="Equation" r:id="rId7" imgW="571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4675" y="4102100"/>
                        <a:ext cx="10509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41743"/>
              </p:ext>
            </p:extLst>
          </p:nvPr>
        </p:nvGraphicFramePr>
        <p:xfrm>
          <a:off x="4893227" y="2894336"/>
          <a:ext cx="305931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5" name="Equation" r:id="rId9" imgW="1663700" imgH="228600" progId="Equation.DSMT4">
                  <p:embed/>
                </p:oleObj>
              </mc:Choice>
              <mc:Fallback>
                <p:oleObj name="Equation" r:id="rId9" imgW="166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3227" y="2894336"/>
                        <a:ext cx="3059317" cy="42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74244"/>
              </p:ext>
            </p:extLst>
          </p:nvPr>
        </p:nvGraphicFramePr>
        <p:xfrm>
          <a:off x="5196644" y="3432175"/>
          <a:ext cx="2755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6" name="Equation" r:id="rId11" imgW="1498600" imgH="215900" progId="Equation.DSMT4">
                  <p:embed/>
                </p:oleObj>
              </mc:Choice>
              <mc:Fallback>
                <p:oleObj name="Equation" r:id="rId11" imgW="1498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6644" y="3432175"/>
                        <a:ext cx="27559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1137"/>
              </p:ext>
            </p:extLst>
          </p:nvPr>
        </p:nvGraphicFramePr>
        <p:xfrm>
          <a:off x="5837238" y="4090988"/>
          <a:ext cx="14017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7" name="Equation" r:id="rId13" imgW="762000" imgH="177800" progId="Equation.DSMT4">
                  <p:embed/>
                </p:oleObj>
              </mc:Choice>
              <mc:Fallback>
                <p:oleObj name="Equation" r:id="rId13" imgW="762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37238" y="4090988"/>
                        <a:ext cx="1401762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527" y="4925831"/>
            <a:ext cx="713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domain of f is the set of all real numbers. 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domain of g is the set of all real number. 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domain of both f + g and f – g is the set all numbers common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to the domain both f and g, which is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all real numbers.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36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Let </a:t>
            </a:r>
            <a:r>
              <a:rPr lang="en-US" sz="2800" i="1" dirty="0" smtClean="0"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) =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+ 1 and </a:t>
            </a:r>
            <a:r>
              <a:rPr lang="en-US" sz="2800" i="1" dirty="0" smtClean="0">
                <a:latin typeface="Comic Sans MS"/>
                <a:cs typeface="Comic Sans MS"/>
              </a:rPr>
              <a:t>g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) =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– 1. Find </a:t>
            </a:r>
            <a:r>
              <a:rPr lang="en-US" sz="2800" i="1" dirty="0" smtClean="0">
                <a:latin typeface="Comic Sans MS"/>
                <a:cs typeface="Comic Sans MS"/>
              </a:rPr>
              <a:t>f </a:t>
            </a:r>
            <a:r>
              <a:rPr lang="en-US" sz="2800" dirty="0" smtClean="0">
                <a:latin typeface="Comic Sans MS"/>
                <a:cs typeface="Comic Sans MS"/>
              </a:rPr>
              <a:t>• g </a:t>
            </a:r>
            <a:r>
              <a:rPr lang="en-US" sz="2800" dirty="0">
                <a:latin typeface="Comic Sans MS"/>
                <a:cs typeface="Comic Sans MS"/>
              </a:rPr>
              <a:t>and      </a:t>
            </a:r>
            <a:r>
              <a:rPr lang="en-US" sz="2800" dirty="0" smtClean="0">
                <a:latin typeface="Comic Sans MS"/>
                <a:cs typeface="Comic Sans MS"/>
              </a:rPr>
              <a:t>f/g and </a:t>
            </a:r>
            <a:r>
              <a:rPr lang="en-US" sz="2800" dirty="0">
                <a:latin typeface="Comic Sans MS"/>
                <a:cs typeface="Comic Sans MS"/>
              </a:rPr>
              <a:t>their domains.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81811"/>
              </p:ext>
            </p:extLst>
          </p:nvPr>
        </p:nvGraphicFramePr>
        <p:xfrm>
          <a:off x="1016000" y="2894013"/>
          <a:ext cx="27098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1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000" y="2894013"/>
                        <a:ext cx="270986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58901"/>
              </p:ext>
            </p:extLst>
          </p:nvPr>
        </p:nvGraphicFramePr>
        <p:xfrm>
          <a:off x="1335088" y="3397250"/>
          <a:ext cx="21256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2" name="Equation" r:id="rId5" imgW="1155700" imgH="254000" progId="Equation.DSMT4">
                  <p:embed/>
                </p:oleObj>
              </mc:Choice>
              <mc:Fallback>
                <p:oleObj name="Equation" r:id="rId5" imgW="1155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5088" y="3397250"/>
                        <a:ext cx="212566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16099"/>
              </p:ext>
            </p:extLst>
          </p:nvPr>
        </p:nvGraphicFramePr>
        <p:xfrm>
          <a:off x="1300163" y="4038600"/>
          <a:ext cx="21955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3" name="Equation" r:id="rId7" imgW="1193800" imgH="228600" progId="Equation.DSMT4">
                  <p:embed/>
                </p:oleObj>
              </mc:Choice>
              <mc:Fallback>
                <p:oleObj name="Equation" r:id="rId7" imgW="119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0163" y="4038600"/>
                        <a:ext cx="2195512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61167"/>
              </p:ext>
            </p:extLst>
          </p:nvPr>
        </p:nvGraphicFramePr>
        <p:xfrm>
          <a:off x="5032539" y="1939070"/>
          <a:ext cx="301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4" name="Equation" r:id="rId9" imgW="1638300" imgH="228600" progId="Equation.DSMT4">
                  <p:embed/>
                </p:oleObj>
              </mc:Choice>
              <mc:Fallback>
                <p:oleObj name="Equation" r:id="rId9" imgW="1638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2539" y="1939070"/>
                        <a:ext cx="30130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45740"/>
              </p:ext>
            </p:extLst>
          </p:nvPr>
        </p:nvGraphicFramePr>
        <p:xfrm>
          <a:off x="6311180" y="2359757"/>
          <a:ext cx="10747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5" name="Equation" r:id="rId11" imgW="584200" imgH="469900" progId="Equation.DSMT4">
                  <p:embed/>
                </p:oleObj>
              </mc:Choice>
              <mc:Fallback>
                <p:oleObj name="Equation" r:id="rId11" imgW="584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11180" y="2359757"/>
                        <a:ext cx="10747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55561"/>
              </p:ext>
            </p:extLst>
          </p:nvPr>
        </p:nvGraphicFramePr>
        <p:xfrm>
          <a:off x="5502941" y="3309954"/>
          <a:ext cx="28273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6" name="Equation" r:id="rId13" imgW="1536700" imgH="495300" progId="Equation.DSMT4">
                  <p:embed/>
                </p:oleObj>
              </mc:Choice>
              <mc:Fallback>
                <p:oleObj name="Equation" r:id="rId13" imgW="15367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2941" y="3309954"/>
                        <a:ext cx="2827337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88602"/>
              </p:ext>
            </p:extLst>
          </p:nvPr>
        </p:nvGraphicFramePr>
        <p:xfrm>
          <a:off x="6007671" y="4219592"/>
          <a:ext cx="19399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7" name="Equation" r:id="rId15" imgW="1054100" imgH="495300" progId="Equation.DSMT4">
                  <p:embed/>
                </p:oleObj>
              </mc:Choice>
              <mc:Fallback>
                <p:oleObj name="Equation" r:id="rId15" imgW="1054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07671" y="4219592"/>
                        <a:ext cx="193992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6654656" y="3553267"/>
            <a:ext cx="731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56613" y="4038600"/>
            <a:ext cx="8980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605503" y="5202604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The domains of </a:t>
            </a:r>
            <a:r>
              <a:rPr lang="en-US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f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and </a:t>
            </a:r>
            <a:r>
              <a:rPr lang="en-US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are the set of real numbers, so the domain of </a:t>
            </a:r>
            <a:r>
              <a:rPr lang="en-US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• </a:t>
            </a:r>
            <a:r>
              <a:rPr lang="en-US" i="1" dirty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 is also the set of real numbers.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605503" y="5998754"/>
            <a:ext cx="7764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The domain of 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f/g does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not include 1 and –1 because </a:t>
            </a:r>
            <a:r>
              <a:rPr lang="en-US" i="1" dirty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(1) and </a:t>
            </a:r>
            <a:r>
              <a:rPr lang="en-US" i="1" dirty="0">
                <a:solidFill>
                  <a:srgbClr val="660066"/>
                </a:solidFill>
                <a:latin typeface="Comic Sans MS"/>
                <a:cs typeface="Comic Sans MS"/>
              </a:rPr>
              <a:t>g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(–1) = 0. </a:t>
            </a:r>
            <a:endParaRPr lang="en-US" dirty="0" smtClean="0">
              <a:solidFill>
                <a:srgbClr val="660066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So the domain of f/g is all real numbers except 1 and -1.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31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660066"/>
                </a:solidFill>
                <a:latin typeface="Comic Sans MS"/>
                <a:cs typeface="Comic Sans MS"/>
              </a:rPr>
              <a:t>Composite Function</a:t>
            </a:r>
          </a:p>
          <a:p>
            <a:pPr marL="0" indent="0">
              <a:buNone/>
            </a:pPr>
            <a:r>
              <a:rPr lang="en-US" sz="3100" dirty="0">
                <a:latin typeface="Comic Sans MS"/>
                <a:cs typeface="Comic Sans MS"/>
              </a:rPr>
              <a:t>The composition of function </a:t>
            </a:r>
            <a:r>
              <a:rPr lang="en-US" sz="3100" i="1" dirty="0">
                <a:latin typeface="Comic Sans MS"/>
                <a:cs typeface="Comic Sans MS"/>
              </a:rPr>
              <a:t>g</a:t>
            </a:r>
            <a:r>
              <a:rPr lang="en-US" sz="3100" dirty="0">
                <a:latin typeface="Comic Sans MS"/>
                <a:cs typeface="Comic Sans MS"/>
              </a:rPr>
              <a:t> with function </a:t>
            </a:r>
            <a:r>
              <a:rPr lang="en-US" sz="3100" i="1" dirty="0">
                <a:latin typeface="Comic Sans MS"/>
                <a:cs typeface="Comic Sans MS"/>
              </a:rPr>
              <a:t>f</a:t>
            </a:r>
            <a:r>
              <a:rPr lang="en-US" sz="3100" dirty="0">
                <a:latin typeface="Comic Sans MS"/>
                <a:cs typeface="Comic Sans MS"/>
              </a:rPr>
              <a:t> is </a:t>
            </a:r>
            <a:r>
              <a:rPr lang="en-US" sz="3100" dirty="0" smtClean="0">
                <a:latin typeface="Comic Sans MS"/>
                <a:cs typeface="Comic Sans MS"/>
              </a:rPr>
              <a:t>written </a:t>
            </a:r>
            <a:r>
              <a:rPr lang="en-US" sz="3100" dirty="0">
                <a:latin typeface="Comic Sans MS"/>
                <a:cs typeface="Comic Sans MS"/>
              </a:rPr>
              <a:t>as </a:t>
            </a:r>
            <a:r>
              <a:rPr lang="en-US" sz="3100" dirty="0" smtClean="0">
                <a:latin typeface="Comic Sans MS"/>
                <a:cs typeface="Comic Sans MS"/>
              </a:rPr>
              <a:t>        and is </a:t>
            </a:r>
            <a:r>
              <a:rPr lang="en-US" sz="3100" dirty="0">
                <a:latin typeface="Comic Sans MS"/>
                <a:cs typeface="Comic Sans MS"/>
              </a:rPr>
              <a:t>defined as 	</a:t>
            </a:r>
            <a:r>
              <a:rPr lang="en-US" sz="3100" dirty="0" smtClean="0">
                <a:latin typeface="Comic Sans MS"/>
                <a:cs typeface="Comic Sans MS"/>
              </a:rPr>
              <a:t>					  , </a:t>
            </a:r>
            <a:r>
              <a:rPr lang="en-US" sz="3100" dirty="0">
                <a:latin typeface="Comic Sans MS"/>
                <a:cs typeface="Comic Sans MS"/>
              </a:rPr>
              <a:t>where the domain of </a:t>
            </a:r>
            <a:r>
              <a:rPr lang="en-US" sz="3100" i="1" dirty="0" smtClean="0">
                <a:latin typeface="Comic Sans MS"/>
                <a:cs typeface="Comic Sans MS"/>
              </a:rPr>
              <a:t>        </a:t>
            </a:r>
            <a:r>
              <a:rPr lang="en-US" sz="3100" dirty="0" smtClean="0">
                <a:latin typeface="Comic Sans MS"/>
                <a:cs typeface="Comic Sans MS"/>
              </a:rPr>
              <a:t>consists of </a:t>
            </a:r>
            <a:r>
              <a:rPr lang="en-US" sz="3100" dirty="0">
                <a:latin typeface="Comic Sans MS"/>
                <a:cs typeface="Comic Sans MS"/>
              </a:rPr>
              <a:t>the </a:t>
            </a:r>
            <a:r>
              <a:rPr lang="en-US" sz="3100" dirty="0" smtClean="0">
                <a:latin typeface="Comic Sans MS"/>
                <a:cs typeface="Comic Sans MS"/>
              </a:rPr>
              <a:t>values </a:t>
            </a:r>
            <a:r>
              <a:rPr lang="en-US" sz="3100" dirty="0">
                <a:latin typeface="Comic Sans MS"/>
                <a:cs typeface="Comic Sans MS"/>
              </a:rPr>
              <a:t>in the domain of f such that </a:t>
            </a:r>
            <a:r>
              <a:rPr lang="en-US" sz="3100" i="1" dirty="0">
                <a:latin typeface="Comic Sans MS"/>
                <a:cs typeface="Comic Sans MS"/>
              </a:rPr>
              <a:t>f </a:t>
            </a:r>
            <a:r>
              <a:rPr lang="en-US" sz="3100" dirty="0">
                <a:latin typeface="Comic Sans MS"/>
                <a:cs typeface="Comic Sans MS"/>
              </a:rPr>
              <a:t>(a) is in the domain of </a:t>
            </a:r>
            <a:r>
              <a:rPr lang="en-US" sz="3100" i="1" dirty="0">
                <a:latin typeface="Comic Sans MS"/>
                <a:cs typeface="Comic Sans MS"/>
              </a:rPr>
              <a:t>g</a:t>
            </a:r>
            <a:r>
              <a:rPr lang="en-US" sz="3100" dirty="0">
                <a:latin typeface="Comic Sans MS"/>
                <a:cs typeface="Comic Sans MS"/>
              </a:rPr>
              <a:t>. </a:t>
            </a:r>
          </a:p>
          <a:p>
            <a:pPr marL="0" indent="0">
              <a:buNone/>
            </a:pPr>
            <a:r>
              <a:rPr lang="en-US" sz="3600" dirty="0" smtClean="0">
                <a:latin typeface="Comic Sans MS"/>
                <a:cs typeface="Comic Sans MS"/>
              </a:rPr>
              <a:t>             </a:t>
            </a:r>
            <a:endParaRPr lang="en-US" sz="36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600" dirty="0" smtClean="0">
                <a:latin typeface="Comic Sans MS"/>
                <a:cs typeface="Comic Sans MS"/>
              </a:rPr>
              <a:t>To </a:t>
            </a:r>
            <a:r>
              <a:rPr lang="en-US" sz="3600" dirty="0">
                <a:latin typeface="Comic Sans MS"/>
                <a:cs typeface="Comic Sans MS"/>
              </a:rPr>
              <a:t>Evaluate:       </a:t>
            </a:r>
          </a:p>
          <a:p>
            <a:pPr>
              <a:buFontTx/>
              <a:buAutoNum type="arabicPeriod"/>
            </a:pPr>
            <a:r>
              <a:rPr lang="en-US" sz="3600" dirty="0">
                <a:latin typeface="Comic Sans MS"/>
                <a:cs typeface="Comic Sans MS"/>
              </a:rPr>
              <a:t>Read right to left.</a:t>
            </a:r>
          </a:p>
          <a:p>
            <a:pPr>
              <a:buFontTx/>
              <a:buAutoNum type="arabicPeriod"/>
            </a:pPr>
            <a:r>
              <a:rPr lang="en-US" sz="3600" dirty="0">
                <a:latin typeface="Comic Sans MS"/>
                <a:cs typeface="Comic Sans MS"/>
              </a:rPr>
              <a:t>Evaluate the inner function </a:t>
            </a:r>
            <a:r>
              <a:rPr lang="en-US" sz="3600" i="1" dirty="0">
                <a:latin typeface="Comic Sans MS"/>
                <a:cs typeface="Comic Sans MS"/>
              </a:rPr>
              <a:t>f</a:t>
            </a:r>
            <a:r>
              <a:rPr lang="en-US" sz="3600" dirty="0">
                <a:latin typeface="Comic Sans MS"/>
                <a:cs typeface="Comic Sans MS"/>
              </a:rPr>
              <a:t>(x) first.	                                     </a:t>
            </a:r>
          </a:p>
          <a:p>
            <a:pPr>
              <a:buFontTx/>
              <a:buAutoNum type="arabicPeriod"/>
            </a:pPr>
            <a:r>
              <a:rPr lang="en-US" sz="3600" dirty="0">
                <a:latin typeface="Comic Sans MS"/>
                <a:cs typeface="Comic Sans MS"/>
              </a:rPr>
              <a:t>Then use your answer as the input 	           	      </a:t>
            </a:r>
            <a:r>
              <a:rPr lang="en-US" sz="3600" dirty="0" smtClean="0">
                <a:latin typeface="Comic Sans MS"/>
                <a:cs typeface="Comic Sans MS"/>
              </a:rPr>
              <a:t>of </a:t>
            </a:r>
            <a:r>
              <a:rPr lang="en-US" sz="3600" dirty="0">
                <a:latin typeface="Comic Sans MS"/>
                <a:cs typeface="Comic Sans MS"/>
              </a:rPr>
              <a:t>the outer function </a:t>
            </a:r>
            <a:r>
              <a:rPr lang="en-US" sz="3600" i="1" dirty="0">
                <a:latin typeface="Comic Sans MS"/>
                <a:cs typeface="Comic Sans MS"/>
              </a:rPr>
              <a:t>g</a:t>
            </a:r>
            <a:r>
              <a:rPr lang="en-US" sz="3600" dirty="0">
                <a:latin typeface="Comic Sans MS"/>
                <a:cs typeface="Comic Sans MS"/>
              </a:rPr>
              <a:t>(x).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624264"/>
              </p:ext>
            </p:extLst>
          </p:nvPr>
        </p:nvGraphicFramePr>
        <p:xfrm>
          <a:off x="941824" y="2134036"/>
          <a:ext cx="608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" name="Equation" r:id="rId3" imgW="342900" imgH="228600" progId="Equation.DSMT4">
                  <p:embed/>
                </p:oleObj>
              </mc:Choice>
              <mc:Fallback>
                <p:oleObj name="Equation" r:id="rId3" imgW="34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824" y="2134036"/>
                        <a:ext cx="6080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50043"/>
              </p:ext>
            </p:extLst>
          </p:nvPr>
        </p:nvGraphicFramePr>
        <p:xfrm>
          <a:off x="4200374" y="2134036"/>
          <a:ext cx="2522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" name="Equation" r:id="rId5" imgW="1422400" imgH="228600" progId="Equation.DSMT4">
                  <p:embed/>
                </p:oleObj>
              </mc:Choice>
              <mc:Fallback>
                <p:oleObj name="Equation" r:id="rId5" imgW="142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0374" y="2134036"/>
                        <a:ext cx="25225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65502"/>
              </p:ext>
            </p:extLst>
          </p:nvPr>
        </p:nvGraphicFramePr>
        <p:xfrm>
          <a:off x="2005401" y="2403348"/>
          <a:ext cx="608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7" name="Equation" r:id="rId7" imgW="342900" imgH="228600" progId="Equation.DSMT4">
                  <p:embed/>
                </p:oleObj>
              </mc:Choice>
              <mc:Fallback>
                <p:oleObj name="Equation" r:id="rId7" imgW="34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5401" y="2403348"/>
                        <a:ext cx="6080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13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6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Let </a:t>
            </a:r>
            <a:r>
              <a:rPr lang="en-US" sz="2800" dirty="0" err="1">
                <a:latin typeface="Comic Sans MS"/>
                <a:cs typeface="Comic Sans MS"/>
              </a:rPr>
              <a:t>ƒ</a:t>
            </a:r>
            <a:r>
              <a:rPr lang="en-US" sz="2800" dirty="0">
                <a:latin typeface="Comic Sans MS"/>
                <a:cs typeface="Comic Sans MS"/>
              </a:rPr>
              <a:t>(x) = 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and g(x) = 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+ 7. Find (g </a:t>
            </a:r>
            <a:r>
              <a:rPr lang="en-US" sz="2800" baseline="-25000" dirty="0">
                <a:latin typeface="Comic Sans MS"/>
                <a:cs typeface="Comic Sans MS"/>
              </a:rPr>
              <a:t>°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ƒ</a:t>
            </a:r>
            <a:r>
              <a:rPr lang="en-US" sz="2800" dirty="0">
                <a:latin typeface="Comic Sans MS"/>
                <a:cs typeface="Comic Sans MS"/>
              </a:rPr>
              <a:t>)(2).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909638" y="2222501"/>
            <a:ext cx="3822699" cy="909638"/>
            <a:chOff x="573" y="1400"/>
            <a:chExt cx="2408" cy="573"/>
          </a:xfrm>
        </p:grpSpPr>
        <p:sp>
          <p:nvSpPr>
            <p:cNvPr id="5" name="Rectangle 51"/>
            <p:cNvSpPr>
              <a:spLocks noChangeArrowheads="1"/>
            </p:cNvSpPr>
            <p:nvPr/>
          </p:nvSpPr>
          <p:spPr bwMode="auto">
            <a:xfrm>
              <a:off x="573" y="1400"/>
              <a:ext cx="7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chemeClr val="folHlink"/>
                  </a:solidFill>
                  <a:latin typeface="Comic Sans MS"/>
                  <a:cs typeface="Comic Sans MS"/>
                </a:rPr>
                <a:t>Method 1:</a:t>
              </a:r>
            </a:p>
          </p:txBody>
        </p:sp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573" y="1734"/>
              <a:ext cx="240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(g </a:t>
              </a:r>
              <a:r>
                <a:rPr lang="en-US" sz="2800" baseline="-25000" dirty="0">
                  <a:latin typeface="Comic Sans MS"/>
                  <a:cs typeface="Comic Sans MS"/>
                </a:rPr>
                <a:t>°</a:t>
              </a:r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err="1">
                  <a:latin typeface="Comic Sans MS"/>
                  <a:cs typeface="Comic Sans MS"/>
                </a:rPr>
                <a:t>ƒ</a:t>
              </a:r>
              <a:r>
                <a:rPr lang="en-US" dirty="0">
                  <a:latin typeface="Comic Sans MS"/>
                  <a:cs typeface="Comic Sans MS"/>
                </a:rPr>
                <a:t>)(x) = g(</a:t>
              </a:r>
              <a:r>
                <a:rPr lang="en-US" dirty="0" err="1">
                  <a:latin typeface="Comic Sans MS"/>
                  <a:cs typeface="Comic Sans MS"/>
                </a:rPr>
                <a:t>ƒ</a:t>
              </a:r>
              <a:r>
                <a:rPr lang="en-US" dirty="0">
                  <a:latin typeface="Comic Sans MS"/>
                  <a:cs typeface="Comic Sans MS"/>
                </a:rPr>
                <a:t>(x)) = g(x</a:t>
              </a:r>
              <a:r>
                <a:rPr lang="en-US" baseline="30000" dirty="0">
                  <a:latin typeface="Comic Sans MS"/>
                  <a:cs typeface="Comic Sans MS"/>
                </a:rPr>
                <a:t>3</a:t>
              </a:r>
              <a:r>
                <a:rPr lang="en-US" dirty="0">
                  <a:latin typeface="Comic Sans MS"/>
                  <a:cs typeface="Comic Sans MS"/>
                </a:rPr>
                <a:t>) = x</a:t>
              </a:r>
              <a:r>
                <a:rPr lang="en-US" baseline="30000" dirty="0">
                  <a:latin typeface="Comic Sans MS"/>
                  <a:cs typeface="Comic Sans MS"/>
                </a:rPr>
                <a:t>6</a:t>
              </a:r>
              <a:r>
                <a:rPr lang="en-US" dirty="0">
                  <a:latin typeface="Comic Sans MS"/>
                  <a:cs typeface="Comic Sans MS"/>
                </a:rPr>
                <a:t> + 7</a:t>
              </a: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461001" y="2222501"/>
            <a:ext cx="2066926" cy="909638"/>
            <a:chOff x="3440" y="1400"/>
            <a:chExt cx="1302" cy="573"/>
          </a:xfrm>
        </p:grpSpPr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3440" y="1400"/>
              <a:ext cx="8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chemeClr val="hlink"/>
                  </a:solidFill>
                  <a:latin typeface="Comic Sans MS"/>
                  <a:cs typeface="Comic Sans MS"/>
                </a:rPr>
                <a:t>Method 2:</a:t>
              </a: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3440" y="1734"/>
              <a:ext cx="130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(g </a:t>
              </a:r>
              <a:r>
                <a:rPr lang="en-US" sz="2800" baseline="-25000">
                  <a:latin typeface="Comic Sans MS"/>
                  <a:cs typeface="Comic Sans MS"/>
                </a:rPr>
                <a:t>°</a:t>
              </a:r>
              <a:r>
                <a:rPr lang="en-US">
                  <a:latin typeface="Comic Sans MS"/>
                  <a:cs typeface="Comic Sans MS"/>
                </a:rPr>
                <a:t> ƒ)(x) = g(ƒ(x))</a:t>
              </a:r>
            </a:p>
          </p:txBody>
        </p:sp>
      </p:grp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909638" y="3298825"/>
            <a:ext cx="370041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(g </a:t>
            </a:r>
            <a:r>
              <a:rPr lang="en-US" sz="2800" baseline="-25000" dirty="0">
                <a:latin typeface="Comic Sans MS"/>
                <a:cs typeface="Comic Sans MS"/>
              </a:rPr>
              <a:t>°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ƒ</a:t>
            </a:r>
            <a:r>
              <a:rPr lang="en-US" dirty="0">
                <a:latin typeface="Comic Sans MS"/>
                <a:cs typeface="Comic Sans MS"/>
              </a:rPr>
              <a:t>)(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) = 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6</a:t>
            </a:r>
            <a:r>
              <a:rPr lang="en-US" dirty="0">
                <a:latin typeface="Comic Sans MS"/>
                <a:cs typeface="Comic Sans MS"/>
              </a:rPr>
              <a:t> + 7 = 64 + 7 =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71</a:t>
            </a:r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5676900" y="3306763"/>
            <a:ext cx="1666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/>
                <a:cs typeface="Comic Sans MS"/>
              </a:rPr>
              <a:t>g(ƒ(</a:t>
            </a:r>
            <a:r>
              <a:rPr lang="en-US">
                <a:solidFill>
                  <a:schemeClr val="folHlink"/>
                </a:solidFill>
                <a:latin typeface="Comic Sans MS"/>
                <a:cs typeface="Comic Sans MS"/>
              </a:rPr>
              <a:t>2</a:t>
            </a:r>
            <a:r>
              <a:rPr lang="en-US">
                <a:latin typeface="Comic Sans MS"/>
                <a:cs typeface="Comic Sans MS"/>
              </a:rPr>
              <a:t>)) = g(</a:t>
            </a:r>
            <a:r>
              <a:rPr lang="en-US">
                <a:solidFill>
                  <a:schemeClr val="folHlink"/>
                </a:solidFill>
                <a:latin typeface="Comic Sans MS"/>
                <a:cs typeface="Comic Sans MS"/>
              </a:rPr>
              <a:t>2</a:t>
            </a:r>
            <a:r>
              <a:rPr lang="en-US" baseline="30000">
                <a:latin typeface="Comic Sans MS"/>
                <a:cs typeface="Comic Sans MS"/>
              </a:rPr>
              <a:t>3</a:t>
            </a:r>
            <a:r>
              <a:rPr lang="en-US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6362700" y="3844925"/>
            <a:ext cx="995363" cy="1433513"/>
            <a:chOff x="4008" y="2422"/>
            <a:chExt cx="627" cy="903"/>
          </a:xfrm>
        </p:grpSpPr>
        <p:sp>
          <p:nvSpPr>
            <p:cNvPr id="13" name="Rectangle 57"/>
            <p:cNvSpPr>
              <a:spLocks noChangeArrowheads="1"/>
            </p:cNvSpPr>
            <p:nvPr/>
          </p:nvSpPr>
          <p:spPr bwMode="auto">
            <a:xfrm>
              <a:off x="4008" y="2422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= g(8)</a:t>
              </a:r>
            </a:p>
          </p:txBody>
        </p:sp>
        <p:sp>
          <p:nvSpPr>
            <p:cNvPr id="14" name="Rectangle 58"/>
            <p:cNvSpPr>
              <a:spLocks noChangeArrowheads="1"/>
            </p:cNvSpPr>
            <p:nvPr/>
          </p:nvSpPr>
          <p:spPr bwMode="auto">
            <a:xfrm>
              <a:off x="4008" y="2757"/>
              <a:ext cx="6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= 8</a:t>
              </a:r>
              <a:r>
                <a:rPr lang="en-US" baseline="30000">
                  <a:latin typeface="Comic Sans MS"/>
                  <a:cs typeface="Comic Sans MS"/>
                </a:rPr>
                <a:t>2</a:t>
              </a:r>
              <a:r>
                <a:rPr lang="en-US">
                  <a:latin typeface="Comic Sans MS"/>
                  <a:cs typeface="Comic Sans MS"/>
                </a:rPr>
                <a:t> + 7 </a:t>
              </a:r>
            </a:p>
          </p:txBody>
        </p:sp>
        <p:sp>
          <p:nvSpPr>
            <p:cNvPr id="15" name="Rectangle 59"/>
            <p:cNvSpPr>
              <a:spLocks noChangeArrowheads="1"/>
            </p:cNvSpPr>
            <p:nvPr/>
          </p:nvSpPr>
          <p:spPr bwMode="auto">
            <a:xfrm>
              <a:off x="4008" y="3092"/>
              <a:ext cx="3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= 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35012" y="1204913"/>
            <a:ext cx="7820025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Comic Sans MS"/>
                <a:cs typeface="Comic Sans MS"/>
              </a:rPr>
              <a:t>A store offers a 20% discount on all items. You have a coupon worth $3.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692150" y="2300663"/>
            <a:ext cx="808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Comic Sans MS"/>
                <a:cs typeface="Comic Sans MS"/>
              </a:rPr>
              <a:t>a.</a:t>
            </a:r>
            <a:r>
              <a:rPr lang="en-US" dirty="0">
                <a:latin typeface="Comic Sans MS"/>
                <a:cs typeface="Comic Sans MS"/>
              </a:rPr>
              <a:t>	Use functions to model discounting an item by 20% and to model applying the coupon.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92150" y="2942013"/>
            <a:ext cx="329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Let x = the original price.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806450" y="3294064"/>
            <a:ext cx="5618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chemeClr val="folHlink"/>
                </a:solidFill>
                <a:latin typeface="Comic Sans MS"/>
                <a:cs typeface="Comic Sans MS"/>
              </a:rPr>
              <a:t>ƒ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(x)</a:t>
            </a:r>
            <a:r>
              <a:rPr lang="en-US" dirty="0">
                <a:latin typeface="Comic Sans MS"/>
                <a:cs typeface="Comic Sans MS"/>
              </a:rPr>
              <a:t> = x – 0.2x =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0.8x</a:t>
            </a:r>
            <a:r>
              <a:rPr lang="en-US" dirty="0">
                <a:latin typeface="Comic Sans MS"/>
                <a:cs typeface="Comic Sans MS"/>
              </a:rPr>
              <a:t>  	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Cost with 20% discount.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806450" y="3660776"/>
            <a:ext cx="5877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g(x)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x – 3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Cost with a coupon for $3.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692150" y="4296758"/>
            <a:ext cx="7904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Comic Sans MS"/>
                <a:cs typeface="Comic Sans MS"/>
              </a:rPr>
              <a:t>b.</a:t>
            </a:r>
            <a:r>
              <a:rPr lang="en-US" dirty="0">
                <a:latin typeface="Comic Sans MS"/>
                <a:cs typeface="Comic Sans MS"/>
              </a:rPr>
              <a:t>	Use a composition of your two functions to model how much you would pay for an item if the clerk applies the discount first and then the coupon.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806450" y="5268018"/>
            <a:ext cx="6129077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857500" algn="l"/>
              </a:tabLst>
            </a:pPr>
            <a:r>
              <a:rPr lang="en-US" dirty="0">
                <a:solidFill>
                  <a:srgbClr val="9900FF"/>
                </a:solidFill>
                <a:latin typeface="Comic Sans MS"/>
                <a:cs typeface="Comic Sans MS"/>
              </a:rPr>
              <a:t>(g </a:t>
            </a:r>
            <a:r>
              <a:rPr lang="en-US" sz="2800" baseline="-25000" dirty="0">
                <a:solidFill>
                  <a:srgbClr val="9900FF"/>
                </a:solidFill>
                <a:latin typeface="Comic Sans MS"/>
                <a:cs typeface="Comic Sans MS"/>
              </a:rPr>
              <a:t>°</a:t>
            </a:r>
            <a:r>
              <a:rPr lang="en-US" dirty="0">
                <a:solidFill>
                  <a:srgbClr val="9900FF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9900FF"/>
                </a:solidFill>
                <a:latin typeface="Comic Sans MS"/>
                <a:cs typeface="Comic Sans MS"/>
              </a:rPr>
              <a:t>ƒ</a:t>
            </a:r>
            <a:r>
              <a:rPr lang="en-US" dirty="0">
                <a:solidFill>
                  <a:srgbClr val="9900FF"/>
                </a:solidFill>
                <a:latin typeface="Comic Sans MS"/>
                <a:cs typeface="Comic Sans MS"/>
              </a:rPr>
              <a:t>)(x)</a:t>
            </a:r>
            <a:r>
              <a:rPr lang="en-US" dirty="0">
                <a:latin typeface="Comic Sans MS"/>
                <a:cs typeface="Comic Sans MS"/>
              </a:rPr>
              <a:t> = g(</a:t>
            </a:r>
            <a:r>
              <a:rPr lang="en-US" dirty="0" err="1">
                <a:latin typeface="Comic Sans MS"/>
                <a:cs typeface="Comic Sans MS"/>
              </a:rPr>
              <a:t>ƒ</a:t>
            </a:r>
            <a:r>
              <a:rPr lang="en-US" dirty="0">
                <a:latin typeface="Comic Sans MS"/>
                <a:cs typeface="Comic Sans MS"/>
              </a:rPr>
              <a:t>(x))	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Applying the discount first.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606550" y="5642466"/>
            <a:ext cx="1138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= g(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0.8x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606550" y="6011798"/>
            <a:ext cx="122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>
                <a:solidFill>
                  <a:srgbClr val="9900FF"/>
                </a:solidFill>
                <a:latin typeface="Comic Sans MS"/>
                <a:cs typeface="Comic Sans MS"/>
              </a:rPr>
              <a:t>0.8x – 3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982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33965" y="1226852"/>
            <a:ext cx="8054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Comic Sans MS"/>
                <a:cs typeface="Comic Sans MS"/>
              </a:rPr>
              <a:t>c.</a:t>
            </a:r>
            <a:r>
              <a:rPr lang="en-US" dirty="0">
                <a:latin typeface="Comic Sans MS"/>
                <a:cs typeface="Comic Sans MS"/>
              </a:rPr>
              <a:t>	Use a composition of your two functions to model how much you would pay for an item if the clerk applies the coupon first and then the discount.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909638" y="1985963"/>
            <a:ext cx="5953126" cy="787400"/>
            <a:chOff x="573" y="1577"/>
            <a:chExt cx="3750" cy="496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573" y="1577"/>
              <a:ext cx="375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tabLst>
                  <a:tab pos="2857500" algn="l"/>
                </a:tabLst>
              </a:pPr>
              <a:r>
                <a:rPr lang="en-US">
                  <a:solidFill>
                    <a:srgbClr val="007200"/>
                  </a:solidFill>
                  <a:latin typeface="Comic Sans MS"/>
                  <a:cs typeface="Comic Sans MS"/>
                </a:rPr>
                <a:t>(ƒ </a:t>
              </a:r>
              <a:r>
                <a:rPr lang="en-US" sz="2800" baseline="-25000">
                  <a:solidFill>
                    <a:srgbClr val="007200"/>
                  </a:solidFill>
                  <a:latin typeface="Comic Sans MS"/>
                  <a:cs typeface="Comic Sans MS"/>
                </a:rPr>
                <a:t>°</a:t>
              </a:r>
              <a:r>
                <a:rPr lang="en-US">
                  <a:solidFill>
                    <a:srgbClr val="007200"/>
                  </a:solidFill>
                  <a:latin typeface="Comic Sans MS"/>
                  <a:cs typeface="Comic Sans MS"/>
                </a:rPr>
                <a:t> g)(x)</a:t>
              </a:r>
              <a:r>
                <a:rPr lang="en-US">
                  <a:latin typeface="Comic Sans MS"/>
                  <a:cs typeface="Comic Sans MS"/>
                </a:rPr>
                <a:t> = ƒ(g(x))	</a:t>
              </a:r>
              <a:r>
                <a:rPr lang="en-US">
                  <a:solidFill>
                    <a:schemeClr val="hlink"/>
                  </a:solidFill>
                  <a:latin typeface="Comic Sans MS"/>
                  <a:cs typeface="Comic Sans MS"/>
                </a:rPr>
                <a:t>Applying the coupon first.</a:t>
              </a: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141" y="1840"/>
              <a:ext cx="7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= ƒ(</a:t>
              </a:r>
              <a:r>
                <a:rPr lang="en-US">
                  <a:solidFill>
                    <a:schemeClr val="accent2"/>
                  </a:solidFill>
                  <a:latin typeface="Comic Sans MS"/>
                  <a:cs typeface="Comic Sans MS"/>
                </a:rPr>
                <a:t>x – 3</a:t>
              </a:r>
              <a:r>
                <a:rPr lang="en-US">
                  <a:latin typeface="Comic Sans MS"/>
                  <a:cs typeface="Comic Sans MS"/>
                </a:rPr>
                <a:t>)</a:t>
              </a: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811338" y="2821710"/>
            <a:ext cx="139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= 0.8(x – 3)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811338" y="3286918"/>
            <a:ext cx="1426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/>
                <a:cs typeface="Comic Sans MS"/>
              </a:rPr>
              <a:t>= </a:t>
            </a:r>
            <a:r>
              <a:rPr lang="en-US">
                <a:solidFill>
                  <a:srgbClr val="007200"/>
                </a:solidFill>
                <a:latin typeface="Comic Sans MS"/>
                <a:cs typeface="Comic Sans MS"/>
              </a:rPr>
              <a:t>0.8x – 2.4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57200" y="3835706"/>
            <a:ext cx="7475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latin typeface="Comic Sans MS"/>
                <a:cs typeface="Comic Sans MS"/>
              </a:rPr>
              <a:t>d.	</a:t>
            </a:r>
            <a:r>
              <a:rPr lang="en-US" dirty="0">
                <a:latin typeface="Comic Sans MS"/>
                <a:cs typeface="Comic Sans MS"/>
              </a:rPr>
              <a:t>How much more is any item if the clerk applies the </a:t>
            </a:r>
            <a:r>
              <a:rPr lang="en-US" dirty="0" smtClean="0">
                <a:latin typeface="Comic Sans MS"/>
                <a:cs typeface="Comic Sans MS"/>
              </a:rPr>
              <a:t>coupon </a:t>
            </a:r>
            <a:r>
              <a:rPr lang="en-US" dirty="0">
                <a:latin typeface="Comic Sans MS"/>
                <a:cs typeface="Comic Sans MS"/>
              </a:rPr>
              <a:t>first?</a:t>
            </a: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909638" y="4140200"/>
            <a:ext cx="5538788" cy="385763"/>
            <a:chOff x="573" y="2932"/>
            <a:chExt cx="3489" cy="243"/>
          </a:xfrm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73" y="2932"/>
              <a:ext cx="323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(ƒ </a:t>
              </a:r>
              <a:r>
                <a:rPr lang="en-US" sz="2800" baseline="-25000">
                  <a:latin typeface="Comic Sans MS"/>
                  <a:cs typeface="Comic Sans MS"/>
                </a:rPr>
                <a:t>°</a:t>
              </a:r>
              <a:r>
                <a:rPr lang="en-US">
                  <a:latin typeface="Comic Sans MS"/>
                  <a:cs typeface="Comic Sans MS"/>
                </a:rPr>
                <a:t> g)(x) – (g </a:t>
              </a:r>
              <a:r>
                <a:rPr lang="en-US" sz="2800" baseline="-25000">
                  <a:latin typeface="Comic Sans MS"/>
                  <a:cs typeface="Comic Sans MS"/>
                </a:rPr>
                <a:t>°</a:t>
              </a:r>
              <a:r>
                <a:rPr lang="en-US">
                  <a:latin typeface="Comic Sans MS"/>
                  <a:cs typeface="Comic Sans MS"/>
                </a:rPr>
                <a:t> ƒ)(x) = (</a:t>
              </a:r>
              <a:r>
                <a:rPr lang="en-US">
                  <a:solidFill>
                    <a:srgbClr val="007200"/>
                  </a:solidFill>
                  <a:latin typeface="Comic Sans MS"/>
                  <a:cs typeface="Comic Sans MS"/>
                </a:rPr>
                <a:t>0.8x – 2.4</a:t>
              </a:r>
              <a:r>
                <a:rPr lang="en-US">
                  <a:latin typeface="Comic Sans MS"/>
                  <a:cs typeface="Comic Sans MS"/>
                </a:rPr>
                <a:t>) – (</a:t>
              </a:r>
              <a:r>
                <a:rPr lang="en-US">
                  <a:solidFill>
                    <a:srgbClr val="9900FF"/>
                  </a:solidFill>
                  <a:latin typeface="Comic Sans MS"/>
                  <a:cs typeface="Comic Sans MS"/>
                </a:rPr>
                <a:t>0.8x – 3</a:t>
              </a:r>
              <a:r>
                <a:rPr lang="en-US">
                  <a:latin typeface="Comic Sans MS"/>
                  <a:cs typeface="Comic Sans MS"/>
                </a:rPr>
                <a:t>)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527" y="2942"/>
              <a:ext cx="5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 = </a:t>
              </a:r>
              <a:r>
                <a:rPr lang="en-US" dirty="0">
                  <a:latin typeface="Comic Sans MS"/>
                  <a:cs typeface="Comic Sans MS"/>
                </a:rPr>
                <a:t>0.6</a:t>
              </a: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004888" y="4510088"/>
            <a:ext cx="3403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Any item will cost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$.60 </a:t>
            </a:r>
            <a:r>
              <a:rPr lang="en-US" dirty="0">
                <a:latin typeface="Comic Sans MS"/>
                <a:cs typeface="Comic Sans MS"/>
              </a:rPr>
              <a:t>more.</a:t>
            </a:r>
          </a:p>
        </p:txBody>
      </p:sp>
    </p:spTree>
    <p:extLst>
      <p:ext uri="{BB962C8B-B14F-4D97-AF65-F5344CB8AC3E}">
        <p14:creationId xmlns:p14="http://schemas.microsoft.com/office/powerpoint/2010/main" val="55513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Simplify and rewrite each expression using only positive </a:t>
            </a:r>
            <a:r>
              <a:rPr lang="en-US" sz="2800" dirty="0" smtClean="0">
                <a:latin typeface="Comic Sans MS"/>
                <a:cs typeface="Comic Sans MS"/>
              </a:rPr>
              <a:t>exponents.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a.										b.</a:t>
            </a:r>
            <a:endParaRPr 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89718"/>
              </p:ext>
            </p:extLst>
          </p:nvPr>
        </p:nvGraphicFramePr>
        <p:xfrm>
          <a:off x="925513" y="2086568"/>
          <a:ext cx="1784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1" name="Equation" r:id="rId3" imgW="736600" imgH="596900" progId="Equation.DSMT4">
                  <p:embed/>
                </p:oleObj>
              </mc:Choice>
              <mc:Fallback>
                <p:oleObj name="Equation" r:id="rId3" imgW="7366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13" y="2086568"/>
                        <a:ext cx="17843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61293"/>
              </p:ext>
            </p:extLst>
          </p:nvPr>
        </p:nvGraphicFramePr>
        <p:xfrm>
          <a:off x="925513" y="3384629"/>
          <a:ext cx="26765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2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513" y="3384629"/>
                        <a:ext cx="26765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21424"/>
              </p:ext>
            </p:extLst>
          </p:nvPr>
        </p:nvGraphicFramePr>
        <p:xfrm>
          <a:off x="925513" y="4422945"/>
          <a:ext cx="16319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3" name="Equation" r:id="rId7" imgW="673100" imgH="469900" progId="Equation.DSMT4">
                  <p:embed/>
                </p:oleObj>
              </mc:Choice>
              <mc:Fallback>
                <p:oleObj name="Equation" r:id="rId7" imgW="673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513" y="4422945"/>
                        <a:ext cx="1631950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328466"/>
              </p:ext>
            </p:extLst>
          </p:nvPr>
        </p:nvGraphicFramePr>
        <p:xfrm>
          <a:off x="925513" y="5562770"/>
          <a:ext cx="13239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4" name="Equation" r:id="rId9" imgW="546100" imgH="508000" progId="Equation.DSMT4">
                  <p:embed/>
                </p:oleObj>
              </mc:Choice>
              <mc:Fallback>
                <p:oleObj name="Equation" r:id="rId9" imgW="546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5513" y="5562770"/>
                        <a:ext cx="1323975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60117"/>
              </p:ext>
            </p:extLst>
          </p:nvPr>
        </p:nvGraphicFramePr>
        <p:xfrm>
          <a:off x="5518150" y="2086568"/>
          <a:ext cx="21542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5" name="Equation" r:id="rId11" imgW="889000" imgH="596900" progId="Equation.DSMT4">
                  <p:embed/>
                </p:oleObj>
              </mc:Choice>
              <mc:Fallback>
                <p:oleObj name="Equation" r:id="rId11" imgW="8890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8150" y="2086568"/>
                        <a:ext cx="215423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55194"/>
              </p:ext>
            </p:extLst>
          </p:nvPr>
        </p:nvGraphicFramePr>
        <p:xfrm>
          <a:off x="5518150" y="3384629"/>
          <a:ext cx="23701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6" name="Equation" r:id="rId13" imgW="977900" imgH="393700" progId="Equation.DSMT4">
                  <p:embed/>
                </p:oleObj>
              </mc:Choice>
              <mc:Fallback>
                <p:oleObj name="Equation" r:id="rId13" imgW="977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8150" y="3384629"/>
                        <a:ext cx="237013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72575"/>
              </p:ext>
            </p:extLst>
          </p:nvPr>
        </p:nvGraphicFramePr>
        <p:xfrm>
          <a:off x="5518150" y="4229858"/>
          <a:ext cx="17541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7" name="Equation" r:id="rId15" imgW="723900" imgH="393700" progId="Equation.DSMT4">
                  <p:embed/>
                </p:oleObj>
              </mc:Choice>
              <mc:Fallback>
                <p:oleObj name="Equation" r:id="rId15" imgW="723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18150" y="4229858"/>
                        <a:ext cx="1754187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7657"/>
              </p:ext>
            </p:extLst>
          </p:nvPr>
        </p:nvGraphicFramePr>
        <p:xfrm>
          <a:off x="5518150" y="5183945"/>
          <a:ext cx="2400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8" name="Equation" r:id="rId17" imgW="990600" imgH="228600" progId="Equation.DSMT4">
                  <p:embed/>
                </p:oleObj>
              </mc:Choice>
              <mc:Fallback>
                <p:oleObj name="Equation" r:id="rId17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18150" y="5183945"/>
                        <a:ext cx="24003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82010"/>
              </p:ext>
            </p:extLst>
          </p:nvPr>
        </p:nvGraphicFramePr>
        <p:xfrm>
          <a:off x="5518150" y="5812631"/>
          <a:ext cx="12303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9" name="Equation" r:id="rId19" imgW="508000" imgH="228600" progId="Equation.DSMT4">
                  <p:embed/>
                </p:oleObj>
              </mc:Choice>
              <mc:Fallback>
                <p:oleObj name="Equation" r:id="rId19" imgW="50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18150" y="5812631"/>
                        <a:ext cx="1230312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36762"/>
              </p:ext>
            </p:extLst>
          </p:nvPr>
        </p:nvGraphicFramePr>
        <p:xfrm>
          <a:off x="6811963" y="5653258"/>
          <a:ext cx="860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0" name="Equation" r:id="rId21" imgW="355600" imgH="469900" progId="Equation.DSMT4">
                  <p:embed/>
                </p:oleObj>
              </mc:Choice>
              <mc:Fallback>
                <p:oleObj name="Equation" r:id="rId21" imgW="355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11963" y="5653258"/>
                        <a:ext cx="860425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1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find the inverse of a relation or function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6.7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Inverse Relations and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7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for 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 </a:t>
            </a:r>
            <a:r>
              <a:rPr lang="en-US" dirty="0">
                <a:latin typeface="Comic Sans MS"/>
                <a:cs typeface="Comic Sans MS"/>
              </a:rPr>
              <a:t>= 2y </a:t>
            </a:r>
            <a:r>
              <a:rPr lang="en-US" dirty="0" smtClean="0">
                <a:latin typeface="Comic Sans MS"/>
                <a:cs typeface="Comic Sans MS"/>
              </a:rPr>
              <a:t>– 6						2. </a:t>
            </a:r>
            <a:r>
              <a:rPr lang="en-US" dirty="0">
                <a:latin typeface="Comic Sans MS"/>
                <a:cs typeface="Comic Sans MS"/>
              </a:rPr>
              <a:t>x = 2y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+ </a:t>
            </a:r>
            <a:r>
              <a:rPr lang="en-US" dirty="0" smtClean="0">
                <a:latin typeface="Comic Sans MS"/>
                <a:cs typeface="Comic Sans MS"/>
              </a:rPr>
              <a:t>5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47880"/>
              </p:ext>
            </p:extLst>
          </p:nvPr>
        </p:nvGraphicFramePr>
        <p:xfrm>
          <a:off x="1194933" y="3328676"/>
          <a:ext cx="1520415" cy="103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Equation" r:id="rId3" imgW="673100" imgH="457200" progId="Equation.DSMT4">
                  <p:embed/>
                </p:oleObj>
              </mc:Choice>
              <mc:Fallback>
                <p:oleObj name="Equation" r:id="rId3" imgW="673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933" y="3328676"/>
                        <a:ext cx="1520415" cy="103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36276"/>
              </p:ext>
            </p:extLst>
          </p:nvPr>
        </p:nvGraphicFramePr>
        <p:xfrm>
          <a:off x="6184900" y="3424238"/>
          <a:ext cx="20081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Equation" r:id="rId5" imgW="889000" imgH="508000" progId="Equation.DSMT4">
                  <p:embed/>
                </p:oleObj>
              </mc:Choice>
              <mc:Fallback>
                <p:oleObj name="Equation" r:id="rId5" imgW="88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4900" y="3424238"/>
                        <a:ext cx="2008188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7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Inverse relation </a:t>
            </a:r>
            <a:r>
              <a:rPr lang="en-US" dirty="0">
                <a:latin typeface="Comic Sans MS"/>
                <a:cs typeface="Comic Sans MS"/>
              </a:rPr>
              <a:t>- </a:t>
            </a:r>
            <a:r>
              <a:rPr lang="ja-JP" altLang="en-US" dirty="0">
                <a:latin typeface="Comic Sans MS"/>
                <a:cs typeface="Comic Sans MS"/>
              </a:rPr>
              <a:t>“</a:t>
            </a:r>
            <a:r>
              <a:rPr lang="en-US" dirty="0">
                <a:latin typeface="Comic Sans MS"/>
                <a:cs typeface="Comic Sans MS"/>
              </a:rPr>
              <a:t>undoes</a:t>
            </a:r>
            <a:r>
              <a:rPr lang="ja-JP" altLang="en-US" dirty="0">
                <a:latin typeface="Comic Sans MS"/>
                <a:cs typeface="Comic Sans MS"/>
              </a:rPr>
              <a:t>”</a:t>
            </a:r>
            <a:r>
              <a:rPr lang="en-US" dirty="0">
                <a:latin typeface="Comic Sans MS"/>
                <a:cs typeface="Comic Sans MS"/>
              </a:rPr>
              <a:t> the relation and maps </a:t>
            </a: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back to </a:t>
            </a:r>
            <a:r>
              <a:rPr lang="en-US" i="1" dirty="0">
                <a:latin typeface="Comic Sans MS"/>
                <a:cs typeface="Comic Sans MS"/>
              </a:rPr>
              <a:t>a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Inverse Functions </a:t>
            </a:r>
            <a:r>
              <a:rPr lang="en-US" dirty="0">
                <a:latin typeface="Comic Sans MS"/>
                <a:cs typeface="Comic Sans MS"/>
              </a:rPr>
              <a:t>- if you have </a:t>
            </a:r>
            <a:r>
              <a:rPr lang="en-US" i="1" dirty="0">
                <a:latin typeface="Comic Sans MS"/>
                <a:cs typeface="Comic Sans MS"/>
              </a:rPr>
              <a:t>f </a:t>
            </a:r>
            <a:r>
              <a:rPr lang="en-US" dirty="0">
                <a:latin typeface="Comic Sans MS"/>
                <a:cs typeface="Comic Sans MS"/>
              </a:rPr>
              <a:t>as a function then </a:t>
            </a:r>
            <a:r>
              <a:rPr lang="en-US" i="1" dirty="0">
                <a:latin typeface="Comic Sans MS"/>
                <a:cs typeface="Comic Sans MS"/>
              </a:rPr>
              <a:t>f </a:t>
            </a:r>
            <a:r>
              <a:rPr lang="en-US" baseline="30000" dirty="0">
                <a:latin typeface="Comic Sans MS"/>
                <a:cs typeface="Comic Sans MS"/>
              </a:rPr>
              <a:t>-1 </a:t>
            </a:r>
            <a:r>
              <a:rPr lang="en-US" dirty="0">
                <a:latin typeface="Comic Sans MS"/>
                <a:cs typeface="Comic Sans MS"/>
              </a:rPr>
              <a:t>is its inverse.</a:t>
            </a:r>
          </a:p>
          <a:p>
            <a:endParaRPr lang="en-US" dirty="0">
              <a:solidFill>
                <a:srgbClr val="007200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6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00113" y="1482724"/>
            <a:ext cx="620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latin typeface="Comic Sans MS"/>
                <a:cs typeface="Comic Sans MS"/>
              </a:rPr>
              <a:t>Find </a:t>
            </a:r>
            <a:r>
              <a:rPr lang="en-US" sz="2800" dirty="0">
                <a:latin typeface="Comic Sans MS"/>
                <a:cs typeface="Comic Sans MS"/>
              </a:rPr>
              <a:t>the inverse of relation </a:t>
            </a:r>
            <a:r>
              <a:rPr lang="en-US" sz="2800" i="1" dirty="0">
                <a:latin typeface="Comic Sans MS"/>
                <a:cs typeface="Comic Sans MS"/>
              </a:rPr>
              <a:t>m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90638" y="204470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/>
                <a:cs typeface="Comic Sans MS"/>
              </a:rPr>
              <a:t>Relation </a:t>
            </a:r>
            <a:r>
              <a:rPr lang="en-US" i="1">
                <a:latin typeface="Comic Sans MS"/>
                <a:cs typeface="Comic Sans MS"/>
              </a:rPr>
              <a:t>m</a:t>
            </a:r>
            <a:endParaRPr lang="en-US">
              <a:latin typeface="Comic Sans MS"/>
              <a:cs typeface="Comic Sans MS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1290638" y="2519363"/>
            <a:ext cx="2800350" cy="704850"/>
            <a:chOff x="2805" y="1671"/>
            <a:chExt cx="1764" cy="444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805" y="1707"/>
              <a:ext cx="1764" cy="408"/>
              <a:chOff x="573" y="3403"/>
              <a:chExt cx="1764" cy="408"/>
            </a:xfrm>
          </p:grpSpPr>
          <p:sp>
            <p:nvSpPr>
              <p:cNvPr id="9" name="AutoShape 33"/>
              <p:cNvSpPr>
                <a:spLocks noChangeArrowheads="1"/>
              </p:cNvSpPr>
              <p:nvPr/>
            </p:nvSpPr>
            <p:spPr bwMode="auto">
              <a:xfrm rot="10800000">
                <a:off x="604" y="3403"/>
                <a:ext cx="1732" cy="408"/>
              </a:xfrm>
              <a:prstGeom prst="roundRect">
                <a:avLst>
                  <a:gd name="adj" fmla="val 7264"/>
                </a:avLst>
              </a:pr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0" name="Rectangle 34"/>
              <p:cNvSpPr>
                <a:spLocks noChangeArrowheads="1"/>
              </p:cNvSpPr>
              <p:nvPr/>
            </p:nvSpPr>
            <p:spPr bwMode="auto">
              <a:xfrm rot="-5400000">
                <a:off x="575" y="3512"/>
                <a:ext cx="407" cy="19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1" name="AutoShape 35"/>
              <p:cNvSpPr>
                <a:spLocks noChangeArrowheads="1"/>
              </p:cNvSpPr>
              <p:nvPr/>
            </p:nvSpPr>
            <p:spPr bwMode="auto">
              <a:xfrm rot="10800000">
                <a:off x="573" y="3403"/>
                <a:ext cx="254" cy="408"/>
              </a:xfrm>
              <a:prstGeom prst="roundRect">
                <a:avLst>
                  <a:gd name="adj" fmla="val 27792"/>
                </a:avLst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 rot="10800000">
                <a:off x="836" y="3601"/>
                <a:ext cx="1501" cy="0"/>
              </a:xfrm>
              <a:prstGeom prst="line">
                <a:avLst/>
              </a:prstGeom>
              <a:noFill/>
              <a:ln w="9525">
                <a:solidFill>
                  <a:srgbClr val="CC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 rot="-5400000">
                <a:off x="724" y="3455"/>
                <a:ext cx="0" cy="293"/>
              </a:xfrm>
              <a:prstGeom prst="line">
                <a:avLst/>
              </a:prstGeom>
              <a:noFill/>
              <a:ln w="9525">
                <a:solidFill>
                  <a:srgbClr val="E5E5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 rot="-5400000">
                <a:off x="1034" y="3608"/>
                <a:ext cx="399" cy="0"/>
              </a:xfrm>
              <a:prstGeom prst="line">
                <a:avLst/>
              </a:prstGeom>
              <a:noFill/>
              <a:ln w="9525">
                <a:solidFill>
                  <a:srgbClr val="CC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 rot="-5400000">
                <a:off x="1402" y="3608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CC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 rot="-5400000">
                <a:off x="1770" y="3608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CC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827" y="1671"/>
              <a:ext cx="169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tabLst>
                  <a:tab pos="515938" algn="l"/>
                  <a:tab pos="1087438" algn="l"/>
                  <a:tab pos="1658938" algn="l"/>
                  <a:tab pos="2230438" algn="l"/>
                </a:tabLst>
              </a:pPr>
              <a:r>
                <a:rPr lang="en-US" i="1" dirty="0">
                  <a:latin typeface="Comic Sans MS"/>
                  <a:cs typeface="Comic Sans MS"/>
                </a:rPr>
                <a:t>x</a:t>
              </a:r>
              <a:r>
                <a:rPr lang="en-US" dirty="0">
                  <a:latin typeface="Comic Sans MS"/>
                  <a:cs typeface="Comic Sans MS"/>
                </a:rPr>
                <a:t>	–1	  0	  1	 2</a:t>
              </a:r>
            </a:p>
            <a:p>
              <a:pPr>
                <a:lnSpc>
                  <a:spcPct val="110000"/>
                </a:lnSpc>
                <a:tabLst>
                  <a:tab pos="515938" algn="l"/>
                  <a:tab pos="1087438" algn="l"/>
                  <a:tab pos="1658938" algn="l"/>
                  <a:tab pos="2230438" algn="l"/>
                </a:tabLst>
              </a:pPr>
              <a:r>
                <a:rPr lang="en-US" i="1" dirty="0">
                  <a:latin typeface="Comic Sans MS"/>
                  <a:cs typeface="Comic Sans MS"/>
                </a:rPr>
                <a:t>y</a:t>
              </a:r>
              <a:r>
                <a:rPr lang="en-US" dirty="0">
                  <a:latin typeface="Comic Sans MS"/>
                  <a:cs typeface="Comic Sans MS"/>
                </a:rPr>
                <a:t>	–2	–1	–1	–2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909638" y="3883025"/>
            <a:ext cx="3756025" cy="1687513"/>
            <a:chOff x="573" y="2332"/>
            <a:chExt cx="2366" cy="1063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573" y="2332"/>
              <a:ext cx="23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Comic Sans MS"/>
                  <a:cs typeface="Comic Sans MS"/>
                </a:rPr>
                <a:t>Interchange the </a:t>
              </a:r>
              <a:r>
                <a:rPr lang="en-US" i="1">
                  <a:solidFill>
                    <a:schemeClr val="hlink"/>
                  </a:solidFill>
                  <a:latin typeface="Comic Sans MS"/>
                  <a:cs typeface="Comic Sans MS"/>
                </a:rPr>
                <a:t>x</a:t>
              </a:r>
              <a:r>
                <a:rPr lang="en-US">
                  <a:solidFill>
                    <a:schemeClr val="hlink"/>
                  </a:solidFill>
                  <a:latin typeface="Comic Sans MS"/>
                  <a:cs typeface="Comic Sans MS"/>
                </a:rPr>
                <a:t> and </a:t>
              </a:r>
              <a:r>
                <a:rPr lang="en-US" i="1">
                  <a:solidFill>
                    <a:schemeClr val="hlink"/>
                  </a:solidFill>
                  <a:latin typeface="Comic Sans MS"/>
                  <a:cs typeface="Comic Sans MS"/>
                </a:rPr>
                <a:t>y</a:t>
              </a:r>
              <a:r>
                <a:rPr lang="en-US">
                  <a:solidFill>
                    <a:schemeClr val="hlink"/>
                  </a:solidFill>
                  <a:latin typeface="Comic Sans MS"/>
                  <a:cs typeface="Comic Sans MS"/>
                </a:rPr>
                <a:t> columns.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813" y="2641"/>
              <a:ext cx="15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/>
                  <a:cs typeface="Comic Sans MS"/>
                </a:rPr>
                <a:t>Inverse of Relation </a:t>
              </a:r>
              <a:r>
                <a:rPr lang="en-US" i="1">
                  <a:latin typeface="Comic Sans MS"/>
                  <a:cs typeface="Comic Sans MS"/>
                </a:rPr>
                <a:t>m</a:t>
              </a:r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813" y="2951"/>
              <a:ext cx="1764" cy="444"/>
              <a:chOff x="2805" y="3143"/>
              <a:chExt cx="1764" cy="444"/>
            </a:xfrm>
          </p:grpSpPr>
          <p:grpSp>
            <p:nvGrpSpPr>
              <p:cNvPr id="21" name="Group 49"/>
              <p:cNvGrpSpPr>
                <a:grpSpLocks/>
              </p:cNvGrpSpPr>
              <p:nvPr/>
            </p:nvGrpSpPr>
            <p:grpSpPr bwMode="auto">
              <a:xfrm>
                <a:off x="2805" y="3179"/>
                <a:ext cx="1764" cy="408"/>
                <a:chOff x="573" y="3403"/>
                <a:chExt cx="1764" cy="408"/>
              </a:xfrm>
            </p:grpSpPr>
            <p:sp>
              <p:nvSpPr>
                <p:cNvPr id="23" name="AutoShape 50"/>
                <p:cNvSpPr>
                  <a:spLocks noChangeArrowheads="1"/>
                </p:cNvSpPr>
                <p:nvPr/>
              </p:nvSpPr>
              <p:spPr bwMode="auto">
                <a:xfrm rot="10800000">
                  <a:off x="604" y="3403"/>
                  <a:ext cx="1732" cy="408"/>
                </a:xfrm>
                <a:prstGeom prst="roundRect">
                  <a:avLst>
                    <a:gd name="adj" fmla="val 7264"/>
                  </a:avLst>
                </a:pr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4" name="Rectangle 51"/>
                <p:cNvSpPr>
                  <a:spLocks noChangeArrowheads="1"/>
                </p:cNvSpPr>
                <p:nvPr/>
              </p:nvSpPr>
              <p:spPr bwMode="auto">
                <a:xfrm rot="-5400000">
                  <a:off x="575" y="3512"/>
                  <a:ext cx="407" cy="19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5" name="AutoShape 52"/>
                <p:cNvSpPr>
                  <a:spLocks noChangeArrowheads="1"/>
                </p:cNvSpPr>
                <p:nvPr/>
              </p:nvSpPr>
              <p:spPr bwMode="auto">
                <a:xfrm rot="10800000">
                  <a:off x="573" y="3403"/>
                  <a:ext cx="254" cy="408"/>
                </a:xfrm>
                <a:prstGeom prst="roundRect">
                  <a:avLst>
                    <a:gd name="adj" fmla="val 27792"/>
                  </a:avLst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6" name="Line 53"/>
                <p:cNvSpPr>
                  <a:spLocks noChangeShapeType="1"/>
                </p:cNvSpPr>
                <p:nvPr/>
              </p:nvSpPr>
              <p:spPr bwMode="auto">
                <a:xfrm rot="10800000">
                  <a:off x="836" y="3601"/>
                  <a:ext cx="1501" cy="0"/>
                </a:xfrm>
                <a:prstGeom prst="line">
                  <a:avLst/>
                </a:prstGeom>
                <a:noFill/>
                <a:ln w="9525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7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724" y="3455"/>
                  <a:ext cx="0" cy="293"/>
                </a:xfrm>
                <a:prstGeom prst="line">
                  <a:avLst/>
                </a:prstGeom>
                <a:noFill/>
                <a:ln w="9525">
                  <a:solidFill>
                    <a:srgbClr val="E5E5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rot="-5400000">
                  <a:off x="1034" y="3608"/>
                  <a:ext cx="399" cy="0"/>
                </a:xfrm>
                <a:prstGeom prst="line">
                  <a:avLst/>
                </a:prstGeom>
                <a:noFill/>
                <a:ln w="9525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3608"/>
                  <a:ext cx="400" cy="0"/>
                </a:xfrm>
                <a:prstGeom prst="line">
                  <a:avLst/>
                </a:prstGeom>
                <a:noFill/>
                <a:ln w="9525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 rot="-5400000">
                  <a:off x="1770" y="3608"/>
                  <a:ext cx="400" cy="0"/>
                </a:xfrm>
                <a:prstGeom prst="line">
                  <a:avLst/>
                </a:prstGeom>
                <a:noFill/>
                <a:ln w="9525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22" name="Rectangle 58"/>
              <p:cNvSpPr>
                <a:spLocks noChangeArrowheads="1"/>
              </p:cNvSpPr>
              <p:nvPr/>
            </p:nvSpPr>
            <p:spPr bwMode="auto">
              <a:xfrm>
                <a:off x="2827" y="3143"/>
                <a:ext cx="172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tabLst>
                    <a:tab pos="515938" algn="l"/>
                    <a:tab pos="1087438" algn="l"/>
                    <a:tab pos="1658938" algn="l"/>
                    <a:tab pos="2230438" algn="l"/>
                  </a:tabLst>
                </a:pPr>
                <a:r>
                  <a:rPr lang="en-US" i="1" dirty="0">
                    <a:latin typeface="Comic Sans MS"/>
                    <a:cs typeface="Comic Sans MS"/>
                  </a:rPr>
                  <a:t>x</a:t>
                </a:r>
                <a:r>
                  <a:rPr lang="en-US" dirty="0">
                    <a:latin typeface="Comic Sans MS"/>
                    <a:cs typeface="Comic Sans MS"/>
                  </a:rPr>
                  <a:t>	–2	–1 	–1	–2</a:t>
                </a:r>
              </a:p>
              <a:p>
                <a:pPr>
                  <a:lnSpc>
                    <a:spcPct val="110000"/>
                  </a:lnSpc>
                  <a:tabLst>
                    <a:tab pos="515938" algn="l"/>
                    <a:tab pos="1087438" algn="l"/>
                    <a:tab pos="1658938" algn="l"/>
                    <a:tab pos="2230438" algn="l"/>
                  </a:tabLst>
                </a:pPr>
                <a:r>
                  <a:rPr lang="en-US" i="1" dirty="0">
                    <a:latin typeface="Comic Sans MS"/>
                    <a:cs typeface="Comic Sans MS"/>
                  </a:rPr>
                  <a:t>y</a:t>
                </a:r>
                <a:r>
                  <a:rPr lang="en-US" dirty="0">
                    <a:latin typeface="Comic Sans MS"/>
                    <a:cs typeface="Comic Sans MS"/>
                  </a:rPr>
                  <a:t>	–1	  0 	  1	 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6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96" y="2449513"/>
            <a:ext cx="2890224" cy="27918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717200" y="1460215"/>
            <a:ext cx="7840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What is the graph of the inverse of graph </a:t>
            </a:r>
            <a:r>
              <a:rPr lang="en-US" sz="2800" i="1" dirty="0" smtClean="0">
                <a:latin typeface="Comic Sans MS"/>
                <a:cs typeface="Comic Sans MS"/>
              </a:rPr>
              <a:t>m?</a:t>
            </a:r>
            <a:endParaRPr lang="en-US" sz="2800" dirty="0">
              <a:latin typeface="Comic Sans MS"/>
              <a:cs typeface="Comic Sans MS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17563" y="2724150"/>
            <a:ext cx="1765300" cy="2101850"/>
            <a:chOff x="515" y="1716"/>
            <a:chExt cx="1112" cy="1324"/>
          </a:xfrm>
        </p:grpSpPr>
        <p:pic>
          <p:nvPicPr>
            <p:cNvPr id="6" name="Picture 24" descr="A23eTE0707TA01AN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" y="1990"/>
              <a:ext cx="105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515" y="1716"/>
              <a:ext cx="8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/>
                  <a:cs typeface="Comic Sans MS"/>
                </a:rPr>
                <a:t>Relation </a:t>
              </a:r>
              <a:r>
                <a:rPr lang="en-US" i="1">
                  <a:latin typeface="Comic Sans MS"/>
                  <a:cs typeface="Comic Sans MS"/>
                </a:rPr>
                <a:t>m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311525" y="2449513"/>
            <a:ext cx="1773238" cy="2398712"/>
            <a:chOff x="2086" y="1543"/>
            <a:chExt cx="1117" cy="1511"/>
          </a:xfrm>
        </p:grpSpPr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086" y="1543"/>
              <a:ext cx="10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/>
                  <a:cs typeface="Comic Sans MS"/>
                </a:rPr>
                <a:t>Reversing the</a:t>
              </a:r>
              <a:br>
                <a:rPr lang="en-US">
                  <a:latin typeface="Comic Sans MS"/>
                  <a:cs typeface="Comic Sans MS"/>
                </a:rPr>
              </a:br>
              <a:r>
                <a:rPr lang="en-US">
                  <a:latin typeface="Comic Sans MS"/>
                  <a:cs typeface="Comic Sans MS"/>
                </a:rPr>
                <a:t>Ordered Pairs</a:t>
              </a:r>
            </a:p>
          </p:txBody>
        </p:sp>
        <p:pic>
          <p:nvPicPr>
            <p:cNvPr id="10" name="Picture 33" descr="A23eTE0707TA01AN-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1977"/>
              <a:ext cx="1077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5813425" y="2724150"/>
            <a:ext cx="1746250" cy="2112963"/>
            <a:chOff x="3662" y="1716"/>
            <a:chExt cx="1100" cy="1331"/>
          </a:xfrm>
        </p:grpSpPr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662" y="1716"/>
              <a:ext cx="10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/>
                  <a:cs typeface="Comic Sans MS"/>
                </a:rPr>
                <a:t>Inverse of </a:t>
              </a:r>
              <a:r>
                <a:rPr lang="en-US" i="1">
                  <a:latin typeface="Comic Sans MS"/>
                  <a:cs typeface="Comic Sans MS"/>
                </a:rPr>
                <a:t>m</a:t>
              </a:r>
            </a:p>
          </p:txBody>
        </p:sp>
        <p:pic>
          <p:nvPicPr>
            <p:cNvPr id="13" name="Picture 34" descr="A23eTE0707TA01AN-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983"/>
              <a:ext cx="1060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3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Find the inverse of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2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Switch x and y</a:t>
            </a:r>
            <a:r>
              <a:rPr lang="en-US" dirty="0" smtClean="0">
                <a:latin typeface="Comic Sans MS"/>
                <a:cs typeface="Comic Sans MS"/>
              </a:rPr>
              <a:t>				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7933C"/>
                </a:solidFill>
                <a:latin typeface="Comic Sans MS"/>
                <a:cs typeface="Comic Sans MS"/>
              </a:rPr>
              <a:t>Add 2 to each side</a:t>
            </a:r>
            <a:r>
              <a:rPr lang="en-US" dirty="0" smtClean="0">
                <a:latin typeface="Comic Sans MS"/>
                <a:cs typeface="Comic Sans MS"/>
              </a:rPr>
              <a:t>			x + 2 = y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7933C"/>
                </a:solidFill>
                <a:latin typeface="Comic Sans MS"/>
                <a:cs typeface="Comic Sans MS"/>
              </a:rPr>
              <a:t>Square root each side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15390"/>
              </p:ext>
            </p:extLst>
          </p:nvPr>
        </p:nvGraphicFramePr>
        <p:xfrm>
          <a:off x="5106981" y="3892330"/>
          <a:ext cx="1954116" cy="69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Equation" r:id="rId3" imgW="850900" imgH="304800" progId="Equation.DSMT4">
                  <p:embed/>
                </p:oleObj>
              </mc:Choice>
              <mc:Fallback>
                <p:oleObj name="Equation" r:id="rId3" imgW="8509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6981" y="3892330"/>
                        <a:ext cx="1954116" cy="69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909638" y="2119313"/>
            <a:ext cx="6613525" cy="2112962"/>
            <a:chOff x="573" y="1335"/>
            <a:chExt cx="4166" cy="1331"/>
          </a:xfrm>
        </p:grpSpPr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573" y="1335"/>
              <a:ext cx="29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The graph of </a:t>
              </a:r>
              <a:r>
                <a:rPr lang="en-US" i="1" dirty="0">
                  <a:solidFill>
                    <a:srgbClr val="77933C"/>
                  </a:solidFill>
                  <a:latin typeface="Comic Sans MS"/>
                  <a:cs typeface="Comic Sans MS"/>
                </a:rPr>
                <a:t>y</a:t>
              </a:r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 = –</a:t>
              </a:r>
              <a:r>
                <a:rPr lang="en-US" i="1" dirty="0">
                  <a:solidFill>
                    <a:srgbClr val="77933C"/>
                  </a:solidFill>
                  <a:latin typeface="Comic Sans MS"/>
                  <a:cs typeface="Comic Sans MS"/>
                </a:rPr>
                <a:t>x</a:t>
              </a:r>
              <a:r>
                <a:rPr lang="en-US" baseline="30000" dirty="0">
                  <a:solidFill>
                    <a:srgbClr val="77933C"/>
                  </a:solidFill>
                  <a:latin typeface="Comic Sans MS"/>
                  <a:cs typeface="Comic Sans MS"/>
                </a:rPr>
                <a:t>2</a:t>
              </a:r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 – 2 is a parabola that opens downward with vertex (0, –2). </a:t>
              </a:r>
            </a:p>
          </p:txBody>
        </p:sp>
        <p:pic>
          <p:nvPicPr>
            <p:cNvPr id="6" name="Picture 23" descr="A23eTE0707TA02AN-A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1601"/>
              <a:ext cx="106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909638" y="1392238"/>
            <a:ext cx="723265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Comic Sans MS"/>
                <a:cs typeface="Comic Sans MS"/>
              </a:rPr>
              <a:t>Graph 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= –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– 2 and its inverse. 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09638" y="4011613"/>
            <a:ext cx="43100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7933C"/>
                </a:solidFill>
                <a:latin typeface="Comic Sans MS"/>
                <a:cs typeface="Comic Sans MS"/>
              </a:rPr>
              <a:t>You can also find points on the graph of the inverse by reversing the coordinates of points on </a:t>
            </a:r>
            <a:r>
              <a:rPr lang="en-US" i="1" dirty="0">
                <a:solidFill>
                  <a:srgbClr val="77933C"/>
                </a:solidFill>
                <a:latin typeface="Comic Sans MS"/>
                <a:cs typeface="Comic Sans MS"/>
              </a:rPr>
              <a:t>y</a:t>
            </a:r>
            <a:r>
              <a:rPr lang="en-US" dirty="0">
                <a:solidFill>
                  <a:srgbClr val="77933C"/>
                </a:solidFill>
                <a:latin typeface="Comic Sans MS"/>
                <a:cs typeface="Comic Sans MS"/>
              </a:rPr>
              <a:t> = –</a:t>
            </a:r>
            <a:r>
              <a:rPr lang="en-US" i="1" dirty="0">
                <a:solidFill>
                  <a:srgbClr val="77933C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>
                <a:solidFill>
                  <a:srgbClr val="77933C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77933C"/>
                </a:solidFill>
                <a:latin typeface="Comic Sans MS"/>
                <a:cs typeface="Comic Sans MS"/>
              </a:rPr>
              <a:t> – 2.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909638" y="2541588"/>
            <a:ext cx="6613525" cy="1690687"/>
            <a:chOff x="573" y="1601"/>
            <a:chExt cx="4166" cy="1065"/>
          </a:xfrm>
        </p:grpSpPr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73" y="1932"/>
              <a:ext cx="27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The reflection of the parabola in the line </a:t>
              </a:r>
              <a:r>
                <a:rPr lang="en-US" i="1" dirty="0">
                  <a:solidFill>
                    <a:srgbClr val="77933C"/>
                  </a:solidFill>
                  <a:latin typeface="Comic Sans MS"/>
                  <a:cs typeface="Comic Sans MS"/>
                </a:rPr>
                <a:t>x</a:t>
              </a:r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 = </a:t>
              </a:r>
              <a:r>
                <a:rPr lang="en-US" i="1" dirty="0">
                  <a:solidFill>
                    <a:srgbClr val="77933C"/>
                  </a:solidFill>
                  <a:latin typeface="Comic Sans MS"/>
                  <a:cs typeface="Comic Sans MS"/>
                </a:rPr>
                <a:t>y</a:t>
              </a:r>
              <a:r>
                <a:rPr lang="en-US" dirty="0">
                  <a:solidFill>
                    <a:srgbClr val="77933C"/>
                  </a:solidFill>
                  <a:latin typeface="Comic Sans MS"/>
                  <a:cs typeface="Comic Sans MS"/>
                </a:rPr>
                <a:t> is the graph of the inverse.</a:t>
              </a:r>
            </a:p>
          </p:txBody>
        </p:sp>
        <p:pic>
          <p:nvPicPr>
            <p:cNvPr id="11" name="Picture 22" descr="A23eTE0707TA02AN-A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1601"/>
              <a:ext cx="106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 descr="blank-grap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32" y="2163503"/>
            <a:ext cx="2999968" cy="30897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8464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find the inverse of a relation or function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Lesson </a:t>
            </a:r>
            <a:r>
              <a:rPr lang="en-US" sz="4800" dirty="0" smtClean="0">
                <a:latin typeface="Comic Sans MS"/>
                <a:cs typeface="Comic Sans MS"/>
              </a:rPr>
              <a:t>6.7 Part 2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Inverse Relations and Functions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3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on the same coordinate plane.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39688"/>
              </p:ext>
            </p:extLst>
          </p:nvPr>
        </p:nvGraphicFramePr>
        <p:xfrm>
          <a:off x="573946" y="2258523"/>
          <a:ext cx="1812282" cy="12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name="Equation" r:id="rId3" imgW="914400" imgH="647700" progId="Equation.DSMT4">
                  <p:embed/>
                </p:oleObj>
              </mc:Choice>
              <mc:Fallback>
                <p:oleObj name="Equation" r:id="rId3" imgW="9144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946" y="2258523"/>
                        <a:ext cx="1812282" cy="128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6674"/>
              </p:ext>
            </p:extLst>
          </p:nvPr>
        </p:nvGraphicFramePr>
        <p:xfrm>
          <a:off x="5462588" y="2173288"/>
          <a:ext cx="193833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7" name="Equation" r:id="rId5" imgW="977900" imgH="889000" progId="Equation.DSMT4">
                  <p:embed/>
                </p:oleObj>
              </mc:Choice>
              <mc:Fallback>
                <p:oleObj name="Equation" r:id="rId5" imgW="9779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2588" y="2173288"/>
                        <a:ext cx="1938337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blank-graph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74" y="3559968"/>
            <a:ext cx="3027161" cy="3052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Picture 10" descr="blank-graph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6" y="3559968"/>
            <a:ext cx="3027161" cy="3052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 descr="Screen Shot 2013-05-28 at 9.36.5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" y="3421530"/>
            <a:ext cx="3198244" cy="3190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 Shot 2013-05-28 at 9.41.2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4" y="3559968"/>
            <a:ext cx="3198212" cy="319099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86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74734" y="1230590"/>
            <a:ext cx="739140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Comic Sans MS"/>
                <a:cs typeface="Comic Sans MS"/>
              </a:rPr>
              <a:t>Consider the </a:t>
            </a:r>
            <a:r>
              <a:rPr lang="en-US" sz="2800" dirty="0" smtClean="0">
                <a:latin typeface="Comic Sans MS"/>
                <a:cs typeface="Comic Sans MS"/>
              </a:rPr>
              <a:t>function                      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68338" y="1825625"/>
            <a:ext cx="5083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Comic Sans MS"/>
                <a:cs typeface="Comic Sans MS"/>
              </a:rPr>
              <a:t>a.</a:t>
            </a:r>
            <a:r>
              <a:rPr lang="en-US" sz="2400" dirty="0">
                <a:latin typeface="Comic Sans MS"/>
                <a:cs typeface="Comic Sans MS"/>
              </a:rPr>
              <a:t> Find the domain and range of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082460" y="2215705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Since the radicand cannot be negative, the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 domain is the set of numbers greater than or equal to –1.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074734" y="2792413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Since the principal square root is nonnegative, the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 range is the set of nonnegative numbers.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68338" y="3402013"/>
            <a:ext cx="1705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Comic Sans MS"/>
                <a:cs typeface="Comic Sans MS"/>
              </a:rPr>
              <a:t>b.</a:t>
            </a:r>
            <a:r>
              <a:rPr lang="en-US" sz="2400" dirty="0">
                <a:latin typeface="Comic Sans MS"/>
                <a:cs typeface="Comic Sans MS"/>
              </a:rPr>
              <a:t> Find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i="1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3017838" y="4330011"/>
            <a:ext cx="328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Rewrite the equation using </a:t>
            </a:r>
            <a:r>
              <a:rPr lang="en-US" i="1" dirty="0">
                <a:solidFill>
                  <a:schemeClr val="hlink"/>
                </a:solidFill>
                <a:latin typeface="Comic Sans MS"/>
                <a:cs typeface="Comic Sans MS"/>
              </a:rPr>
              <a:t>y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3017838" y="4773544"/>
            <a:ext cx="2412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Interchange </a:t>
            </a:r>
            <a:r>
              <a:rPr lang="en-US" i="1" dirty="0">
                <a:solidFill>
                  <a:schemeClr val="hlink"/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 and </a:t>
            </a:r>
            <a:r>
              <a:rPr lang="en-US" i="1" dirty="0">
                <a:solidFill>
                  <a:schemeClr val="hlink"/>
                </a:solidFill>
                <a:latin typeface="Comic Sans MS"/>
                <a:cs typeface="Comic Sans MS"/>
              </a:rPr>
              <a:t>y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3017838" y="5403513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Square both sides.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3017838" y="6076881"/>
            <a:ext cx="1433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Solve for </a:t>
            </a:r>
            <a:r>
              <a:rPr lang="en-US" i="1" dirty="0">
                <a:solidFill>
                  <a:schemeClr val="hlink"/>
                </a:solidFill>
                <a:latin typeface="Comic Sans MS"/>
                <a:cs typeface="Comic Sans MS"/>
              </a:rPr>
              <a:t>y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8296"/>
              </p:ext>
            </p:extLst>
          </p:nvPr>
        </p:nvGraphicFramePr>
        <p:xfrm>
          <a:off x="4828722" y="1186316"/>
          <a:ext cx="2321379" cy="67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4" name="Equation" r:id="rId3" imgW="965200" imgH="279400" progId="Equation.DSMT4">
                  <p:embed/>
                </p:oleObj>
              </mc:Choice>
              <mc:Fallback>
                <p:oleObj name="Equation" r:id="rId3" imgW="965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722" y="1186316"/>
                        <a:ext cx="2321379" cy="671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27214"/>
              </p:ext>
            </p:extLst>
          </p:nvPr>
        </p:nvGraphicFramePr>
        <p:xfrm>
          <a:off x="920750" y="3698964"/>
          <a:ext cx="1918651" cy="5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5" name="Equation" r:id="rId5" imgW="965200" imgH="279400" progId="Equation.DSMT4">
                  <p:embed/>
                </p:oleObj>
              </mc:Choice>
              <mc:Fallback>
                <p:oleObj name="Equation" r:id="rId5" imgW="965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3698964"/>
                        <a:ext cx="1918651" cy="555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746921"/>
              </p:ext>
            </p:extLst>
          </p:nvPr>
        </p:nvGraphicFramePr>
        <p:xfrm>
          <a:off x="1304926" y="4197350"/>
          <a:ext cx="1539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6" name="Equation" r:id="rId6" imgW="774700" imgH="292100" progId="Equation.DSMT4">
                  <p:embed/>
                </p:oleObj>
              </mc:Choice>
              <mc:Fallback>
                <p:oleObj name="Equation" r:id="rId6" imgW="774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4926" y="4197350"/>
                        <a:ext cx="153987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14021"/>
              </p:ext>
            </p:extLst>
          </p:nvPr>
        </p:nvGraphicFramePr>
        <p:xfrm>
          <a:off x="1299526" y="4699899"/>
          <a:ext cx="15398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7" name="Equation" r:id="rId8" imgW="774700" imgH="304800" progId="Equation.DSMT4">
                  <p:embed/>
                </p:oleObj>
              </mc:Choice>
              <mc:Fallback>
                <p:oleObj name="Equation" r:id="rId8" imgW="774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9526" y="4699899"/>
                        <a:ext cx="15398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52266"/>
              </p:ext>
            </p:extLst>
          </p:nvPr>
        </p:nvGraphicFramePr>
        <p:xfrm>
          <a:off x="1204914" y="5384689"/>
          <a:ext cx="1438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8" name="Equation" r:id="rId10" imgW="723900" imgH="254000" progId="Equation.DSMT4">
                  <p:embed/>
                </p:oleObj>
              </mc:Choice>
              <mc:Fallback>
                <p:oleObj name="Equation" r:id="rId10" imgW="72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4914" y="5384689"/>
                        <a:ext cx="14382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67473"/>
              </p:ext>
            </p:extLst>
          </p:nvPr>
        </p:nvGraphicFramePr>
        <p:xfrm>
          <a:off x="1304926" y="5875495"/>
          <a:ext cx="133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Equation" r:id="rId12" imgW="673100" imgH="431800" progId="Equation.DSMT4">
                  <p:embed/>
                </p:oleObj>
              </mc:Choice>
              <mc:Fallback>
                <p:oleObj name="Equation" r:id="rId12" imgW="673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4926" y="5875495"/>
                        <a:ext cx="133826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87666"/>
              </p:ext>
            </p:extLst>
          </p:nvPr>
        </p:nvGraphicFramePr>
        <p:xfrm>
          <a:off x="6546847" y="5219631"/>
          <a:ext cx="19192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Equation" r:id="rId14" imgW="965200" imgH="431800" progId="Equation.DSMT4">
                  <p:embed/>
                </p:oleObj>
              </mc:Choice>
              <mc:Fallback>
                <p:oleObj name="Equation" r:id="rId14" imgW="965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46847" y="5219631"/>
                        <a:ext cx="1919287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2" grpId="0"/>
      <p:bldP spid="29" grpId="0"/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find 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th roots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Roots and Radical Expressions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1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668338" y="1828800"/>
            <a:ext cx="5312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Comic Sans MS"/>
                <a:cs typeface="Comic Sans MS"/>
              </a:rPr>
              <a:t>c.</a:t>
            </a:r>
            <a:r>
              <a:rPr lang="en-US" sz="2400" dirty="0">
                <a:latin typeface="Comic Sans MS"/>
                <a:cs typeface="Comic Sans MS"/>
              </a:rPr>
              <a:t> Find the domain and range of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  <a:r>
              <a:rPr lang="en-US" sz="2400" dirty="0">
                <a:latin typeface="Comic Sans MS"/>
                <a:cs typeface="Comic Sans MS"/>
              </a:rPr>
              <a:t>.</a:t>
            </a:r>
            <a:endParaRPr lang="en-US" sz="2400" baseline="30000" dirty="0">
              <a:latin typeface="Comic Sans MS"/>
              <a:cs typeface="Comic Sans MS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00113" y="2173288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The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domain of </a:t>
            </a:r>
            <a:r>
              <a:rPr lang="en-US" i="1" dirty="0" err="1">
                <a:solidFill>
                  <a:schemeClr val="folHlink"/>
                </a:solidFill>
                <a:latin typeface="Comic Sans MS"/>
                <a:cs typeface="Comic Sans MS"/>
              </a:rPr>
              <a:t>ƒ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 </a:t>
            </a:r>
            <a:r>
              <a:rPr lang="en-US" baseline="30000" dirty="0">
                <a:solidFill>
                  <a:schemeClr val="folHlink"/>
                </a:solidFill>
                <a:latin typeface="Comic Sans MS"/>
                <a:cs typeface="Comic Sans MS"/>
              </a:rPr>
              <a:t>–1</a:t>
            </a:r>
            <a:r>
              <a:rPr lang="en-US" dirty="0">
                <a:latin typeface="Comic Sans MS"/>
                <a:cs typeface="Comic Sans MS"/>
              </a:rPr>
              <a:t> equals the range of </a:t>
            </a:r>
            <a:r>
              <a:rPr lang="en-US" i="1" dirty="0" err="1">
                <a:latin typeface="Comic Sans MS"/>
                <a:cs typeface="Comic Sans MS"/>
              </a:rPr>
              <a:t>ƒ</a:t>
            </a:r>
            <a:r>
              <a:rPr lang="en-US" dirty="0">
                <a:latin typeface="Comic Sans MS"/>
                <a:cs typeface="Comic Sans MS"/>
              </a:rPr>
              <a:t>, which is the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set of nonnegative numbers.</a:t>
            </a: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677863" y="3951288"/>
            <a:ext cx="4295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Comic Sans MS"/>
                <a:cs typeface="Comic Sans MS"/>
              </a:rPr>
              <a:t>d.</a:t>
            </a:r>
            <a:r>
              <a:rPr lang="en-US" sz="2400" dirty="0">
                <a:latin typeface="Comic Sans MS"/>
                <a:cs typeface="Comic Sans MS"/>
              </a:rPr>
              <a:t> Is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  <a:r>
              <a:rPr lang="en-US" sz="2400" dirty="0">
                <a:latin typeface="Comic Sans MS"/>
                <a:cs typeface="Comic Sans MS"/>
              </a:rPr>
              <a:t> a function? Explain.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928688" y="4271963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For each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in the domain of </a:t>
            </a:r>
            <a:r>
              <a:rPr lang="en-US" i="1" dirty="0" err="1" smtClean="0">
                <a:latin typeface="Comic Sans MS"/>
                <a:cs typeface="Comic Sans MS"/>
              </a:rPr>
              <a:t>ƒ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latin typeface="Comic Sans MS"/>
                <a:cs typeface="Comic Sans MS"/>
              </a:rPr>
              <a:t>–</a:t>
            </a:r>
            <a:r>
              <a:rPr lang="en-US" baseline="30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 there is only one value of </a:t>
            </a:r>
            <a:r>
              <a:rPr lang="en-US" i="1" dirty="0" err="1">
                <a:latin typeface="Comic Sans MS"/>
                <a:cs typeface="Comic Sans MS"/>
              </a:rPr>
              <a:t>ƒ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aseline="30000" dirty="0">
                <a:latin typeface="Comic Sans MS"/>
                <a:cs typeface="Comic Sans MS"/>
              </a:rPr>
              <a:t>–1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). So </a:t>
            </a:r>
            <a:r>
              <a:rPr lang="en-US" i="1" dirty="0" err="1">
                <a:latin typeface="Comic Sans MS"/>
                <a:cs typeface="Comic Sans MS"/>
              </a:rPr>
              <a:t>ƒ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aseline="30000" dirty="0">
                <a:latin typeface="Comic Sans MS"/>
                <a:cs typeface="Comic Sans MS"/>
              </a:rPr>
              <a:t>–1</a:t>
            </a:r>
            <a:r>
              <a:rPr lang="en-US" dirty="0">
                <a:latin typeface="Comic Sans MS"/>
                <a:cs typeface="Comic Sans MS"/>
              </a:rPr>
              <a:t> is a function.</a:t>
            </a: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909638" y="3551238"/>
            <a:ext cx="642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Note that the range of </a:t>
            </a:r>
            <a:r>
              <a:rPr lang="en-US" i="1" dirty="0" err="1" smtClean="0">
                <a:latin typeface="Comic Sans MS"/>
                <a:cs typeface="Comic Sans MS"/>
              </a:rPr>
              <a:t>ƒ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latin typeface="Comic Sans MS"/>
                <a:cs typeface="Comic Sans MS"/>
              </a:rPr>
              <a:t>–</a:t>
            </a:r>
            <a:r>
              <a:rPr lang="en-US" baseline="30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 is the same as the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domain of </a:t>
            </a:r>
            <a:r>
              <a:rPr lang="en-US" i="1" dirty="0" err="1">
                <a:solidFill>
                  <a:schemeClr val="folHlink"/>
                </a:solidFill>
                <a:latin typeface="Comic Sans MS"/>
                <a:cs typeface="Comic Sans MS"/>
              </a:rPr>
              <a:t>ƒ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909638" y="2698750"/>
            <a:ext cx="7724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en-US" dirty="0">
                <a:latin typeface="Comic Sans MS"/>
                <a:cs typeface="Comic Sans MS"/>
              </a:rPr>
              <a:t>Since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≥ 0</a:t>
            </a:r>
            <a:r>
              <a:rPr lang="en-US" dirty="0">
                <a:latin typeface="Comic Sans MS"/>
                <a:cs typeface="Comic Sans MS"/>
              </a:rPr>
              <a:t>,	         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.   .  Thus </a:t>
            </a:r>
            <a:r>
              <a:rPr lang="en-US" dirty="0">
                <a:latin typeface="Comic Sans MS"/>
                <a:cs typeface="Comic Sans MS"/>
              </a:rPr>
              <a:t>the 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range of </a:t>
            </a:r>
            <a:r>
              <a:rPr lang="en-US" i="1" dirty="0" err="1" smtClean="0">
                <a:solidFill>
                  <a:schemeClr val="hlink"/>
                </a:solidFill>
                <a:latin typeface="Comic Sans MS"/>
                <a:cs typeface="Comic Sans MS"/>
              </a:rPr>
              <a:t>ƒ</a:t>
            </a:r>
            <a:r>
              <a:rPr lang="en-US" i="1" dirty="0" smtClean="0">
                <a:solidFill>
                  <a:schemeClr val="hlink"/>
                </a:solidFill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solidFill>
                  <a:schemeClr val="hlink"/>
                </a:solidFill>
                <a:latin typeface="Comic Sans MS"/>
                <a:cs typeface="Comic Sans MS"/>
              </a:rPr>
              <a:t>–</a:t>
            </a:r>
            <a:r>
              <a:rPr lang="en-US" baseline="30000" dirty="0">
                <a:solidFill>
                  <a:schemeClr val="hlink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 is the </a:t>
            </a:r>
            <a:r>
              <a:rPr lang="en-US" dirty="0">
                <a:solidFill>
                  <a:schemeClr val="hlink"/>
                </a:solidFill>
                <a:latin typeface="Comic Sans MS"/>
                <a:cs typeface="Comic Sans MS"/>
              </a:rPr>
              <a:t>set of numbers greater than or equal to –1.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60825"/>
              </p:ext>
            </p:extLst>
          </p:nvPr>
        </p:nvGraphicFramePr>
        <p:xfrm>
          <a:off x="2383134" y="2698750"/>
          <a:ext cx="1025796" cy="62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Equation" r:id="rId3" imgW="711200" imgH="431800" progId="Equation.DSMT4">
                  <p:embed/>
                </p:oleObj>
              </mc:Choice>
              <mc:Fallback>
                <p:oleObj name="Equation" r:id="rId3" imgW="711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134" y="2698750"/>
                        <a:ext cx="1025796" cy="621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3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Comic Sans MS"/>
              </a:rPr>
              <a:t>Composition </a:t>
            </a:r>
            <a:r>
              <a:rPr lang="en-US" sz="2800" dirty="0">
                <a:solidFill>
                  <a:schemeClr val="accent2"/>
                </a:solidFill>
                <a:latin typeface="Comic Sans MS"/>
                <a:cs typeface="Comic Sans MS"/>
              </a:rPr>
              <a:t>of Inverse </a:t>
            </a:r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Comic Sans MS"/>
              </a:rPr>
              <a:t>Functions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If f and f</a:t>
            </a:r>
            <a:r>
              <a:rPr lang="en-US" sz="2800" baseline="30000" dirty="0" smtClean="0">
                <a:latin typeface="Comic Sans MS"/>
                <a:cs typeface="Comic Sans MS"/>
              </a:rPr>
              <a:t>-1</a:t>
            </a:r>
            <a:r>
              <a:rPr lang="en-US" sz="2800" dirty="0" smtClean="0">
                <a:latin typeface="Comic Sans MS"/>
                <a:cs typeface="Comic Sans MS"/>
              </a:rPr>
              <a:t> are inverse functions, then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endParaRPr lang="en-US" dirty="0">
              <a:solidFill>
                <a:srgbClr val="007200"/>
              </a:solidFill>
              <a:latin typeface="Baskerville Old Face" charset="0"/>
            </a:endParaRPr>
          </a:p>
          <a:p>
            <a:endParaRPr lang="en-US" dirty="0">
              <a:latin typeface="Baskerville Old Face" charset="0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7652"/>
              </p:ext>
            </p:extLst>
          </p:nvPr>
        </p:nvGraphicFramePr>
        <p:xfrm>
          <a:off x="457200" y="2566004"/>
          <a:ext cx="8528586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Equation" r:id="rId3" imgW="3276600" imgH="571500" progId="Equation.DSMT4">
                  <p:embed/>
                </p:oleObj>
              </mc:Choice>
              <mc:Fallback>
                <p:oleObj name="Equation" r:id="rId3" imgW="32766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566004"/>
                        <a:ext cx="8528586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8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457200" y="1261441"/>
            <a:ext cx="8441883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omic Sans MS"/>
                <a:cs typeface="Comic Sans MS"/>
              </a:rPr>
              <a:t>For the function </a:t>
            </a:r>
            <a:r>
              <a:rPr lang="en-US" sz="2800" dirty="0" err="1">
                <a:latin typeface="Comic Sans MS"/>
                <a:cs typeface="Comic Sans MS"/>
              </a:rPr>
              <a:t>ƒ</a:t>
            </a:r>
            <a:r>
              <a:rPr lang="en-US" sz="2800" dirty="0">
                <a:latin typeface="Comic Sans MS"/>
                <a:cs typeface="Comic Sans MS"/>
              </a:rPr>
              <a:t>(x) </a:t>
            </a:r>
            <a:r>
              <a:rPr lang="en-US" sz="2800" dirty="0" smtClean="0">
                <a:latin typeface="Comic Sans MS"/>
                <a:cs typeface="Comic Sans MS"/>
              </a:rPr>
              <a:t>= ½x </a:t>
            </a:r>
            <a:r>
              <a:rPr lang="en-US" sz="2800" dirty="0">
                <a:latin typeface="Comic Sans MS"/>
                <a:cs typeface="Comic Sans MS"/>
              </a:rPr>
              <a:t>+ 5, find (</a:t>
            </a:r>
            <a:r>
              <a:rPr lang="en-US" sz="2800" dirty="0" err="1" smtClean="0">
                <a:latin typeface="Comic Sans MS"/>
                <a:cs typeface="Comic Sans MS"/>
              </a:rPr>
              <a:t>ƒ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aseline="30000" dirty="0" smtClean="0">
                <a:latin typeface="Comic Sans MS"/>
                <a:cs typeface="Comic Sans MS"/>
              </a:rPr>
              <a:t>–</a:t>
            </a:r>
            <a:r>
              <a:rPr lang="en-US" sz="2800" baseline="30000" dirty="0">
                <a:latin typeface="Comic Sans MS"/>
                <a:cs typeface="Comic Sans MS"/>
              </a:rPr>
              <a:t>1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baseline="-25000" dirty="0">
                <a:latin typeface="Comic Sans MS"/>
                <a:cs typeface="Comic Sans MS"/>
              </a:rPr>
              <a:t>°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ƒ</a:t>
            </a:r>
            <a:r>
              <a:rPr lang="en-US" sz="2800" dirty="0">
                <a:latin typeface="Comic Sans MS"/>
                <a:cs typeface="Comic Sans MS"/>
              </a:rPr>
              <a:t>)(652) and </a:t>
            </a:r>
            <a:r>
              <a:rPr lang="en-US" sz="2800" dirty="0" smtClean="0">
                <a:latin typeface="Comic Sans MS"/>
                <a:cs typeface="Comic Sans MS"/>
              </a:rPr>
              <a:t>            </a:t>
            </a:r>
            <a:r>
              <a:rPr lang="en-US" sz="2800" dirty="0" smtClean="0">
                <a:latin typeface="Comic Sans MS"/>
                <a:cs typeface="Comic Sans MS"/>
              </a:rPr>
              <a:t>           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909638" y="3187888"/>
            <a:ext cx="5344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Since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i="1" dirty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is a linear function, so is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909638" y="3812420"/>
            <a:ext cx="4125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Therefore 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  <a:r>
              <a:rPr lang="en-US" sz="2400" dirty="0">
                <a:latin typeface="Comic Sans MS"/>
                <a:cs typeface="Comic Sans MS"/>
              </a:rPr>
              <a:t> is a function.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919163" y="4375972"/>
            <a:ext cx="346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So (</a:t>
            </a:r>
            <a:r>
              <a:rPr lang="en-US" sz="2400" i="1" dirty="0" err="1">
                <a:latin typeface="Comic Sans MS"/>
                <a:cs typeface="Comic Sans MS"/>
              </a:rPr>
              <a:t>ƒ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30000" dirty="0">
                <a:latin typeface="Comic Sans MS"/>
                <a:cs typeface="Comic Sans MS"/>
              </a:rPr>
              <a:t>–1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aseline="-25000" dirty="0">
                <a:latin typeface="Comic Sans MS"/>
                <a:cs typeface="Comic Sans MS"/>
              </a:rPr>
              <a:t>°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i="1" dirty="0" err="1" smtClean="0">
                <a:latin typeface="Comic Sans MS"/>
                <a:cs typeface="Comic Sans MS"/>
              </a:rPr>
              <a:t>ƒ</a:t>
            </a:r>
            <a:r>
              <a:rPr lang="en-US" sz="2400" i="1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>
                <a:solidFill>
                  <a:schemeClr val="folHlink"/>
                </a:solidFill>
                <a:latin typeface="Comic Sans MS"/>
                <a:cs typeface="Comic Sans MS"/>
              </a:rPr>
              <a:t>652</a:t>
            </a:r>
            <a:r>
              <a:rPr lang="en-US" sz="2400" dirty="0">
                <a:latin typeface="Comic Sans MS"/>
                <a:cs typeface="Comic Sans MS"/>
              </a:rPr>
              <a:t>) =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652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41908"/>
              </p:ext>
            </p:extLst>
          </p:nvPr>
        </p:nvGraphicFramePr>
        <p:xfrm>
          <a:off x="1141386" y="1860348"/>
          <a:ext cx="2598764" cy="75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3" imgW="965200" imgH="279400" progId="Equation.DSMT4">
                  <p:embed/>
                </p:oleObj>
              </mc:Choice>
              <mc:Fallback>
                <p:oleObj name="Equation" r:id="rId3" imgW="965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1386" y="1860348"/>
                        <a:ext cx="2598764" cy="75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75944"/>
              </p:ext>
            </p:extLst>
          </p:nvPr>
        </p:nvGraphicFramePr>
        <p:xfrm>
          <a:off x="919164" y="4837637"/>
          <a:ext cx="3658716" cy="69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Equation" r:id="rId5" imgW="1460500" imgH="279400" progId="Equation.DSMT4">
                  <p:embed/>
                </p:oleObj>
              </mc:Choice>
              <mc:Fallback>
                <p:oleObj name="Equation" r:id="rId5" imgW="1460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164" y="4837637"/>
                        <a:ext cx="3658716" cy="698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Students will be able to graph square root and other radical functions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 </a:t>
            </a:r>
            <a:r>
              <a:rPr lang="en-US" dirty="0" smtClean="0">
                <a:latin typeface="Comic Sans MS"/>
                <a:cs typeface="Comic Sans MS"/>
              </a:rPr>
              <a:t>6.8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Graphing Radical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7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Using a table, graph            .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89204"/>
              </p:ext>
            </p:extLst>
          </p:nvPr>
        </p:nvGraphicFramePr>
        <p:xfrm>
          <a:off x="4446420" y="1417638"/>
          <a:ext cx="1382106" cy="78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3" imgW="533400" imgH="304800" progId="Equation.DSMT4">
                  <p:embed/>
                </p:oleObj>
              </mc:Choice>
              <mc:Fallback>
                <p:oleObj name="Equation" r:id="rId3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6420" y="1417638"/>
                        <a:ext cx="1382106" cy="78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66761"/>
              </p:ext>
            </p:extLst>
          </p:nvPr>
        </p:nvGraphicFramePr>
        <p:xfrm>
          <a:off x="457200" y="2250471"/>
          <a:ext cx="1901392" cy="228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96"/>
                <a:gridCol w="950696"/>
              </a:tblGrid>
              <a:tr h="230802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blank-grap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93" y="2250471"/>
            <a:ext cx="3988256" cy="33942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 descr="Screen Shot 2013-01-15 at 11.07.3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328863"/>
            <a:ext cx="5435600" cy="37973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011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3764"/>
              </p:ext>
            </p:extLst>
          </p:nvPr>
        </p:nvGraphicFramePr>
        <p:xfrm>
          <a:off x="152400" y="1915198"/>
          <a:ext cx="8839200" cy="4648201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692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Transformations of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a          + 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(k units)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Up: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    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+ 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Down: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-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Horizontal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(h units)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Right: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Left: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Stretch/Compression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Stretch (a&gt;1):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endParaRPr kumimoji="0" lang="en-US" sz="24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Compression 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(0&lt;a&lt;1):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 a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Reflection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x-axis: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46293"/>
              </p:ext>
            </p:extLst>
          </p:nvPr>
        </p:nvGraphicFramePr>
        <p:xfrm>
          <a:off x="5841732" y="2030647"/>
          <a:ext cx="1016745" cy="55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" name="Equation" r:id="rId3" imgW="508000" imgH="279400" progId="Equation.DSMT4">
                  <p:embed/>
                </p:oleObj>
              </mc:Choice>
              <mc:Fallback>
                <p:oleObj name="Equation" r:id="rId3" imgW="508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1732" y="2030647"/>
                        <a:ext cx="1016745" cy="55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01083"/>
              </p:ext>
            </p:extLst>
          </p:nvPr>
        </p:nvGraphicFramePr>
        <p:xfrm>
          <a:off x="2450271" y="3427468"/>
          <a:ext cx="534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" name="Equation" r:id="rId5" imgW="266700" imgH="279400" progId="Equation.DSMT4">
                  <p:embed/>
                </p:oleObj>
              </mc:Choice>
              <mc:Fallback>
                <p:oleObj name="Equation" r:id="rId5" imgW="26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0271" y="3427468"/>
                        <a:ext cx="534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46339"/>
              </p:ext>
            </p:extLst>
          </p:nvPr>
        </p:nvGraphicFramePr>
        <p:xfrm>
          <a:off x="2602671" y="3859268"/>
          <a:ext cx="534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" name="Equation" r:id="rId7" imgW="266700" imgH="279400" progId="Equation.DSMT4">
                  <p:embed/>
                </p:oleObj>
              </mc:Choice>
              <mc:Fallback>
                <p:oleObj name="Equation" r:id="rId7" imgW="26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2671" y="3859268"/>
                        <a:ext cx="534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25372"/>
              </p:ext>
            </p:extLst>
          </p:nvPr>
        </p:nvGraphicFramePr>
        <p:xfrm>
          <a:off x="7469488" y="3400068"/>
          <a:ext cx="1016745" cy="55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7" name="Equation" r:id="rId8" imgW="508000" imgH="279400" progId="Equation.DSMT4">
                  <p:embed/>
                </p:oleObj>
              </mc:Choice>
              <mc:Fallback>
                <p:oleObj name="Equation" r:id="rId8" imgW="508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9488" y="3400068"/>
                        <a:ext cx="1016745" cy="55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79106"/>
              </p:ext>
            </p:extLst>
          </p:nvPr>
        </p:nvGraphicFramePr>
        <p:xfrm>
          <a:off x="7339646" y="3859268"/>
          <a:ext cx="1016745" cy="55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8" name="Equation" r:id="rId9" imgW="508000" imgH="279400" progId="Equation.DSMT4">
                  <p:embed/>
                </p:oleObj>
              </mc:Choice>
              <mc:Fallback>
                <p:oleObj name="Equation" r:id="rId9" imgW="508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9646" y="3859268"/>
                        <a:ext cx="1016745" cy="55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84491"/>
              </p:ext>
            </p:extLst>
          </p:nvPr>
        </p:nvGraphicFramePr>
        <p:xfrm>
          <a:off x="3742918" y="5089193"/>
          <a:ext cx="534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9" name="Equation" r:id="rId11" imgW="266700" imgH="279400" progId="Equation.DSMT4">
                  <p:embed/>
                </p:oleObj>
              </mc:Choice>
              <mc:Fallback>
                <p:oleObj name="Equation" r:id="rId11" imgW="26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2918" y="5089193"/>
                        <a:ext cx="534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40078"/>
              </p:ext>
            </p:extLst>
          </p:nvPr>
        </p:nvGraphicFramePr>
        <p:xfrm>
          <a:off x="4153452" y="5550990"/>
          <a:ext cx="534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0" name="Equation" r:id="rId12" imgW="266700" imgH="279400" progId="Equation.DSMT4">
                  <p:embed/>
                </p:oleObj>
              </mc:Choice>
              <mc:Fallback>
                <p:oleObj name="Equation" r:id="rId12" imgW="26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3452" y="5550990"/>
                        <a:ext cx="534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39546"/>
              </p:ext>
            </p:extLst>
          </p:nvPr>
        </p:nvGraphicFramePr>
        <p:xfrm>
          <a:off x="7630161" y="4809793"/>
          <a:ext cx="534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1" name="Equation" r:id="rId13" imgW="266700" imgH="279400" progId="Equation.DSMT4">
                  <p:embed/>
                </p:oleObj>
              </mc:Choice>
              <mc:Fallback>
                <p:oleObj name="Equation" r:id="rId13" imgW="266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0161" y="4809793"/>
                        <a:ext cx="534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6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lank-grap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8" y="2262188"/>
            <a:ext cx="3528835" cy="35383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3256" y="1411813"/>
            <a:ext cx="7240588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Graph                                                .</a:t>
            </a:r>
            <a:endParaRPr lang="en-US" sz="2800" dirty="0">
              <a:latin typeface="Comic Sans MS"/>
              <a:cs typeface="Comic Sans M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22338" y="2438402"/>
            <a:ext cx="7299325" cy="1198563"/>
            <a:chOff x="581" y="1536"/>
            <a:chExt cx="4598" cy="755"/>
          </a:xfrm>
        </p:grpSpPr>
        <p:pic>
          <p:nvPicPr>
            <p:cNvPr id="6" name="Picture 16" descr="A23eTE0708TA01AN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644"/>
              <a:ext cx="162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416" y="1536"/>
              <a:ext cx="2763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dirty="0">
                  <a:latin typeface="Comic Sans MS"/>
                  <a:cs typeface="Comic Sans MS"/>
                </a:rPr>
                <a:t>The graph </a:t>
              </a:r>
              <a:r>
                <a:rPr lang="en-US" dirty="0" smtClean="0">
                  <a:latin typeface="Comic Sans MS"/>
                  <a:cs typeface="Comic Sans MS"/>
                </a:rPr>
                <a:t>of   </a:t>
              </a:r>
              <a:r>
                <a:rPr lang="en-US" i="1" dirty="0" smtClean="0">
                  <a:latin typeface="Comic Sans MS"/>
                  <a:cs typeface="Comic Sans MS"/>
                </a:rPr>
                <a:t>        </a:t>
              </a:r>
              <a:r>
                <a:rPr lang="en-US" dirty="0" smtClean="0">
                  <a:latin typeface="Comic Sans MS"/>
                  <a:cs typeface="Comic Sans MS"/>
                </a:rPr>
                <a:t>   </a:t>
              </a:r>
              <a:r>
                <a:rPr lang="en-US" i="1" dirty="0" smtClean="0">
                  <a:latin typeface="Comic Sans MS"/>
                  <a:cs typeface="Comic Sans MS"/>
                </a:rPr>
                <a:t>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is the graph of </a:t>
              </a:r>
              <a:r>
                <a:rPr lang="en-US" i="1" dirty="0">
                  <a:latin typeface="Comic Sans MS"/>
                  <a:cs typeface="Comic Sans MS"/>
                </a:rPr>
                <a:t> </a:t>
              </a:r>
              <a:r>
                <a:rPr lang="en-US" i="1" dirty="0" smtClean="0">
                  <a:latin typeface="Comic Sans MS"/>
                  <a:cs typeface="Comic Sans MS"/>
                </a:rPr>
                <a:t>       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shifted up 5 units.</a:t>
              </a:r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53256" y="5719763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The domains of both functions are the set of nonnegative numbers, but their ranges differ.</a:t>
            </a:r>
          </a:p>
        </p:txBody>
      </p:sp>
      <p:pic>
        <p:nvPicPr>
          <p:cNvPr id="24" name="Picture 17" descr="A23eTE0708TA01A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604786"/>
            <a:ext cx="25781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889373" y="3656025"/>
            <a:ext cx="495776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omic Sans MS"/>
                <a:cs typeface="Comic Sans MS"/>
              </a:rPr>
              <a:t>The graph </a:t>
            </a:r>
            <a:r>
              <a:rPr lang="en-US" dirty="0" smtClean="0">
                <a:latin typeface="Comic Sans MS"/>
                <a:cs typeface="Comic Sans MS"/>
              </a:rPr>
              <a:t>                  is </a:t>
            </a:r>
            <a:r>
              <a:rPr lang="en-US" dirty="0">
                <a:latin typeface="Comic Sans MS"/>
                <a:cs typeface="Comic Sans MS"/>
              </a:rPr>
              <a:t>the graph of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r>
              <a:rPr lang="en-US" dirty="0">
                <a:latin typeface="Comic Sans MS"/>
                <a:cs typeface="Comic Sans MS"/>
              </a:rPr>
              <a:t>shifted down 7 units.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58659"/>
              </p:ext>
            </p:extLst>
          </p:nvPr>
        </p:nvGraphicFramePr>
        <p:xfrm>
          <a:off x="1889918" y="1217860"/>
          <a:ext cx="47672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Equation" r:id="rId6" imgW="1841500" imgH="304800" progId="Equation.DSMT4">
                  <p:embed/>
                </p:oleObj>
              </mc:Choice>
              <mc:Fallback>
                <p:oleObj name="Equation" r:id="rId6" imgW="18415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9918" y="1217860"/>
                        <a:ext cx="476726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00813"/>
              </p:ext>
            </p:extLst>
          </p:nvPr>
        </p:nvGraphicFramePr>
        <p:xfrm>
          <a:off x="5385950" y="2390000"/>
          <a:ext cx="1255553" cy="50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8" imgW="762000" imgH="304800" progId="Equation.DSMT4">
                  <p:embed/>
                </p:oleObj>
              </mc:Choice>
              <mc:Fallback>
                <p:oleObj name="Equation" r:id="rId8" imgW="762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5950" y="2390000"/>
                        <a:ext cx="1255553" cy="50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53293"/>
              </p:ext>
            </p:extLst>
          </p:nvPr>
        </p:nvGraphicFramePr>
        <p:xfrm>
          <a:off x="7995887" y="3671705"/>
          <a:ext cx="896298" cy="51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Equation" r:id="rId10" imgW="533400" imgH="304800" progId="Equation.DSMT4">
                  <p:embed/>
                </p:oleObj>
              </mc:Choice>
              <mc:Fallback>
                <p:oleObj name="Equation" r:id="rId10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95887" y="3671705"/>
                        <a:ext cx="896298" cy="51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57475"/>
              </p:ext>
            </p:extLst>
          </p:nvPr>
        </p:nvGraphicFramePr>
        <p:xfrm>
          <a:off x="4337544" y="2815587"/>
          <a:ext cx="916811" cy="52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5" name="Equation" r:id="rId12" imgW="533400" imgH="304800" progId="Equation.DSMT4">
                  <p:embed/>
                </p:oleObj>
              </mc:Choice>
              <mc:Fallback>
                <p:oleObj name="Equation" r:id="rId12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7544" y="2815587"/>
                        <a:ext cx="916811" cy="52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66948"/>
              </p:ext>
            </p:extLst>
          </p:nvPr>
        </p:nvGraphicFramePr>
        <p:xfrm>
          <a:off x="5078413" y="3655286"/>
          <a:ext cx="12779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Equation" r:id="rId13" imgW="774700" imgH="304800" progId="Equation.DSMT4">
                  <p:embed/>
                </p:oleObj>
              </mc:Choice>
              <mc:Fallback>
                <p:oleObj name="Equation" r:id="rId13" imgW="774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8413" y="3655286"/>
                        <a:ext cx="127793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7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lank-grap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8" y="2262188"/>
            <a:ext cx="3528835" cy="35383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72285" y="1440236"/>
            <a:ext cx="7104062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Graph       </a:t>
            </a:r>
            <a:r>
              <a:rPr lang="en-US" sz="2800" i="1" dirty="0" smtClean="0">
                <a:latin typeface="Comic Sans MS"/>
                <a:cs typeface="Comic Sans MS"/>
              </a:rPr>
              <a:t>                                      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sz="2800" dirty="0">
              <a:latin typeface="Comic Sans MS"/>
              <a:cs typeface="Comic Sans MS"/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977900" y="2262188"/>
            <a:ext cx="7666038" cy="1438275"/>
            <a:chOff x="616" y="1425"/>
            <a:chExt cx="4829" cy="906"/>
          </a:xfrm>
        </p:grpSpPr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2431" y="1425"/>
              <a:ext cx="301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dirty="0">
                  <a:latin typeface="Comic Sans MS"/>
                  <a:cs typeface="Comic Sans MS"/>
                </a:rPr>
                <a:t>The graph of </a:t>
              </a:r>
              <a:r>
                <a:rPr lang="en-US" i="1" dirty="0">
                  <a:latin typeface="Comic Sans MS"/>
                  <a:cs typeface="Comic Sans MS"/>
                </a:rPr>
                <a:t> </a:t>
              </a:r>
              <a:r>
                <a:rPr lang="en-US" i="1" dirty="0" smtClean="0">
                  <a:latin typeface="Comic Sans MS"/>
                  <a:cs typeface="Comic Sans MS"/>
                </a:rPr>
                <a:t>           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is the graph of </a:t>
              </a:r>
              <a:br>
                <a:rPr lang="en-US" dirty="0">
                  <a:latin typeface="Comic Sans MS"/>
                  <a:cs typeface="Comic Sans MS"/>
                </a:rPr>
              </a:br>
              <a:r>
                <a:rPr lang="en-US" i="1" dirty="0">
                  <a:latin typeface="Comic Sans MS"/>
                  <a:cs typeface="Comic Sans MS"/>
                </a:rPr>
                <a:t> </a:t>
              </a:r>
              <a:r>
                <a:rPr lang="en-US" i="1" dirty="0" smtClean="0">
                  <a:latin typeface="Comic Sans MS"/>
                  <a:cs typeface="Comic Sans MS"/>
                </a:rPr>
                <a:t>     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shifted left 7 units.</a:t>
              </a:r>
            </a:p>
          </p:txBody>
        </p:sp>
        <p:pic>
          <p:nvPicPr>
            <p:cNvPr id="13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696"/>
              <a:ext cx="17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76"/>
          <p:cNvGrpSpPr>
            <a:grpSpLocks/>
          </p:cNvGrpSpPr>
          <p:nvPr/>
        </p:nvGrpSpPr>
        <p:grpSpPr bwMode="auto">
          <a:xfrm>
            <a:off x="977900" y="2692402"/>
            <a:ext cx="7646988" cy="1468439"/>
            <a:chOff x="616" y="1696"/>
            <a:chExt cx="4817" cy="925"/>
          </a:xfrm>
        </p:grpSpPr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431" y="2086"/>
              <a:ext cx="3002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dirty="0">
                  <a:latin typeface="Comic Sans MS"/>
                  <a:cs typeface="Comic Sans MS"/>
                </a:rPr>
                <a:t>The graph </a:t>
              </a:r>
              <a:r>
                <a:rPr lang="en-US" i="1" dirty="0">
                  <a:latin typeface="Comic Sans MS"/>
                  <a:cs typeface="Comic Sans MS"/>
                </a:rPr>
                <a:t> </a:t>
              </a:r>
              <a:r>
                <a:rPr lang="en-US" i="1" dirty="0" smtClean="0">
                  <a:latin typeface="Comic Sans MS"/>
                  <a:cs typeface="Comic Sans MS"/>
                </a:rPr>
                <a:t>              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is the graph </a:t>
              </a:r>
              <a:r>
                <a:rPr lang="en-US" dirty="0" smtClean="0">
                  <a:latin typeface="Comic Sans MS"/>
                  <a:cs typeface="Comic Sans MS"/>
                </a:rPr>
                <a:t>of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            </a:t>
              </a:r>
              <a:r>
                <a:rPr lang="en-US" dirty="0" smtClean="0">
                  <a:latin typeface="Comic Sans MS"/>
                  <a:cs typeface="Comic Sans MS"/>
                </a:rPr>
                <a:t> shifted </a:t>
              </a:r>
              <a:r>
                <a:rPr lang="en-US" dirty="0">
                  <a:latin typeface="Comic Sans MS"/>
                  <a:cs typeface="Comic Sans MS"/>
                </a:rPr>
                <a:t>right 5 units.</a:t>
              </a:r>
            </a:p>
          </p:txBody>
        </p:sp>
        <p:pic>
          <p:nvPicPr>
            <p:cNvPr id="23" name="Picture 7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696"/>
              <a:ext cx="17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776288" y="4837294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/>
                <a:cs typeface="Comic Sans MS"/>
              </a:rPr>
              <a:t>The ranges of both functions are the set of nonnegative numbers, but their domains differ.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07033"/>
              </p:ext>
            </p:extLst>
          </p:nvPr>
        </p:nvGraphicFramePr>
        <p:xfrm>
          <a:off x="1754647" y="1309003"/>
          <a:ext cx="47672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Equation" r:id="rId6" imgW="1841500" imgH="304800" progId="Equation.DSMT4">
                  <p:embed/>
                </p:oleObj>
              </mc:Choice>
              <mc:Fallback>
                <p:oleObj name="Equation" r:id="rId6" imgW="18415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4647" y="1309003"/>
                        <a:ext cx="476726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881148"/>
              </p:ext>
            </p:extLst>
          </p:nvPr>
        </p:nvGraphicFramePr>
        <p:xfrm>
          <a:off x="5376863" y="2233613"/>
          <a:ext cx="12763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Equation" r:id="rId8" imgW="774700" imgH="304800" progId="Equation.DSMT4">
                  <p:embed/>
                </p:oleObj>
              </mc:Choice>
              <mc:Fallback>
                <p:oleObj name="Equation" r:id="rId8" imgW="774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76863" y="2233613"/>
                        <a:ext cx="127635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91965"/>
              </p:ext>
            </p:extLst>
          </p:nvPr>
        </p:nvGraphicFramePr>
        <p:xfrm>
          <a:off x="3952128" y="3700466"/>
          <a:ext cx="896298" cy="51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Equation" r:id="rId10" imgW="533400" imgH="304800" progId="Equation.DSMT4">
                  <p:embed/>
                </p:oleObj>
              </mc:Choice>
              <mc:Fallback>
                <p:oleObj name="Equation" r:id="rId10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2128" y="3700466"/>
                        <a:ext cx="896298" cy="51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94077"/>
              </p:ext>
            </p:extLst>
          </p:nvPr>
        </p:nvGraphicFramePr>
        <p:xfrm>
          <a:off x="3952128" y="2638560"/>
          <a:ext cx="916811" cy="52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Equation" r:id="rId12" imgW="533400" imgH="304800" progId="Equation.DSMT4">
                  <p:embed/>
                </p:oleObj>
              </mc:Choice>
              <mc:Fallback>
                <p:oleObj name="Equation" r:id="rId12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2128" y="2638560"/>
                        <a:ext cx="916811" cy="52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80791"/>
              </p:ext>
            </p:extLst>
          </p:nvPr>
        </p:nvGraphicFramePr>
        <p:xfrm>
          <a:off x="5089525" y="3311525"/>
          <a:ext cx="12557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4" name="Equation" r:id="rId14" imgW="762000" imgH="304800" progId="Equation.DSMT4">
                  <p:embed/>
                </p:oleObj>
              </mc:Choice>
              <mc:Fallback>
                <p:oleObj name="Equation" r:id="rId14" imgW="762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89525" y="3311525"/>
                        <a:ext cx="1255713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1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lank-grap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8" y="2262188"/>
            <a:ext cx="3528835" cy="35383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34" descr="A23eTE0708TA04A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32051"/>
            <a:ext cx="20939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909638" y="2432050"/>
            <a:ext cx="7777163" cy="1863726"/>
            <a:chOff x="573" y="1532"/>
            <a:chExt cx="4899" cy="1174"/>
          </a:xfrm>
        </p:grpSpPr>
        <p:pic>
          <p:nvPicPr>
            <p:cNvPr id="12" name="Picture 35" descr="A23eTE0708TA04AN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" y="1532"/>
              <a:ext cx="1319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2344" y="2216"/>
              <a:ext cx="312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dirty="0">
                  <a:latin typeface="Comic Sans MS"/>
                  <a:cs typeface="Comic Sans MS"/>
                </a:rPr>
                <a:t>so translate the graph </a:t>
              </a:r>
              <a:r>
                <a:rPr lang="en-US" dirty="0" smtClean="0">
                  <a:latin typeface="Comic Sans MS"/>
                  <a:cs typeface="Comic Sans MS"/>
                </a:rPr>
                <a:t>of     </a:t>
              </a:r>
              <a:r>
                <a:rPr lang="en-US" i="1" dirty="0" smtClean="0">
                  <a:latin typeface="Comic Sans MS"/>
                  <a:cs typeface="Comic Sans MS"/>
                </a:rPr>
                <a:t>          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>
                  <a:latin typeface="Comic Sans MS"/>
                  <a:cs typeface="Comic Sans MS"/>
                </a:rPr>
                <a:t>left 2 units and down 1 unit.</a:t>
              </a:r>
            </a:p>
          </p:txBody>
        </p:sp>
      </p:grp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44821" y="1414451"/>
            <a:ext cx="739140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Graph  </a:t>
            </a:r>
            <a:r>
              <a:rPr lang="en-US" sz="2800" i="1" dirty="0" smtClean="0">
                <a:latin typeface="Comic Sans MS"/>
                <a:cs typeface="Comic Sans MS"/>
              </a:rPr>
              <a:t>                         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80432"/>
              </p:ext>
            </p:extLst>
          </p:nvPr>
        </p:nvGraphicFramePr>
        <p:xfrm>
          <a:off x="1850427" y="1308894"/>
          <a:ext cx="26955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Equation" r:id="rId6" imgW="1041400" imgH="304800" progId="Equation.DSMT4">
                  <p:embed/>
                </p:oleObj>
              </mc:Choice>
              <mc:Fallback>
                <p:oleObj name="Equation" r:id="rId6" imgW="1041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0427" y="1308894"/>
                        <a:ext cx="269557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448241"/>
              </p:ext>
            </p:extLst>
          </p:nvPr>
        </p:nvGraphicFramePr>
        <p:xfrm>
          <a:off x="4100514" y="2564507"/>
          <a:ext cx="2468429" cy="60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Equation" r:id="rId8" imgW="1244600" imgH="304800" progId="Equation.DSMT4">
                  <p:embed/>
                </p:oleObj>
              </mc:Choice>
              <mc:Fallback>
                <p:oleObj name="Equation" r:id="rId8" imgW="1244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0514" y="2564507"/>
                        <a:ext cx="2468429" cy="60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79628"/>
              </p:ext>
            </p:extLst>
          </p:nvPr>
        </p:nvGraphicFramePr>
        <p:xfrm>
          <a:off x="6568943" y="3517901"/>
          <a:ext cx="935317" cy="46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Equation" r:id="rId10" imgW="609600" imgH="304800" progId="Equation.DSMT4">
                  <p:embed/>
                </p:oleObj>
              </mc:Choice>
              <mc:Fallback>
                <p:oleObj name="Equation" r:id="rId10" imgW="609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8943" y="3517901"/>
                        <a:ext cx="935317" cy="467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9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-grap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51" y="2587813"/>
            <a:ext cx="3528835" cy="35383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2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is the graph of                        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Step 1: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Graph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Step 2: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Shift 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graph left 1 </a:t>
            </a:r>
            <a:endParaRPr lang="en-US" sz="24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unit 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and down 4 units 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6269"/>
              </p:ext>
            </p:extLst>
          </p:nvPr>
        </p:nvGraphicFramePr>
        <p:xfrm>
          <a:off x="4557729" y="1417638"/>
          <a:ext cx="2860646" cy="89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4" imgW="977900" imgH="304800" progId="Equation.DSMT4">
                  <p:embed/>
                </p:oleObj>
              </mc:Choice>
              <mc:Fallback>
                <p:oleObj name="Equation" r:id="rId4" imgW="9779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7729" y="1417638"/>
                        <a:ext cx="2860646" cy="89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25891"/>
              </p:ext>
            </p:extLst>
          </p:nvPr>
        </p:nvGraphicFramePr>
        <p:xfrm>
          <a:off x="2554899" y="2407783"/>
          <a:ext cx="1157997" cy="66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6" imgW="533400" imgH="304800" progId="Equation.DSMT4">
                  <p:embed/>
                </p:oleObj>
              </mc:Choice>
              <mc:Fallback>
                <p:oleObj name="Equation" r:id="rId6" imgW="533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4899" y="2407783"/>
                        <a:ext cx="1157997" cy="66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3-04-22 at 10.08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51" y="2759523"/>
            <a:ext cx="3360300" cy="33666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629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Simplify.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1.                     2.                       3.  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92875"/>
              </p:ext>
            </p:extLst>
          </p:nvPr>
        </p:nvGraphicFramePr>
        <p:xfrm>
          <a:off x="1021485" y="1946117"/>
          <a:ext cx="8318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8" name="Equation" r:id="rId3" imgW="342900" imgH="279400" progId="Equation.DSMT4">
                  <p:embed/>
                </p:oleObj>
              </mc:Choice>
              <mc:Fallback>
                <p:oleObj name="Equation" r:id="rId3" imgW="34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485" y="1946117"/>
                        <a:ext cx="8318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11375"/>
              </p:ext>
            </p:extLst>
          </p:nvPr>
        </p:nvGraphicFramePr>
        <p:xfrm>
          <a:off x="4125913" y="1992313"/>
          <a:ext cx="123348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" name="Equation" r:id="rId5" imgW="508000" imgH="279400" progId="Equation.DSMT4">
                  <p:embed/>
                </p:oleObj>
              </mc:Choice>
              <mc:Fallback>
                <p:oleObj name="Equation" r:id="rId5" imgW="508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5913" y="1992313"/>
                        <a:ext cx="1233487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22675"/>
              </p:ext>
            </p:extLst>
          </p:nvPr>
        </p:nvGraphicFramePr>
        <p:xfrm>
          <a:off x="7181850" y="1458639"/>
          <a:ext cx="8001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0" name="Equation" r:id="rId7" imgW="330200" imgH="520700" progId="Equation.DSMT4">
                  <p:embed/>
                </p:oleObj>
              </mc:Choice>
              <mc:Fallback>
                <p:oleObj name="Equation" r:id="rId7" imgW="3302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81850" y="1458639"/>
                        <a:ext cx="80010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84511"/>
              </p:ext>
            </p:extLst>
          </p:nvPr>
        </p:nvGraphicFramePr>
        <p:xfrm>
          <a:off x="908050" y="3052076"/>
          <a:ext cx="12319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1" name="Equation" r:id="rId9" imgW="508000" imgH="279400" progId="Equation.DSMT4">
                  <p:embed/>
                </p:oleObj>
              </mc:Choice>
              <mc:Fallback>
                <p:oleObj name="Equation" r:id="rId9" imgW="508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8050" y="3052076"/>
                        <a:ext cx="12319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62078"/>
              </p:ext>
            </p:extLst>
          </p:nvPr>
        </p:nvGraphicFramePr>
        <p:xfrm>
          <a:off x="1147763" y="3949700"/>
          <a:ext cx="8318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2" name="Equation" r:id="rId11" imgW="342900" imgH="279400" progId="Equation.DSMT4">
                  <p:embed/>
                </p:oleObj>
              </mc:Choice>
              <mc:Fallback>
                <p:oleObj name="Equation" r:id="rId11" imgW="34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47763" y="3949700"/>
                        <a:ext cx="83185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68284"/>
              </p:ext>
            </p:extLst>
          </p:nvPr>
        </p:nvGraphicFramePr>
        <p:xfrm>
          <a:off x="4175125" y="2816225"/>
          <a:ext cx="11382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3" name="Equation" r:id="rId13" imgW="469900" imgH="279400" progId="Equation.DSMT4">
                  <p:embed/>
                </p:oleObj>
              </mc:Choice>
              <mc:Fallback>
                <p:oleObj name="Equation" r:id="rId13" imgW="469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75125" y="2816225"/>
                        <a:ext cx="113823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39424"/>
              </p:ext>
            </p:extLst>
          </p:nvPr>
        </p:nvGraphicFramePr>
        <p:xfrm>
          <a:off x="4327525" y="3609975"/>
          <a:ext cx="8318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4" name="Equation" r:id="rId15" imgW="342900" imgH="279400" progId="Equation.DSMT4">
                  <p:embed/>
                </p:oleObj>
              </mc:Choice>
              <mc:Fallback>
                <p:oleObj name="Equation" r:id="rId15" imgW="342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27525" y="3609975"/>
                        <a:ext cx="8318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97415"/>
              </p:ext>
            </p:extLst>
          </p:nvPr>
        </p:nvGraphicFramePr>
        <p:xfrm>
          <a:off x="4637088" y="4532313"/>
          <a:ext cx="3079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5" name="Equation" r:id="rId17" imgW="127000" imgH="177800" progId="Equation.DSMT4">
                  <p:embed/>
                </p:oleObj>
              </mc:Choice>
              <mc:Fallback>
                <p:oleObj name="Equation" r:id="rId17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37088" y="4532313"/>
                        <a:ext cx="30797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855666"/>
              </p:ext>
            </p:extLst>
          </p:nvPr>
        </p:nvGraphicFramePr>
        <p:xfrm>
          <a:off x="7181850" y="2877307"/>
          <a:ext cx="8001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" name="Equation" r:id="rId19" imgW="330200" imgH="546100" progId="Equation.DSMT4">
                  <p:embed/>
                </p:oleObj>
              </mc:Choice>
              <mc:Fallback>
                <p:oleObj name="Equation" r:id="rId19" imgW="330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81850" y="2877307"/>
                        <a:ext cx="800100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658459"/>
              </p:ext>
            </p:extLst>
          </p:nvPr>
        </p:nvGraphicFramePr>
        <p:xfrm>
          <a:off x="7981950" y="2948781"/>
          <a:ext cx="9540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" name="Equation" r:id="rId21" imgW="393700" imgH="508000" progId="Equation.DSMT4">
                  <p:embed/>
                </p:oleObj>
              </mc:Choice>
              <mc:Fallback>
                <p:oleObj name="Equation" r:id="rId21" imgW="393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81950" y="2948781"/>
                        <a:ext cx="954088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0533"/>
              </p:ext>
            </p:extLst>
          </p:nvPr>
        </p:nvGraphicFramePr>
        <p:xfrm>
          <a:off x="7273925" y="4180681"/>
          <a:ext cx="14160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" name="Equation" r:id="rId23" imgW="584200" imgH="546100" progId="Equation.DSMT4">
                  <p:embed/>
                </p:oleObj>
              </mc:Choice>
              <mc:Fallback>
                <p:oleObj name="Equation" r:id="rId23" imgW="584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73925" y="4180681"/>
                        <a:ext cx="141605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45315"/>
              </p:ext>
            </p:extLst>
          </p:nvPr>
        </p:nvGraphicFramePr>
        <p:xfrm>
          <a:off x="7535863" y="5545138"/>
          <a:ext cx="8921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" name="Equation" r:id="rId25" imgW="368300" imgH="508000" progId="Equation.DSMT4">
                  <p:embed/>
                </p:oleObj>
              </mc:Choice>
              <mc:Fallback>
                <p:oleObj name="Equation" r:id="rId25" imgW="3683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35863" y="5545138"/>
                        <a:ext cx="892175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507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TS102787940.thmx</Template>
  <TotalTime>3958</TotalTime>
  <Words>2382</Words>
  <Application>Microsoft Macintosh PowerPoint</Application>
  <PresentationFormat>On-screen Show (4:3)</PresentationFormat>
  <Paragraphs>476</Paragraphs>
  <Slides>89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Office Theme</vt:lpstr>
      <vt:lpstr>TS103460507</vt:lpstr>
      <vt:lpstr>Equation</vt:lpstr>
      <vt:lpstr>MathType 6.0 Equation</vt:lpstr>
      <vt:lpstr>Chapter 6 Radical Functions and Rational Exponents</vt:lpstr>
      <vt:lpstr>Lesson 6.0 Properties of Exponents</vt:lpstr>
      <vt:lpstr>Warm Up</vt:lpstr>
      <vt:lpstr>Key Concepts</vt:lpstr>
      <vt:lpstr>Example 1</vt:lpstr>
      <vt:lpstr>Example 2</vt:lpstr>
      <vt:lpstr>Example 3</vt:lpstr>
      <vt:lpstr>Lesson 6.1 Roots and Radical Expressions</vt:lpstr>
      <vt:lpstr>Warm Up</vt:lpstr>
      <vt:lpstr>Key Concepts</vt:lpstr>
      <vt:lpstr>Example 1</vt:lpstr>
      <vt:lpstr>Example 2</vt:lpstr>
      <vt:lpstr>Example 3</vt:lpstr>
      <vt:lpstr>Key Concepts</vt:lpstr>
      <vt:lpstr>Example 3</vt:lpstr>
      <vt:lpstr>Lesson 6.2 Part 1 Multiplying Radical Expressions</vt:lpstr>
      <vt:lpstr>Warm Up</vt:lpstr>
      <vt:lpstr>Key Concepts</vt:lpstr>
      <vt:lpstr>Example 1</vt:lpstr>
      <vt:lpstr>Example 2</vt:lpstr>
      <vt:lpstr>Example 3</vt:lpstr>
      <vt:lpstr>Lesson 6.2 Part 2 Dividing Radical Expressions</vt:lpstr>
      <vt:lpstr>Warm Up</vt:lpstr>
      <vt:lpstr>Key Concepts</vt:lpstr>
      <vt:lpstr>Example 1</vt:lpstr>
      <vt:lpstr>Example 2</vt:lpstr>
      <vt:lpstr>Example 3</vt:lpstr>
      <vt:lpstr>Lesson 6.3 Binomial Radical Expressions</vt:lpstr>
      <vt:lpstr>Warm Up</vt:lpstr>
      <vt:lpstr>Key Concepts</vt:lpstr>
      <vt:lpstr>Example 1</vt:lpstr>
      <vt:lpstr>Example 2</vt:lpstr>
      <vt:lpstr>Example 3</vt:lpstr>
      <vt:lpstr>Example 4</vt:lpstr>
      <vt:lpstr>Lesson 6.4 Part 1 Rational Exponents</vt:lpstr>
      <vt:lpstr>Warm Up</vt:lpstr>
      <vt:lpstr>Key Concepts</vt:lpstr>
      <vt:lpstr>Example 1</vt:lpstr>
      <vt:lpstr>Example 2</vt:lpstr>
      <vt:lpstr>Example 3</vt:lpstr>
      <vt:lpstr>Lesson 6.4 Part 2  Rational Exponents</vt:lpstr>
      <vt:lpstr>Warm Up</vt:lpstr>
      <vt:lpstr>Key Concepts</vt:lpstr>
      <vt:lpstr>Example 1</vt:lpstr>
      <vt:lpstr>Example 2</vt:lpstr>
      <vt:lpstr>Example 3</vt:lpstr>
      <vt:lpstr>Lesson 6.5 Part 1 Solving Square Root and Other Radical Equations</vt:lpstr>
      <vt:lpstr>Warm Up</vt:lpstr>
      <vt:lpstr>Key Concepts</vt:lpstr>
      <vt:lpstr>Example 1</vt:lpstr>
      <vt:lpstr>Key Concepts</vt:lpstr>
      <vt:lpstr>Example 2</vt:lpstr>
      <vt:lpstr>Example 3 </vt:lpstr>
      <vt:lpstr>Lesson 6.5 Part 2 Solving Square Root and Other Radical Equations</vt:lpstr>
      <vt:lpstr>Warm Up</vt:lpstr>
      <vt:lpstr>Key Concepts</vt:lpstr>
      <vt:lpstr>Example 1</vt:lpstr>
      <vt:lpstr>Example 1 (Continued)</vt:lpstr>
      <vt:lpstr>Example 2</vt:lpstr>
      <vt:lpstr>Example 2 (Continued)</vt:lpstr>
      <vt:lpstr>Lesson 6.6 Function Operations</vt:lpstr>
      <vt:lpstr>Warm Up</vt:lpstr>
      <vt:lpstr>Key Concepts</vt:lpstr>
      <vt:lpstr>Example 1</vt:lpstr>
      <vt:lpstr>Example 2</vt:lpstr>
      <vt:lpstr>Key Concepts</vt:lpstr>
      <vt:lpstr>Example 3</vt:lpstr>
      <vt:lpstr>Example 4</vt:lpstr>
      <vt:lpstr>Example 4 (Continued)</vt:lpstr>
      <vt:lpstr>Lesson 6.7 Part 1 Inverse Relations and Functions</vt:lpstr>
      <vt:lpstr>Warm Up</vt:lpstr>
      <vt:lpstr>Key Concepts</vt:lpstr>
      <vt:lpstr>Example 1</vt:lpstr>
      <vt:lpstr>Example 2</vt:lpstr>
      <vt:lpstr>Example 3</vt:lpstr>
      <vt:lpstr>Example 4</vt:lpstr>
      <vt:lpstr>Lesson 6.7 Part 2 Inverse Relations and Functions</vt:lpstr>
      <vt:lpstr>Warm Up</vt:lpstr>
      <vt:lpstr>Example 1</vt:lpstr>
      <vt:lpstr>Example 1 (Continued)</vt:lpstr>
      <vt:lpstr>Key Concepts</vt:lpstr>
      <vt:lpstr>Example 2</vt:lpstr>
      <vt:lpstr>Lesson 6.8 Graphing Radical Functions</vt:lpstr>
      <vt:lpstr>Warm Up</vt:lpstr>
      <vt:lpstr>Key Concepts</vt:lpstr>
      <vt:lpstr>Example 1</vt:lpstr>
      <vt:lpstr>Example 2</vt:lpstr>
      <vt:lpstr>Example 3</vt:lpstr>
      <vt:lpstr>Example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Functions and Rational Exponents</dc:title>
  <dc:creator>Traci DeLeon</dc:creator>
  <cp:lastModifiedBy>Traci DeLeon</cp:lastModifiedBy>
  <cp:revision>136</cp:revision>
  <dcterms:created xsi:type="dcterms:W3CDTF">2013-01-04T23:57:37Z</dcterms:created>
  <dcterms:modified xsi:type="dcterms:W3CDTF">2013-05-29T14:10:43Z</dcterms:modified>
</cp:coreProperties>
</file>