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ink/ink1.xml" ContentType="application/inkml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8" r:id="rId4"/>
    <p:sldId id="275" r:id="rId5"/>
    <p:sldId id="274" r:id="rId6"/>
    <p:sldId id="273" r:id="rId7"/>
    <p:sldId id="272" r:id="rId8"/>
    <p:sldId id="271" r:id="rId9"/>
    <p:sldId id="270" r:id="rId10"/>
    <p:sldId id="269" r:id="rId11"/>
    <p:sldId id="267" r:id="rId12"/>
    <p:sldId id="276" r:id="rId13"/>
    <p:sldId id="278" r:id="rId14"/>
    <p:sldId id="277" r:id="rId15"/>
    <p:sldId id="265" r:id="rId16"/>
    <p:sldId id="258" r:id="rId17"/>
    <p:sldId id="259" r:id="rId18"/>
    <p:sldId id="279" r:id="rId19"/>
    <p:sldId id="280" r:id="rId20"/>
    <p:sldId id="282" r:id="rId21"/>
    <p:sldId id="283" r:id="rId22"/>
    <p:sldId id="286" r:id="rId23"/>
    <p:sldId id="288" r:id="rId24"/>
    <p:sldId id="287" r:id="rId25"/>
    <p:sldId id="284" r:id="rId26"/>
    <p:sldId id="285" r:id="rId27"/>
    <p:sldId id="281" r:id="rId28"/>
    <p:sldId id="303" r:id="rId29"/>
    <p:sldId id="309" r:id="rId30"/>
    <p:sldId id="325" r:id="rId31"/>
    <p:sldId id="324" r:id="rId32"/>
    <p:sldId id="323" r:id="rId33"/>
    <p:sldId id="322" r:id="rId34"/>
    <p:sldId id="321" r:id="rId35"/>
    <p:sldId id="320" r:id="rId36"/>
    <p:sldId id="319" r:id="rId37"/>
    <p:sldId id="318" r:id="rId38"/>
    <p:sldId id="317" r:id="rId39"/>
    <p:sldId id="316" r:id="rId40"/>
    <p:sldId id="315" r:id="rId41"/>
    <p:sldId id="314" r:id="rId42"/>
    <p:sldId id="327" r:id="rId43"/>
    <p:sldId id="326" r:id="rId44"/>
    <p:sldId id="312" r:id="rId45"/>
    <p:sldId id="263" r:id="rId46"/>
    <p:sldId id="294" r:id="rId47"/>
    <p:sldId id="295" r:id="rId48"/>
    <p:sldId id="296" r:id="rId49"/>
    <p:sldId id="293" r:id="rId50"/>
    <p:sldId id="289" r:id="rId51"/>
    <p:sldId id="292" r:id="rId52"/>
    <p:sldId id="291" r:id="rId53"/>
    <p:sldId id="290" r:id="rId54"/>
    <p:sldId id="297" r:id="rId55"/>
    <p:sldId id="298" r:id="rId56"/>
    <p:sldId id="301" r:id="rId57"/>
    <p:sldId id="302" r:id="rId58"/>
    <p:sldId id="300" r:id="rId59"/>
    <p:sldId id="299" r:id="rId60"/>
    <p:sldId id="344" r:id="rId61"/>
    <p:sldId id="329" r:id="rId62"/>
    <p:sldId id="335" r:id="rId63"/>
    <p:sldId id="343" r:id="rId64"/>
    <p:sldId id="342" r:id="rId65"/>
    <p:sldId id="341" r:id="rId66"/>
    <p:sldId id="340" r:id="rId67"/>
    <p:sldId id="339" r:id="rId68"/>
    <p:sldId id="338" r:id="rId69"/>
    <p:sldId id="337" r:id="rId70"/>
    <p:sldId id="336" r:id="rId71"/>
    <p:sldId id="330" r:id="rId72"/>
    <p:sldId id="331" r:id="rId73"/>
    <p:sldId id="332" r:id="rId74"/>
    <p:sldId id="333" r:id="rId75"/>
    <p:sldId id="334" r:id="rId76"/>
    <p:sldId id="328" r:id="rId77"/>
    <p:sldId id="345" r:id="rId78"/>
    <p:sldId id="346" r:id="rId79"/>
    <p:sldId id="360" r:id="rId80"/>
    <p:sldId id="359" r:id="rId81"/>
    <p:sldId id="358" r:id="rId82"/>
    <p:sldId id="357" r:id="rId83"/>
    <p:sldId id="356" r:id="rId84"/>
    <p:sldId id="355" r:id="rId85"/>
    <p:sldId id="354" r:id="rId86"/>
    <p:sldId id="353" r:id="rId87"/>
    <p:sldId id="347" r:id="rId88"/>
    <p:sldId id="348" r:id="rId89"/>
    <p:sldId id="350" r:id="rId90"/>
    <p:sldId id="351" r:id="rId91"/>
    <p:sldId id="349" r:id="rId92"/>
    <p:sldId id="352" r:id="rId93"/>
    <p:sldId id="362" r:id="rId94"/>
    <p:sldId id="368" r:id="rId95"/>
    <p:sldId id="369" r:id="rId96"/>
    <p:sldId id="376" r:id="rId97"/>
    <p:sldId id="375" r:id="rId98"/>
    <p:sldId id="374" r:id="rId99"/>
    <p:sldId id="373" r:id="rId100"/>
    <p:sldId id="372" r:id="rId101"/>
    <p:sldId id="371" r:id="rId102"/>
    <p:sldId id="370" r:id="rId103"/>
    <p:sldId id="367" r:id="rId104"/>
    <p:sldId id="366" r:id="rId105"/>
    <p:sldId id="365" r:id="rId106"/>
    <p:sldId id="364" r:id="rId107"/>
    <p:sldId id="363" r:id="rId108"/>
    <p:sldId id="361" r:id="rId109"/>
    <p:sldId id="377" r:id="rId110"/>
    <p:sldId id="392" r:id="rId111"/>
    <p:sldId id="391" r:id="rId112"/>
    <p:sldId id="390" r:id="rId113"/>
    <p:sldId id="389" r:id="rId114"/>
    <p:sldId id="388" r:id="rId115"/>
    <p:sldId id="387" r:id="rId116"/>
    <p:sldId id="386" r:id="rId117"/>
    <p:sldId id="385" r:id="rId118"/>
    <p:sldId id="384" r:id="rId119"/>
    <p:sldId id="383" r:id="rId120"/>
    <p:sldId id="378" r:id="rId121"/>
    <p:sldId id="379" r:id="rId122"/>
    <p:sldId id="382" r:id="rId123"/>
    <p:sldId id="381" r:id="rId124"/>
    <p:sldId id="380" r:id="rId125"/>
    <p:sldId id="311" r:id="rId126"/>
    <p:sldId id="393" r:id="rId127"/>
    <p:sldId id="394" r:id="rId128"/>
    <p:sldId id="395" r:id="rId1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85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6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7-09-22T14:50:56.6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0D1D1FD-1DDC-49B1-9704-17AF6DBEE71C}" emma:medium="tactile" emma:mode="ink">
          <msink:context xmlns:msink="http://schemas.microsoft.com/ink/2010/main" type="writingRegion" rotatedBoundingBox="-3174,12007 -3159,12007 -3159,12022 -3174,12022"/>
        </emma:interpretation>
      </emma:emma>
    </inkml:annotationXML>
    <inkml:traceGroup>
      <inkml:annotationXML>
        <emma:emma xmlns:emma="http://www.w3.org/2003/04/emma" version="1.0">
          <emma:interpretation id="{12888E77-83EC-4F9B-8EFB-355A1C5FCB2A}" emma:medium="tactile" emma:mode="ink">
            <msink:context xmlns:msink="http://schemas.microsoft.com/ink/2010/main" type="paragraph" rotatedBoundingBox="-3174,12007 -3159,12007 -3159,12022 -3174,120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02EED17-23DB-46C4-ACDE-B37F18333F48}" emma:medium="tactile" emma:mode="ink">
              <msink:context xmlns:msink="http://schemas.microsoft.com/ink/2010/main" type="line" rotatedBoundingBox="-3174,12007 -3159,12007 -3159,12022 -3174,12022"/>
            </emma:interpretation>
          </emma:emma>
        </inkml:annotationXML>
        <inkml:traceGroup>
          <inkml:annotationXML>
            <emma:emma xmlns:emma="http://www.w3.org/2003/04/emma" version="1.0">
              <emma:interpretation id="{676FE10F-00E2-49D8-84B5-56473DE3E9F7}" emma:medium="tactile" emma:mode="ink">
                <msink:context xmlns:msink="http://schemas.microsoft.com/ink/2010/main" type="inkWord" rotatedBoundingBox="-3174,12007 -3159,12007 -3159,12022 -3174,12022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BF8A56-E442-49D0-8E69-1551D2F74923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4A3E83-7179-46BE-9290-71CDEC8C2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4.png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4.png"/><Relationship Id="rId5" Type="http://schemas.openxmlformats.org/officeDocument/2006/relationships/tags" Target="../tags/tag7.xml"/><Relationship Id="rId10" Type="http://schemas.openxmlformats.org/officeDocument/2006/relationships/slideLayout" Target="../slideLayouts/slideLayout9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Parallel Lines, Transversals &amp; 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minutes!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minutes!!</a:t>
            </a:r>
          </a:p>
        </p:txBody>
      </p:sp>
    </p:spTree>
    <p:extLst>
      <p:ext uri="{BB962C8B-B14F-4D97-AF65-F5344CB8AC3E}">
        <p14:creationId xmlns:p14="http://schemas.microsoft.com/office/powerpoint/2010/main" val="351583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minutes!!</a:t>
            </a:r>
          </a:p>
        </p:txBody>
      </p:sp>
    </p:spTree>
    <p:extLst>
      <p:ext uri="{BB962C8B-B14F-4D97-AF65-F5344CB8AC3E}">
        <p14:creationId xmlns:p14="http://schemas.microsoft.com/office/powerpoint/2010/main" val="40274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minute!!</a:t>
            </a:r>
          </a:p>
        </p:txBody>
      </p:sp>
    </p:spTree>
    <p:extLst>
      <p:ext uri="{BB962C8B-B14F-4D97-AF65-F5344CB8AC3E}">
        <p14:creationId xmlns:p14="http://schemas.microsoft.com/office/powerpoint/2010/main" val="323730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359296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306043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207401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236981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188084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Turn in tiered group assignment activity completed for homework.  </a:t>
            </a:r>
          </a:p>
          <a:p>
            <a:endParaRPr lang="en-US" sz="800" dirty="0"/>
          </a:p>
          <a:p>
            <a:r>
              <a:rPr lang="en-US" dirty="0"/>
              <a:t>Create vocabulary study guide aides for upcoming assessment.</a:t>
            </a:r>
          </a:p>
          <a:p>
            <a:pPr lvl="1"/>
            <a:r>
              <a:rPr lang="en-US" dirty="0"/>
              <a:t>Angle Pairs Formed by Parallel Lines Cut by a Transversal – cut the pieces showing various angle pairs and paste them in the proper angle type.</a:t>
            </a:r>
          </a:p>
          <a:p>
            <a:pPr lvl="1"/>
            <a:r>
              <a:rPr lang="en-US" dirty="0"/>
              <a:t>Parallel Lines Angle Pairs Foldable – Define and explain the relationship of the angle pairs created by parallel lines cut by a transversal.</a:t>
            </a:r>
          </a:p>
          <a:p>
            <a:endParaRPr lang="en-US" sz="800" dirty="0"/>
          </a:p>
          <a:p>
            <a:r>
              <a:rPr lang="en-US" dirty="0"/>
              <a:t>Exit Ticket.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Today’s Activities.</a:t>
            </a:r>
          </a:p>
        </p:txBody>
      </p:sp>
    </p:spTree>
    <p:extLst>
      <p:ext uri="{BB962C8B-B14F-4D97-AF65-F5344CB8AC3E}">
        <p14:creationId xmlns:p14="http://schemas.microsoft.com/office/powerpoint/2010/main" val="40130586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11 minutes!</a:t>
            </a:r>
          </a:p>
        </p:txBody>
      </p:sp>
    </p:spTree>
    <p:extLst>
      <p:ext uri="{BB962C8B-B14F-4D97-AF65-F5344CB8AC3E}">
        <p14:creationId xmlns:p14="http://schemas.microsoft.com/office/powerpoint/2010/main" val="247204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minute!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10 minutes!</a:t>
            </a:r>
          </a:p>
        </p:txBody>
      </p:sp>
    </p:spTree>
    <p:extLst>
      <p:ext uri="{BB962C8B-B14F-4D97-AF65-F5344CB8AC3E}">
        <p14:creationId xmlns:p14="http://schemas.microsoft.com/office/powerpoint/2010/main" val="44571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9 minutes!</a:t>
            </a:r>
          </a:p>
        </p:txBody>
      </p:sp>
    </p:spTree>
    <p:extLst>
      <p:ext uri="{BB962C8B-B14F-4D97-AF65-F5344CB8AC3E}">
        <p14:creationId xmlns:p14="http://schemas.microsoft.com/office/powerpoint/2010/main" val="377259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8 minutes!</a:t>
            </a:r>
          </a:p>
        </p:txBody>
      </p:sp>
    </p:spTree>
    <p:extLst>
      <p:ext uri="{BB962C8B-B14F-4D97-AF65-F5344CB8AC3E}">
        <p14:creationId xmlns:p14="http://schemas.microsoft.com/office/powerpoint/2010/main" val="69644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7 minutes!</a:t>
            </a:r>
          </a:p>
        </p:txBody>
      </p:sp>
    </p:spTree>
    <p:extLst>
      <p:ext uri="{BB962C8B-B14F-4D97-AF65-F5344CB8AC3E}">
        <p14:creationId xmlns:p14="http://schemas.microsoft.com/office/powerpoint/2010/main" val="231457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6 minutes!</a:t>
            </a:r>
          </a:p>
        </p:txBody>
      </p:sp>
    </p:spTree>
    <p:extLst>
      <p:ext uri="{BB962C8B-B14F-4D97-AF65-F5344CB8AC3E}">
        <p14:creationId xmlns:p14="http://schemas.microsoft.com/office/powerpoint/2010/main" val="79262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5 minutes!</a:t>
            </a:r>
          </a:p>
        </p:txBody>
      </p:sp>
    </p:spTree>
    <p:extLst>
      <p:ext uri="{BB962C8B-B14F-4D97-AF65-F5344CB8AC3E}">
        <p14:creationId xmlns:p14="http://schemas.microsoft.com/office/powerpoint/2010/main" val="4308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4 minutes!</a:t>
            </a:r>
          </a:p>
        </p:txBody>
      </p:sp>
    </p:spTree>
    <p:extLst>
      <p:ext uri="{BB962C8B-B14F-4D97-AF65-F5344CB8AC3E}">
        <p14:creationId xmlns:p14="http://schemas.microsoft.com/office/powerpoint/2010/main" val="415686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3 minutes!</a:t>
            </a:r>
          </a:p>
        </p:txBody>
      </p:sp>
    </p:spTree>
    <p:extLst>
      <p:ext uri="{BB962C8B-B14F-4D97-AF65-F5344CB8AC3E}">
        <p14:creationId xmlns:p14="http://schemas.microsoft.com/office/powerpoint/2010/main" val="279350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2 minutes!</a:t>
            </a:r>
          </a:p>
        </p:txBody>
      </p:sp>
    </p:spTree>
    <p:extLst>
      <p:ext uri="{BB962C8B-B14F-4D97-AF65-F5344CB8AC3E}">
        <p14:creationId xmlns:p14="http://schemas.microsoft.com/office/powerpoint/2010/main" val="5357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1 minute!</a:t>
            </a:r>
          </a:p>
        </p:txBody>
      </p:sp>
    </p:spTree>
    <p:extLst>
      <p:ext uri="{BB962C8B-B14F-4D97-AF65-F5344CB8AC3E}">
        <p14:creationId xmlns:p14="http://schemas.microsoft.com/office/powerpoint/2010/main" val="242078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Bellwork</a:t>
            </a:r>
            <a:r>
              <a:rPr lang="en-US" dirty="0"/>
              <a:t> – STOP.  TURN IN ALL BOOKS NOW!</a:t>
            </a:r>
          </a:p>
        </p:txBody>
      </p:sp>
    </p:spTree>
    <p:extLst>
      <p:ext uri="{BB962C8B-B14F-4D97-AF65-F5344CB8AC3E}">
        <p14:creationId xmlns:p14="http://schemas.microsoft.com/office/powerpoint/2010/main" val="39649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Bellwork</a:t>
            </a:r>
            <a:r>
              <a:rPr lang="en-US" dirty="0"/>
              <a:t> – STOP.  TURN IN ALL BOOKS NOW!</a:t>
            </a:r>
          </a:p>
        </p:txBody>
      </p:sp>
    </p:spTree>
    <p:extLst>
      <p:ext uri="{BB962C8B-B14F-4D97-AF65-F5344CB8AC3E}">
        <p14:creationId xmlns:p14="http://schemas.microsoft.com/office/powerpoint/2010/main" val="421675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Bellwork</a:t>
            </a:r>
            <a:r>
              <a:rPr lang="en-US" dirty="0"/>
              <a:t> – STOP.  TURN IN ALL BOOKS NOW!</a:t>
            </a:r>
          </a:p>
        </p:txBody>
      </p:sp>
    </p:spTree>
    <p:extLst>
      <p:ext uri="{BB962C8B-B14F-4D97-AF65-F5344CB8AC3E}">
        <p14:creationId xmlns:p14="http://schemas.microsoft.com/office/powerpoint/2010/main" val="397086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Bellwork</a:t>
            </a:r>
            <a:r>
              <a:rPr lang="en-US" dirty="0"/>
              <a:t> – STOP.  TURN IN ALL BOOKS NOW!</a:t>
            </a:r>
          </a:p>
        </p:txBody>
      </p:sp>
    </p:spTree>
    <p:extLst>
      <p:ext uri="{BB962C8B-B14F-4D97-AF65-F5344CB8AC3E}">
        <p14:creationId xmlns:p14="http://schemas.microsoft.com/office/powerpoint/2010/main" val="407259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762000" y="5257800"/>
            <a:ext cx="7542032" cy="1143000"/>
          </a:xfrm>
        </p:spPr>
        <p:txBody>
          <a:bodyPr>
            <a:noAutofit/>
          </a:bodyPr>
          <a:lstStyle/>
          <a:p>
            <a:r>
              <a:rPr lang="en-US" sz="2400" dirty="0"/>
              <a:t>Draw the figure and label the angles.  Determine the measure of each angle and write it on the figure.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4" b="17864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724400"/>
            <a:ext cx="8075432" cy="71900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Bellwork</a:t>
            </a:r>
            <a:r>
              <a:rPr lang="en-US" dirty="0"/>
              <a:t> – STOP.  TURN IN ALL BOOKS NOW!</a:t>
            </a:r>
          </a:p>
        </p:txBody>
      </p:sp>
    </p:spTree>
    <p:extLst>
      <p:ext uri="{BB962C8B-B14F-4D97-AF65-F5344CB8AC3E}">
        <p14:creationId xmlns:p14="http://schemas.microsoft.com/office/powerpoint/2010/main" val="96430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28194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Without using vertical angles, how can you determine the measure of angle e?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10 minutes!!</a:t>
            </a:r>
          </a:p>
        </p:txBody>
      </p:sp>
      <p:pic>
        <p:nvPicPr>
          <p:cNvPr id="7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>
          <a:xfrm>
            <a:off x="3276600" y="1143001"/>
            <a:ext cx="5410200" cy="4864290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-1142902" y="4322749"/>
              <a:ext cx="360" cy="36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154782" y="4310869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212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28194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Without using vertical angles, how can you determine the measure of angle e?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Bellwork</a:t>
            </a:r>
            <a:r>
              <a:rPr lang="en-US" dirty="0"/>
              <a:t> – 5 minutes!!</a:t>
            </a:r>
          </a:p>
        </p:txBody>
      </p:sp>
      <p:pic>
        <p:nvPicPr>
          <p:cNvPr id="7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>
          <a:xfrm>
            <a:off x="3276600" y="1143001"/>
            <a:ext cx="5410200" cy="4864290"/>
          </a:xfrm>
        </p:spPr>
      </p:pic>
    </p:spTree>
    <p:extLst>
      <p:ext uri="{BB962C8B-B14F-4D97-AF65-F5344CB8AC3E}">
        <p14:creationId xmlns:p14="http://schemas.microsoft.com/office/powerpoint/2010/main" val="87929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28194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Without using vertical angles, how can you determine the measure of angle e?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Bellwork</a:t>
            </a:r>
            <a:r>
              <a:rPr lang="en-US" dirty="0"/>
              <a:t> – STOP!  TURN IN ALL BOOKS NOW!!</a:t>
            </a:r>
          </a:p>
        </p:txBody>
      </p:sp>
      <p:pic>
        <p:nvPicPr>
          <p:cNvPr id="7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>
          <a:xfrm>
            <a:off x="3276600" y="1460310"/>
            <a:ext cx="5410200" cy="4864290"/>
          </a:xfrm>
        </p:spPr>
      </p:pic>
      <p:grpSp>
        <p:nvGrpSpPr>
          <p:cNvPr id="63" name="SMARTInkShape-Group174"/>
          <p:cNvGrpSpPr/>
          <p:nvPr/>
        </p:nvGrpSpPr>
        <p:grpSpPr>
          <a:xfrm>
            <a:off x="-2731770" y="4103370"/>
            <a:ext cx="45721" cy="68581"/>
            <a:chOff x="-2731770" y="4103370"/>
            <a:chExt cx="45721" cy="68581"/>
          </a:xfrm>
        </p:grpSpPr>
        <p:sp>
          <p:nvSpPr>
            <p:cNvPr id="61" name="SMARTInkShape-68"/>
            <p:cNvSpPr/>
            <p:nvPr>
              <p:custDataLst>
                <p:tags r:id="rId1"/>
              </p:custDataLst>
            </p:nvPr>
          </p:nvSpPr>
          <p:spPr>
            <a:xfrm>
              <a:off x="-2731770" y="4103370"/>
              <a:ext cx="1" cy="22861"/>
            </a:xfrm>
            <a:custGeom>
              <a:avLst/>
              <a:gdLst/>
              <a:ahLst/>
              <a:cxnLst/>
              <a:rect l="0" t="0" r="0" b="0"/>
              <a:pathLst>
                <a:path w="1" h="22861">
                  <a:moveTo>
                    <a:pt x="0" y="0"/>
                  </a:moveTo>
                  <a:lnTo>
                    <a:pt x="0" y="0"/>
                  </a:lnTo>
                  <a:lnTo>
                    <a:pt x="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69"/>
            <p:cNvSpPr/>
            <p:nvPr>
              <p:custDataLst>
                <p:tags r:id="rId2"/>
              </p:custDataLst>
            </p:nvPr>
          </p:nvSpPr>
          <p:spPr>
            <a:xfrm>
              <a:off x="-2686050" y="4149090"/>
              <a:ext cx="1" cy="22861"/>
            </a:xfrm>
            <a:custGeom>
              <a:avLst/>
              <a:gdLst/>
              <a:ahLst/>
              <a:cxnLst/>
              <a:rect l="0" t="0" r="0" b="0"/>
              <a:pathLst>
                <a:path w="1" h="22861">
                  <a:moveTo>
                    <a:pt x="0" y="22860"/>
                  </a:moveTo>
                  <a:lnTo>
                    <a:pt x="0" y="2286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023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Pre-assessment on triangles!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3000" dirty="0"/>
              <a:t>Take your time as this score will determine your groupings next week.</a:t>
            </a:r>
          </a:p>
          <a:p>
            <a:pPr marL="109728" indent="0">
              <a:buNone/>
            </a:pPr>
            <a:endParaRPr lang="en-US" sz="3200" dirty="0"/>
          </a:p>
          <a:p>
            <a:r>
              <a:rPr lang="en-US" sz="3200" dirty="0"/>
              <a:t>Complete your test corrections!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Activities</a:t>
            </a:r>
          </a:p>
        </p:txBody>
      </p:sp>
    </p:spTree>
    <p:extLst>
      <p:ext uri="{BB962C8B-B14F-4D97-AF65-F5344CB8AC3E}">
        <p14:creationId xmlns:p14="http://schemas.microsoft.com/office/powerpoint/2010/main" val="1271124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en-US" sz="3200" dirty="0"/>
              <a:t>Define parallel lines.</a:t>
            </a:r>
          </a:p>
          <a:p>
            <a:pPr marL="624078" indent="-514350">
              <a:buAutoNum type="arabicPeriod"/>
            </a:pPr>
            <a:r>
              <a:rPr lang="en-US" sz="3200" dirty="0"/>
              <a:t>What is a transversal?</a:t>
            </a:r>
          </a:p>
          <a:p>
            <a:pPr marL="624078" indent="-514350">
              <a:buAutoNum type="arabicPeriod"/>
            </a:pPr>
            <a:r>
              <a:rPr lang="en-US" sz="3200" dirty="0"/>
              <a:t>Must two lines be parallel to be cut by a transversal?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Nov. 17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/>
              <a:t>Copy &amp; complete:</a:t>
            </a:r>
          </a:p>
          <a:p>
            <a:pPr marL="624078" indent="-514350">
              <a:buAutoNum type="arabicParenR"/>
            </a:pPr>
            <a:r>
              <a:rPr lang="en-US" sz="3000" dirty="0"/>
              <a:t>How can you determine which angles are corresponding angles?</a:t>
            </a:r>
          </a:p>
          <a:p>
            <a:pPr marL="624078" indent="-514350">
              <a:buAutoNum type="arabicParenR"/>
            </a:pPr>
            <a:r>
              <a:rPr lang="en-US" sz="3000" dirty="0"/>
              <a:t>What is another name for consecutive angles?  What is special about them?</a:t>
            </a:r>
          </a:p>
          <a:p>
            <a:pPr marL="624078" indent="-514350">
              <a:buAutoNum type="arabicParenR"/>
            </a:pPr>
            <a:r>
              <a:rPr lang="en-US" sz="3000" dirty="0"/>
              <a:t>Alternate interior and alternate exterior angles lie on ____________________ of the transversal and are _____________.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Nov. 18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(2x+20)°  </a:t>
            </a:r>
          </a:p>
          <a:p>
            <a:pPr>
              <a:buNone/>
            </a:pPr>
            <a:r>
              <a:rPr lang="en-US" sz="3600" dirty="0"/>
              <a:t>                             </a:t>
            </a:r>
          </a:p>
          <a:p>
            <a:pPr>
              <a:buNone/>
            </a:pPr>
            <a:r>
              <a:rPr lang="en-US" sz="3600" dirty="0"/>
              <a:t>                        3x°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10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432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362200" y="1676400"/>
            <a:ext cx="4419600" cy="3505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(2x+20)°  </a:t>
            </a:r>
          </a:p>
          <a:p>
            <a:pPr>
              <a:buNone/>
            </a:pPr>
            <a:r>
              <a:rPr lang="en-US" sz="3600" dirty="0"/>
              <a:t>                             </a:t>
            </a:r>
          </a:p>
          <a:p>
            <a:pPr>
              <a:buNone/>
            </a:pPr>
            <a:r>
              <a:rPr lang="en-US" sz="3600" dirty="0"/>
              <a:t>                        3x°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9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432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362200" y="1676400"/>
            <a:ext cx="4419600" cy="3505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(2x+20)°  </a:t>
            </a:r>
          </a:p>
          <a:p>
            <a:pPr>
              <a:buNone/>
            </a:pPr>
            <a:r>
              <a:rPr lang="en-US" sz="3600" dirty="0"/>
              <a:t>                             </a:t>
            </a:r>
          </a:p>
          <a:p>
            <a:pPr>
              <a:buNone/>
            </a:pPr>
            <a:r>
              <a:rPr lang="en-US" sz="3600" dirty="0"/>
              <a:t>                        3x°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8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432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362200" y="1676400"/>
            <a:ext cx="4419600" cy="3505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minutes!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(2x+20)°  </a:t>
            </a:r>
          </a:p>
          <a:p>
            <a:pPr>
              <a:buNone/>
            </a:pPr>
            <a:r>
              <a:rPr lang="en-US" sz="3600" dirty="0"/>
              <a:t>                             </a:t>
            </a:r>
          </a:p>
          <a:p>
            <a:pPr>
              <a:buNone/>
            </a:pPr>
            <a:r>
              <a:rPr lang="en-US" sz="3600" dirty="0"/>
              <a:t>                        3x°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7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432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362200" y="1676400"/>
            <a:ext cx="4419600" cy="3505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(2x+20)°  </a:t>
            </a:r>
          </a:p>
          <a:p>
            <a:pPr>
              <a:buNone/>
            </a:pPr>
            <a:r>
              <a:rPr lang="en-US" sz="3600" dirty="0"/>
              <a:t>                             </a:t>
            </a:r>
          </a:p>
          <a:p>
            <a:pPr>
              <a:buNone/>
            </a:pPr>
            <a:r>
              <a:rPr lang="en-US" sz="3600" dirty="0"/>
              <a:t>                        3x°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6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432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362200" y="1676400"/>
            <a:ext cx="4419600" cy="3505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(2x+20)°  </a:t>
            </a:r>
          </a:p>
          <a:p>
            <a:pPr>
              <a:buNone/>
            </a:pPr>
            <a:r>
              <a:rPr lang="en-US" sz="3600" dirty="0"/>
              <a:t>                             </a:t>
            </a:r>
          </a:p>
          <a:p>
            <a:pPr>
              <a:buNone/>
            </a:pPr>
            <a:r>
              <a:rPr lang="en-US" sz="3600" dirty="0"/>
              <a:t>                        3x°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5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432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362200" y="1676400"/>
            <a:ext cx="4419600" cy="3505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(2x+20)°  </a:t>
            </a:r>
          </a:p>
          <a:p>
            <a:pPr>
              <a:buNone/>
            </a:pPr>
            <a:r>
              <a:rPr lang="en-US" sz="3600" dirty="0"/>
              <a:t>                             </a:t>
            </a:r>
          </a:p>
          <a:p>
            <a:pPr>
              <a:buNone/>
            </a:pPr>
            <a:r>
              <a:rPr lang="en-US" sz="3600" dirty="0"/>
              <a:t>                        3x°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4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432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362200" y="1676400"/>
            <a:ext cx="4419600" cy="3505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(2x+20)°  </a:t>
            </a:r>
          </a:p>
          <a:p>
            <a:pPr>
              <a:buNone/>
            </a:pPr>
            <a:r>
              <a:rPr lang="en-US" sz="3600" dirty="0"/>
              <a:t>                             </a:t>
            </a:r>
          </a:p>
          <a:p>
            <a:pPr>
              <a:buNone/>
            </a:pPr>
            <a:r>
              <a:rPr lang="en-US" sz="3600" dirty="0"/>
              <a:t>                        3x°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3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432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362200" y="1676400"/>
            <a:ext cx="4419600" cy="3505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(2x+20)°  </a:t>
            </a:r>
          </a:p>
          <a:p>
            <a:pPr>
              <a:buNone/>
            </a:pPr>
            <a:r>
              <a:rPr lang="en-US" sz="3600" dirty="0"/>
              <a:t>                             </a:t>
            </a:r>
          </a:p>
          <a:p>
            <a:pPr>
              <a:buNone/>
            </a:pPr>
            <a:r>
              <a:rPr lang="en-US" sz="3600" dirty="0"/>
              <a:t>                        3x°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2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432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362200" y="1676400"/>
            <a:ext cx="4419600" cy="3505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(2x+20)°  </a:t>
            </a:r>
          </a:p>
          <a:p>
            <a:pPr>
              <a:buNone/>
            </a:pPr>
            <a:r>
              <a:rPr lang="en-US" sz="3600" dirty="0"/>
              <a:t>                             </a:t>
            </a:r>
          </a:p>
          <a:p>
            <a:pPr>
              <a:buNone/>
            </a:pPr>
            <a:r>
              <a:rPr lang="en-US" sz="3600" dirty="0"/>
              <a:t>                        3x°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1 minute!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432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362200" y="1676400"/>
            <a:ext cx="4419600" cy="3505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0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(2x+20)°  </a:t>
            </a:r>
          </a:p>
          <a:p>
            <a:pPr>
              <a:buNone/>
            </a:pPr>
            <a:r>
              <a:rPr lang="en-US" sz="3600" dirty="0"/>
              <a:t>                             </a:t>
            </a:r>
          </a:p>
          <a:p>
            <a:pPr>
              <a:buNone/>
            </a:pPr>
            <a:r>
              <a:rPr lang="en-US" sz="3600" dirty="0"/>
              <a:t>                        3x°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STOP!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2743200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362200" y="1676400"/>
            <a:ext cx="4419600" cy="3505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/>
              <a:t>Group A (highest grade 76) – Identify angle relationships.  </a:t>
            </a:r>
          </a:p>
          <a:p>
            <a:endParaRPr lang="en-US" dirty="0"/>
          </a:p>
          <a:p>
            <a:r>
              <a:rPr lang="en-US" dirty="0"/>
              <a:t>Group B (highest grade 88) – Describe angle relationships and find measures of angles.</a:t>
            </a:r>
          </a:p>
          <a:p>
            <a:endParaRPr lang="en-US" dirty="0"/>
          </a:p>
          <a:p>
            <a:r>
              <a:rPr lang="en-US" dirty="0"/>
              <a:t>Group C (highest grade 100) -  Identify angles and relationships, write and solve equations for situations involving variables.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3200" dirty="0"/>
              <a:t>Today you will work to begin tiered activities.  You must advance groups to get the highest possible grade.</a:t>
            </a:r>
          </a:p>
        </p:txBody>
      </p:sp>
    </p:spTree>
    <p:extLst>
      <p:ext uri="{BB962C8B-B14F-4D97-AF65-F5344CB8AC3E}">
        <p14:creationId xmlns:p14="http://schemas.microsoft.com/office/powerpoint/2010/main" val="428069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10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01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 minutes!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9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8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69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7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67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6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29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5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10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4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38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3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65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2 minutes!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58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Bellwork</a:t>
            </a:r>
            <a:r>
              <a:rPr lang="en-US" b="0" dirty="0"/>
              <a:t> – 1 minute!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1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err="1"/>
              <a:t>Bellwork</a:t>
            </a:r>
            <a:r>
              <a:rPr lang="en-US" b="0" dirty="0"/>
              <a:t> – STOP!  TURN IN ALL BOOKS NOW OR NOT AT ALL!!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17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minutes!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err="1"/>
              <a:t>Bellwork</a:t>
            </a:r>
            <a:r>
              <a:rPr lang="en-US" b="0" dirty="0"/>
              <a:t> – STOP!  TURN IN ALL BOOKS NOW OR NOT AT ALL!!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80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err="1"/>
              <a:t>Bellwork</a:t>
            </a:r>
            <a:r>
              <a:rPr lang="en-US" b="0" dirty="0"/>
              <a:t> – STOP!  TURN IN ALL BOOKS NOW OR NOT AT ALL!!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68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err="1"/>
              <a:t>Bellwork</a:t>
            </a:r>
            <a:r>
              <a:rPr lang="en-US" b="0" dirty="0"/>
              <a:t> – STOP!  TURN IN ALL BOOKS NOW OR NOT AT ALL!!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86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Find the value of x and the measure of the angle: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                     81°  </a:t>
            </a:r>
          </a:p>
          <a:p>
            <a:pPr>
              <a:buNone/>
            </a:pPr>
            <a:r>
              <a:rPr lang="en-US" sz="3600" dirty="0"/>
              <a:t>                         (7x+15)°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err="1"/>
              <a:t>Bellwork</a:t>
            </a:r>
            <a:r>
              <a:rPr lang="en-US" b="0" dirty="0"/>
              <a:t> – STOP!  TURN IN ALL BOOKS NOW OR NOT AT ALL!!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143000" y="3198812"/>
            <a:ext cx="67056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4341812"/>
            <a:ext cx="6400800" cy="1588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2514599" y="3124200"/>
            <a:ext cx="3276600" cy="23622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05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/>
              <a:t>Group A (highest grade 76) – Identify angle relationships.  </a:t>
            </a:r>
          </a:p>
          <a:p>
            <a:endParaRPr lang="en-US" dirty="0"/>
          </a:p>
          <a:p>
            <a:r>
              <a:rPr lang="en-US" dirty="0"/>
              <a:t>Group B (highest grade 88) – Describe angle relationships and find measures of angles.</a:t>
            </a:r>
          </a:p>
          <a:p>
            <a:endParaRPr lang="en-US" dirty="0"/>
          </a:p>
          <a:p>
            <a:r>
              <a:rPr lang="en-US" dirty="0"/>
              <a:t>Group C (highest grade 100) -  Identify angles and relationships, write and solve equations for situations involving variables.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3200" dirty="0"/>
              <a:t>Today you will work to begin tiered activities.  You must advance groups to get the highest possible grade.</a:t>
            </a:r>
          </a:p>
        </p:txBody>
      </p:sp>
    </p:spTree>
    <p:extLst>
      <p:ext uri="{BB962C8B-B14F-4D97-AF65-F5344CB8AC3E}">
        <p14:creationId xmlns:p14="http://schemas.microsoft.com/office/powerpoint/2010/main" val="7514462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10 minutes!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9 minutes!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8 minutes!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7 minutes!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6 minutes!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minutes!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5 minutes!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4 minutes!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3 minutes!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2 minutes!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1 minute!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STOP!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STOP!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STOP!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STOP!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Find the values of x and y.  Then find the measure of each labeled angle.</a:t>
            </a:r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    2x°            3y °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(x-12) °                 (y+20) °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STOP!</a:t>
            </a:r>
          </a:p>
        </p:txBody>
      </p:sp>
      <p:sp>
        <p:nvSpPr>
          <p:cNvPr id="5" name="Trapezoid 4"/>
          <p:cNvSpPr/>
          <p:nvPr/>
        </p:nvSpPr>
        <p:spPr>
          <a:xfrm>
            <a:off x="533400" y="2667000"/>
            <a:ext cx="5029200" cy="2590800"/>
          </a:xfrm>
          <a:prstGeom prst="trapezoid">
            <a:avLst>
              <a:gd name="adj" fmla="val 524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Tm="6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minutes!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22309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/>
              <a:t>Group A (highest grade 76) – Identify angle relationships.  </a:t>
            </a:r>
          </a:p>
          <a:p>
            <a:endParaRPr lang="en-US" dirty="0"/>
          </a:p>
          <a:p>
            <a:r>
              <a:rPr lang="en-US" dirty="0"/>
              <a:t>Group B (highest grade 88) – Describe angle relationships and find measures of angles.</a:t>
            </a:r>
          </a:p>
          <a:p>
            <a:endParaRPr lang="en-US" dirty="0"/>
          </a:p>
          <a:p>
            <a:r>
              <a:rPr lang="en-US" dirty="0"/>
              <a:t>Group C (highest grade 100) -  Identify angles and relationships, write and solve equations for situations involving variables.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Today you will work to </a:t>
            </a:r>
            <a:r>
              <a:rPr lang="en-US" sz="3200" u="sng" dirty="0"/>
              <a:t>finish</a:t>
            </a:r>
            <a:r>
              <a:rPr lang="en-US" sz="3200" dirty="0"/>
              <a:t> tiered activities.  Your final grade will be determined based on the group you finish at the end of today.</a:t>
            </a:r>
          </a:p>
        </p:txBody>
      </p:sp>
    </p:spTree>
    <p:extLst>
      <p:ext uri="{BB962C8B-B14F-4D97-AF65-F5344CB8AC3E}">
        <p14:creationId xmlns:p14="http://schemas.microsoft.com/office/powerpoint/2010/main" val="40989630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110745-DFEF-41F0-86AB-5F2421AAC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10 minutes!!</a:t>
            </a:r>
          </a:p>
        </p:txBody>
      </p:sp>
    </p:spTree>
    <p:extLst>
      <p:ext uri="{BB962C8B-B14F-4D97-AF65-F5344CB8AC3E}">
        <p14:creationId xmlns:p14="http://schemas.microsoft.com/office/powerpoint/2010/main" val="126399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D7AD83-EF1F-406F-BCED-BD0BDC11D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9 minutes!!</a:t>
            </a:r>
          </a:p>
        </p:txBody>
      </p:sp>
    </p:spTree>
    <p:extLst>
      <p:ext uri="{BB962C8B-B14F-4D97-AF65-F5344CB8AC3E}">
        <p14:creationId xmlns:p14="http://schemas.microsoft.com/office/powerpoint/2010/main" val="422195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68E08B-73F1-4686-980D-1E0AAEC78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  <a:p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 minutes!!</a:t>
            </a:r>
          </a:p>
        </p:txBody>
      </p:sp>
    </p:spTree>
    <p:extLst>
      <p:ext uri="{BB962C8B-B14F-4D97-AF65-F5344CB8AC3E}">
        <p14:creationId xmlns:p14="http://schemas.microsoft.com/office/powerpoint/2010/main" val="138682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255FDD-CB99-4824-9F82-9448920B2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  <a:p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7 minutes!!</a:t>
            </a:r>
          </a:p>
        </p:txBody>
      </p:sp>
    </p:spTree>
    <p:extLst>
      <p:ext uri="{BB962C8B-B14F-4D97-AF65-F5344CB8AC3E}">
        <p14:creationId xmlns:p14="http://schemas.microsoft.com/office/powerpoint/2010/main" val="299410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C7BA04-757A-4B13-A8DE-DC2603B30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  <a:p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 minutes!!</a:t>
            </a:r>
          </a:p>
        </p:txBody>
      </p:sp>
    </p:spTree>
    <p:extLst>
      <p:ext uri="{BB962C8B-B14F-4D97-AF65-F5344CB8AC3E}">
        <p14:creationId xmlns:p14="http://schemas.microsoft.com/office/powerpoint/2010/main" val="227991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DC5E5B-BED3-4AE0-90E3-C6B755BFA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  <a:p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 minutes!!</a:t>
            </a:r>
          </a:p>
        </p:txBody>
      </p:sp>
    </p:spTree>
    <p:extLst>
      <p:ext uri="{BB962C8B-B14F-4D97-AF65-F5344CB8AC3E}">
        <p14:creationId xmlns:p14="http://schemas.microsoft.com/office/powerpoint/2010/main" val="117815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4F1596-6A9D-4940-8026-DC28AE5BC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  <a:p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 minutes!!</a:t>
            </a:r>
          </a:p>
        </p:txBody>
      </p:sp>
    </p:spTree>
    <p:extLst>
      <p:ext uri="{BB962C8B-B14F-4D97-AF65-F5344CB8AC3E}">
        <p14:creationId xmlns:p14="http://schemas.microsoft.com/office/powerpoint/2010/main" val="54481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2D74927-8CAA-45D7-8516-718519E00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  <a:p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 minutes!!</a:t>
            </a:r>
          </a:p>
        </p:txBody>
      </p:sp>
    </p:spTree>
    <p:extLst>
      <p:ext uri="{BB962C8B-B14F-4D97-AF65-F5344CB8AC3E}">
        <p14:creationId xmlns:p14="http://schemas.microsoft.com/office/powerpoint/2010/main" val="225090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391D87-EA27-4B65-B4DE-544DD91EA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  <a:p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 minutes!!</a:t>
            </a:r>
          </a:p>
        </p:txBody>
      </p:sp>
    </p:spTree>
    <p:extLst>
      <p:ext uri="{BB962C8B-B14F-4D97-AF65-F5344CB8AC3E}">
        <p14:creationId xmlns:p14="http://schemas.microsoft.com/office/powerpoint/2010/main" val="253342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minutes!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FBC400-C519-4D89-B745-C8C52D35D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 minute!!</a:t>
            </a:r>
          </a:p>
        </p:txBody>
      </p:sp>
    </p:spTree>
    <p:extLst>
      <p:ext uri="{BB962C8B-B14F-4D97-AF65-F5344CB8AC3E}">
        <p14:creationId xmlns:p14="http://schemas.microsoft.com/office/powerpoint/2010/main" val="57563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F9454D-7489-4367-B245-32197049B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  <a:p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402814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B882203-8940-406A-BAAC-6B5531C4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  <a:p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313974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63917F0-CD12-4B7D-98F2-387208F66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263291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55B609-EB9A-4B88-A304-8ECFD3270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113532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237AD3-3E44-4E38-912C-60F37C32A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m.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412A67-8425-4590-8665-A39F032997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BD75DBB-CFD8-4DE2-8D1D-14366162E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78667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Turn in tiered group assignment activity completed for homework.  </a:t>
            </a:r>
          </a:p>
          <a:p>
            <a:endParaRPr lang="en-US" sz="800" dirty="0"/>
          </a:p>
          <a:p>
            <a:r>
              <a:rPr lang="en-US" dirty="0"/>
              <a:t>Create vocabulary study guide aides for upcoming assessment.</a:t>
            </a:r>
          </a:p>
          <a:p>
            <a:pPr lvl="1"/>
            <a:r>
              <a:rPr lang="en-US" dirty="0"/>
              <a:t>Angle Pairs Formed by Parallel Lines Cut by a Transversal – cut the pieces showing various angle pairs and paste them in the proper angle type.</a:t>
            </a:r>
          </a:p>
          <a:p>
            <a:pPr lvl="1"/>
            <a:r>
              <a:rPr lang="en-US" dirty="0"/>
              <a:t>Parallel Lines Angle Pairs Foldable – Define and explain the relationship of the angle pairs created by parallel lines cut by a transversal.</a:t>
            </a:r>
          </a:p>
          <a:p>
            <a:endParaRPr lang="en-US" sz="800" dirty="0"/>
          </a:p>
          <a:p>
            <a:r>
              <a:rPr lang="en-US" dirty="0"/>
              <a:t>Exit Ticket.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Today’s Activities.</a:t>
            </a:r>
          </a:p>
        </p:txBody>
      </p:sp>
    </p:spTree>
    <p:extLst>
      <p:ext uri="{BB962C8B-B14F-4D97-AF65-F5344CB8AC3E}">
        <p14:creationId xmlns:p14="http://schemas.microsoft.com/office/powerpoint/2010/main" val="131263028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minutes</a:t>
            </a:r>
          </a:p>
        </p:txBody>
      </p:sp>
    </p:spTree>
    <p:extLst>
      <p:ext uri="{BB962C8B-B14F-4D97-AF65-F5344CB8AC3E}">
        <p14:creationId xmlns:p14="http://schemas.microsoft.com/office/powerpoint/2010/main" val="80480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 minutes</a:t>
            </a:r>
          </a:p>
        </p:txBody>
      </p:sp>
    </p:spTree>
    <p:extLst>
      <p:ext uri="{BB962C8B-B14F-4D97-AF65-F5344CB8AC3E}">
        <p14:creationId xmlns:p14="http://schemas.microsoft.com/office/powerpoint/2010/main" val="393977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minutes</a:t>
            </a:r>
          </a:p>
        </p:txBody>
      </p:sp>
    </p:spTree>
    <p:extLst>
      <p:ext uri="{BB962C8B-B14F-4D97-AF65-F5344CB8AC3E}">
        <p14:creationId xmlns:p14="http://schemas.microsoft.com/office/powerpoint/2010/main" val="260106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minutes!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minutes</a:t>
            </a:r>
          </a:p>
        </p:txBody>
      </p:sp>
    </p:spTree>
    <p:extLst>
      <p:ext uri="{BB962C8B-B14F-4D97-AF65-F5344CB8AC3E}">
        <p14:creationId xmlns:p14="http://schemas.microsoft.com/office/powerpoint/2010/main" val="155120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minutes</a:t>
            </a:r>
          </a:p>
        </p:txBody>
      </p:sp>
    </p:spTree>
    <p:extLst>
      <p:ext uri="{BB962C8B-B14F-4D97-AF65-F5344CB8AC3E}">
        <p14:creationId xmlns:p14="http://schemas.microsoft.com/office/powerpoint/2010/main" val="4291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4656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minutes</a:t>
            </a:r>
          </a:p>
        </p:txBody>
      </p:sp>
    </p:spTree>
    <p:extLst>
      <p:ext uri="{BB962C8B-B14F-4D97-AF65-F5344CB8AC3E}">
        <p14:creationId xmlns:p14="http://schemas.microsoft.com/office/powerpoint/2010/main" val="2534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minutes</a:t>
            </a:r>
          </a:p>
        </p:txBody>
      </p:sp>
    </p:spTree>
    <p:extLst>
      <p:ext uri="{BB962C8B-B14F-4D97-AF65-F5344CB8AC3E}">
        <p14:creationId xmlns:p14="http://schemas.microsoft.com/office/powerpoint/2010/main" val="336102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minutes</a:t>
            </a:r>
          </a:p>
        </p:txBody>
      </p:sp>
    </p:spTree>
    <p:extLst>
      <p:ext uri="{BB962C8B-B14F-4D97-AF65-F5344CB8AC3E}">
        <p14:creationId xmlns:p14="http://schemas.microsoft.com/office/powerpoint/2010/main" val="371795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minute</a:t>
            </a:r>
          </a:p>
        </p:txBody>
      </p:sp>
    </p:spTree>
    <p:extLst>
      <p:ext uri="{BB962C8B-B14F-4D97-AF65-F5344CB8AC3E}">
        <p14:creationId xmlns:p14="http://schemas.microsoft.com/office/powerpoint/2010/main" val="396717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208990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STOP. TURN IN ALL BOOKS NOW!!</a:t>
            </a:r>
          </a:p>
        </p:txBody>
      </p:sp>
    </p:spTree>
    <p:extLst>
      <p:ext uri="{BB962C8B-B14F-4D97-AF65-F5344CB8AC3E}">
        <p14:creationId xmlns:p14="http://schemas.microsoft.com/office/powerpoint/2010/main" val="200341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STOP. TURN IN ALL BOOKS NOW!!</a:t>
            </a:r>
          </a:p>
        </p:txBody>
      </p:sp>
      <p:sp>
        <p:nvSpPr>
          <p:cNvPr id="3" name="SMARTInkShape-17"/>
          <p:cNvSpPr/>
          <p:nvPr>
            <p:custDataLst>
              <p:tags r:id="rId1"/>
            </p:custDataLst>
          </p:nvPr>
        </p:nvSpPr>
        <p:spPr>
          <a:xfrm>
            <a:off x="5509260" y="171450"/>
            <a:ext cx="103136" cy="6825"/>
          </a:xfrm>
          <a:custGeom>
            <a:avLst/>
            <a:gdLst/>
            <a:ahLst/>
            <a:cxnLst/>
            <a:rect l="0" t="0" r="0" b="0"/>
            <a:pathLst>
              <a:path w="103136" h="6825">
                <a:moveTo>
                  <a:pt x="103135" y="6824"/>
                </a:moveTo>
                <a:lnTo>
                  <a:pt x="103135" y="6824"/>
                </a:lnTo>
                <a:lnTo>
                  <a:pt x="67569" y="1868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8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ages.slideplayer.com/19/5776359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minutes!</a:t>
            </a:r>
            <a:endParaRPr lang="en-US" b="1" dirty="0"/>
          </a:p>
        </p:txBody>
      </p:sp>
    </p:spTree>
  </p:cSld>
  <p:clrMapOvr>
    <a:masterClrMapping/>
  </p:clrMapOvr>
  <p:transition advTm="60000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STOP. TURN IN ALL BOOKS NOW!!</a:t>
            </a:r>
          </a:p>
        </p:txBody>
      </p:sp>
      <p:sp>
        <p:nvSpPr>
          <p:cNvPr id="3" name="SMARTInkShape-18"/>
          <p:cNvSpPr/>
          <p:nvPr>
            <p:custDataLst>
              <p:tags r:id="rId1"/>
            </p:custDataLst>
          </p:nvPr>
        </p:nvSpPr>
        <p:spPr>
          <a:xfrm>
            <a:off x="9966961" y="6526530"/>
            <a:ext cx="22860" cy="34291"/>
          </a:xfrm>
          <a:custGeom>
            <a:avLst/>
            <a:gdLst/>
            <a:ahLst/>
            <a:cxnLst/>
            <a:rect l="0" t="0" r="0" b="0"/>
            <a:pathLst>
              <a:path w="22860" h="34291">
                <a:moveTo>
                  <a:pt x="22859" y="34290"/>
                </a:moveTo>
                <a:lnTo>
                  <a:pt x="22859" y="3429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7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064D4B-7F0B-443F-B517-73FD0D2F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the measure of each angle, a through t.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C0BEF67-3D36-4D96-9B91-89FEC6E8BD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6" r="7776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B67ABD-D07F-4294-9EEF-1F49301B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STOP. TURN IN ALL BOOKS NOW!!</a:t>
            </a:r>
          </a:p>
        </p:txBody>
      </p:sp>
      <p:grpSp>
        <p:nvGrpSpPr>
          <p:cNvPr id="9" name="SMARTInkShape-Group92"/>
          <p:cNvGrpSpPr/>
          <p:nvPr/>
        </p:nvGrpSpPr>
        <p:grpSpPr>
          <a:xfrm>
            <a:off x="11848520" y="3925536"/>
            <a:ext cx="27251" cy="86395"/>
            <a:chOff x="11848520" y="3925536"/>
            <a:chExt cx="27251" cy="86395"/>
          </a:xfrm>
        </p:grpSpPr>
        <p:sp>
          <p:nvSpPr>
            <p:cNvPr id="3" name="SMARTInkShape-19"/>
            <p:cNvSpPr/>
            <p:nvPr>
              <p:custDataLst>
                <p:tags r:id="rId6"/>
              </p:custDataLst>
            </p:nvPr>
          </p:nvSpPr>
          <p:spPr>
            <a:xfrm>
              <a:off x="11848520" y="3941732"/>
              <a:ext cx="13290" cy="41728"/>
            </a:xfrm>
            <a:custGeom>
              <a:avLst/>
              <a:gdLst/>
              <a:ahLst/>
              <a:cxnLst/>
              <a:rect l="0" t="0" r="0" b="0"/>
              <a:pathLst>
                <a:path w="13290" h="41728">
                  <a:moveTo>
                    <a:pt x="0" y="26987"/>
                  </a:moveTo>
                  <a:lnTo>
                    <a:pt x="0" y="26987"/>
                  </a:lnTo>
                  <a:lnTo>
                    <a:pt x="10125" y="10361"/>
                  </a:lnTo>
                  <a:lnTo>
                    <a:pt x="13289" y="0"/>
                  </a:lnTo>
                  <a:lnTo>
                    <a:pt x="2457" y="417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0"/>
            <p:cNvSpPr/>
            <p:nvPr>
              <p:custDataLst>
                <p:tags r:id="rId7"/>
              </p:custDataLst>
            </p:nvPr>
          </p:nvSpPr>
          <p:spPr>
            <a:xfrm>
              <a:off x="11856236" y="4005898"/>
              <a:ext cx="19535" cy="6033"/>
            </a:xfrm>
            <a:custGeom>
              <a:avLst/>
              <a:gdLst/>
              <a:ahLst/>
              <a:cxnLst/>
              <a:rect l="0" t="0" r="0" b="0"/>
              <a:pathLst>
                <a:path w="19535" h="6033">
                  <a:moveTo>
                    <a:pt x="19534" y="6032"/>
                  </a:moveTo>
                  <a:lnTo>
                    <a:pt x="19534" y="603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1"/>
            <p:cNvSpPr/>
            <p:nvPr>
              <p:custDataLst>
                <p:tags r:id="rId8"/>
              </p:custDataLst>
            </p:nvPr>
          </p:nvSpPr>
          <p:spPr>
            <a:xfrm>
              <a:off x="11852903" y="3925536"/>
              <a:ext cx="22496" cy="74812"/>
            </a:xfrm>
            <a:custGeom>
              <a:avLst/>
              <a:gdLst/>
              <a:ahLst/>
              <a:cxnLst/>
              <a:rect l="0" t="0" r="0" b="0"/>
              <a:pathLst>
                <a:path w="22496" h="74812">
                  <a:moveTo>
                    <a:pt x="0" y="69259"/>
                  </a:moveTo>
                  <a:lnTo>
                    <a:pt x="0" y="69259"/>
                  </a:lnTo>
                  <a:lnTo>
                    <a:pt x="15097" y="43420"/>
                  </a:lnTo>
                  <a:lnTo>
                    <a:pt x="17686" y="38695"/>
                  </a:lnTo>
                  <a:lnTo>
                    <a:pt x="18143" y="40625"/>
                  </a:lnTo>
                  <a:lnTo>
                    <a:pt x="15264" y="56316"/>
                  </a:lnTo>
                  <a:lnTo>
                    <a:pt x="15259" y="56181"/>
                  </a:lnTo>
                  <a:lnTo>
                    <a:pt x="22495" y="0"/>
                  </a:lnTo>
                  <a:lnTo>
                    <a:pt x="12398" y="53477"/>
                  </a:lnTo>
                  <a:lnTo>
                    <a:pt x="1668" y="74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2"/>
            <p:cNvSpPr/>
            <p:nvPr>
              <p:custDataLst>
                <p:tags r:id="rId9"/>
              </p:custDataLst>
            </p:nvPr>
          </p:nvSpPr>
          <p:spPr>
            <a:xfrm>
              <a:off x="11854354" y="3954780"/>
              <a:ext cx="21417" cy="44852"/>
            </a:xfrm>
            <a:custGeom>
              <a:avLst/>
              <a:gdLst/>
              <a:ahLst/>
              <a:cxnLst/>
              <a:rect l="0" t="0" r="0" b="0"/>
              <a:pathLst>
                <a:path w="21417" h="44852">
                  <a:moveTo>
                    <a:pt x="0" y="44851"/>
                  </a:moveTo>
                  <a:lnTo>
                    <a:pt x="0" y="44851"/>
                  </a:lnTo>
                  <a:lnTo>
                    <a:pt x="214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93"/>
          <p:cNvGrpSpPr/>
          <p:nvPr/>
        </p:nvGrpSpPr>
        <p:grpSpPr>
          <a:xfrm>
            <a:off x="9544050" y="891540"/>
            <a:ext cx="594362" cy="667425"/>
            <a:chOff x="9544050" y="891540"/>
            <a:chExt cx="594362" cy="667425"/>
          </a:xfrm>
        </p:grpSpPr>
        <p:sp>
          <p:nvSpPr>
            <p:cNvPr id="10" name="SMARTInkShape-23"/>
            <p:cNvSpPr/>
            <p:nvPr>
              <p:custDataLst>
                <p:tags r:id="rId1"/>
              </p:custDataLst>
            </p:nvPr>
          </p:nvSpPr>
          <p:spPr>
            <a:xfrm>
              <a:off x="9720278" y="1383030"/>
              <a:ext cx="418134" cy="148314"/>
            </a:xfrm>
            <a:custGeom>
              <a:avLst/>
              <a:gdLst/>
              <a:ahLst/>
              <a:cxnLst/>
              <a:rect l="0" t="0" r="0" b="0"/>
              <a:pathLst>
                <a:path w="418134" h="148314">
                  <a:moveTo>
                    <a:pt x="0" y="148313"/>
                  </a:moveTo>
                  <a:lnTo>
                    <a:pt x="0" y="148313"/>
                  </a:lnTo>
                  <a:lnTo>
                    <a:pt x="32305" y="140757"/>
                  </a:lnTo>
                  <a:lnTo>
                    <a:pt x="70273" y="130747"/>
                  </a:lnTo>
                  <a:lnTo>
                    <a:pt x="111552" y="127960"/>
                  </a:lnTo>
                  <a:lnTo>
                    <a:pt x="160499" y="120323"/>
                  </a:lnTo>
                  <a:lnTo>
                    <a:pt x="211173" y="114220"/>
                  </a:lnTo>
                  <a:lnTo>
                    <a:pt x="257871" y="102101"/>
                  </a:lnTo>
                  <a:lnTo>
                    <a:pt x="299104" y="87826"/>
                  </a:lnTo>
                  <a:lnTo>
                    <a:pt x="344765" y="67509"/>
                  </a:lnTo>
                  <a:lnTo>
                    <a:pt x="388257" y="37888"/>
                  </a:lnTo>
                  <a:lnTo>
                    <a:pt x="4181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4"/>
            <p:cNvSpPr/>
            <p:nvPr>
              <p:custDataLst>
                <p:tags r:id="rId2"/>
              </p:custDataLst>
            </p:nvPr>
          </p:nvSpPr>
          <p:spPr>
            <a:xfrm>
              <a:off x="9624060" y="982980"/>
              <a:ext cx="137161" cy="45721"/>
            </a:xfrm>
            <a:custGeom>
              <a:avLst/>
              <a:gdLst/>
              <a:ahLst/>
              <a:cxnLst/>
              <a:rect l="0" t="0" r="0" b="0"/>
              <a:pathLst>
                <a:path w="137161" h="45721">
                  <a:moveTo>
                    <a:pt x="137160" y="45720"/>
                  </a:moveTo>
                  <a:lnTo>
                    <a:pt x="137160" y="45720"/>
                  </a:lnTo>
                  <a:lnTo>
                    <a:pt x="93086" y="299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5"/>
            <p:cNvSpPr/>
            <p:nvPr>
              <p:custDataLst>
                <p:tags r:id="rId3"/>
              </p:custDataLst>
            </p:nvPr>
          </p:nvSpPr>
          <p:spPr>
            <a:xfrm>
              <a:off x="9715500" y="891540"/>
              <a:ext cx="171451" cy="80011"/>
            </a:xfrm>
            <a:custGeom>
              <a:avLst/>
              <a:gdLst/>
              <a:ahLst/>
              <a:cxnLst/>
              <a:rect l="0" t="0" r="0" b="0"/>
              <a:pathLst>
                <a:path w="171451" h="80011">
                  <a:moveTo>
                    <a:pt x="171450" y="80010"/>
                  </a:moveTo>
                  <a:lnTo>
                    <a:pt x="171450" y="80010"/>
                  </a:lnTo>
                  <a:lnTo>
                    <a:pt x="142804" y="63030"/>
                  </a:lnTo>
                  <a:lnTo>
                    <a:pt x="89545" y="42742"/>
                  </a:lnTo>
                  <a:lnTo>
                    <a:pt x="45158" y="2197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6"/>
            <p:cNvSpPr/>
            <p:nvPr>
              <p:custDataLst>
                <p:tags r:id="rId4"/>
              </p:custDataLst>
            </p:nvPr>
          </p:nvSpPr>
          <p:spPr>
            <a:xfrm>
              <a:off x="9544050" y="1188859"/>
              <a:ext cx="342717" cy="370106"/>
            </a:xfrm>
            <a:custGeom>
              <a:avLst/>
              <a:gdLst/>
              <a:ahLst/>
              <a:cxnLst/>
              <a:rect l="0" t="0" r="0" b="0"/>
              <a:pathLst>
                <a:path w="342717" h="370106">
                  <a:moveTo>
                    <a:pt x="0" y="11291"/>
                  </a:moveTo>
                  <a:lnTo>
                    <a:pt x="0" y="11291"/>
                  </a:lnTo>
                  <a:lnTo>
                    <a:pt x="18250" y="3436"/>
                  </a:lnTo>
                  <a:lnTo>
                    <a:pt x="72544" y="0"/>
                  </a:lnTo>
                  <a:lnTo>
                    <a:pt x="104688" y="1159"/>
                  </a:lnTo>
                  <a:lnTo>
                    <a:pt x="150585" y="20663"/>
                  </a:lnTo>
                  <a:lnTo>
                    <a:pt x="159214" y="28579"/>
                  </a:lnTo>
                  <a:lnTo>
                    <a:pt x="177693" y="53737"/>
                  </a:lnTo>
                  <a:lnTo>
                    <a:pt x="180574" y="66563"/>
                  </a:lnTo>
                  <a:lnTo>
                    <a:pt x="178468" y="80729"/>
                  </a:lnTo>
                  <a:lnTo>
                    <a:pt x="172837" y="98385"/>
                  </a:lnTo>
                  <a:lnTo>
                    <a:pt x="153539" y="123639"/>
                  </a:lnTo>
                  <a:lnTo>
                    <a:pt x="149520" y="132343"/>
                  </a:lnTo>
                  <a:lnTo>
                    <a:pt x="139039" y="146079"/>
                  </a:lnTo>
                  <a:lnTo>
                    <a:pt x="139682" y="148140"/>
                  </a:lnTo>
                  <a:lnTo>
                    <a:pt x="153234" y="164152"/>
                  </a:lnTo>
                  <a:lnTo>
                    <a:pt x="206070" y="194189"/>
                  </a:lnTo>
                  <a:lnTo>
                    <a:pt x="221126" y="200529"/>
                  </a:lnTo>
                  <a:lnTo>
                    <a:pt x="273298" y="213011"/>
                  </a:lnTo>
                  <a:lnTo>
                    <a:pt x="325695" y="216874"/>
                  </a:lnTo>
                  <a:lnTo>
                    <a:pt x="332291" y="213575"/>
                  </a:lnTo>
                  <a:lnTo>
                    <a:pt x="340804" y="207176"/>
                  </a:lnTo>
                  <a:lnTo>
                    <a:pt x="342716" y="186057"/>
                  </a:lnTo>
                  <a:lnTo>
                    <a:pt x="298287" y="163100"/>
                  </a:lnTo>
                  <a:lnTo>
                    <a:pt x="276092" y="160517"/>
                  </a:lnTo>
                  <a:lnTo>
                    <a:pt x="265370" y="163550"/>
                  </a:lnTo>
                  <a:lnTo>
                    <a:pt x="260733" y="166137"/>
                  </a:lnTo>
                  <a:lnTo>
                    <a:pt x="248141" y="181914"/>
                  </a:lnTo>
                  <a:lnTo>
                    <a:pt x="242433" y="196607"/>
                  </a:lnTo>
                  <a:lnTo>
                    <a:pt x="250081" y="246471"/>
                  </a:lnTo>
                  <a:lnTo>
                    <a:pt x="249917" y="294766"/>
                  </a:lnTo>
                  <a:lnTo>
                    <a:pt x="238973" y="342311"/>
                  </a:lnTo>
                  <a:lnTo>
                    <a:pt x="229169" y="370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7"/>
            <p:cNvSpPr/>
            <p:nvPr>
              <p:custDataLst>
                <p:tags r:id="rId5"/>
              </p:custDataLst>
            </p:nvPr>
          </p:nvSpPr>
          <p:spPr>
            <a:xfrm>
              <a:off x="9978389" y="1440180"/>
              <a:ext cx="11432" cy="1"/>
            </a:xfrm>
            <a:custGeom>
              <a:avLst/>
              <a:gdLst/>
              <a:ahLst/>
              <a:cxnLst/>
              <a:rect l="0" t="0" r="0" b="0"/>
              <a:pathLst>
                <a:path w="11432" h="1">
                  <a:moveTo>
                    <a:pt x="0" y="0"/>
                  </a:moveTo>
                  <a:lnTo>
                    <a:pt x="0" y="0"/>
                  </a:lnTo>
                  <a:lnTo>
                    <a:pt x="114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12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257800"/>
          </a:xfrm>
        </p:spPr>
        <p:txBody>
          <a:bodyPr>
            <a:normAutofit/>
          </a:bodyPr>
          <a:lstStyle/>
          <a:p>
            <a:endParaRPr lang="en-US" sz="800" dirty="0"/>
          </a:p>
          <a:p>
            <a:r>
              <a:rPr lang="en-US" dirty="0"/>
              <a:t>Working with a partner, choose eight questions from the worksheet #s 2 - 10.</a:t>
            </a:r>
          </a:p>
          <a:p>
            <a:pPr lvl="1"/>
            <a:r>
              <a:rPr lang="en-US" dirty="0"/>
              <a:t>Find the unknown (labeled) angle.  Give reasons for your solutions and show all work.</a:t>
            </a:r>
          </a:p>
          <a:p>
            <a:pPr lvl="1"/>
            <a:endParaRPr lang="en-US" sz="800" dirty="0"/>
          </a:p>
          <a:p>
            <a:pPr lvl="1"/>
            <a:endParaRPr lang="en-US" sz="800" dirty="0"/>
          </a:p>
          <a:p>
            <a:pPr lvl="1"/>
            <a:endParaRPr lang="en-US" sz="800" dirty="0"/>
          </a:p>
          <a:p>
            <a:r>
              <a:rPr lang="en-US" dirty="0"/>
              <a:t>Exit Ticket.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/>
              <a:t>Today’s Activities.</a:t>
            </a:r>
          </a:p>
        </p:txBody>
      </p:sp>
    </p:spTree>
    <p:extLst>
      <p:ext uri="{BB962C8B-B14F-4D97-AF65-F5344CB8AC3E}">
        <p14:creationId xmlns:p14="http://schemas.microsoft.com/office/powerpoint/2010/main" val="278937458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minutes!!</a:t>
            </a:r>
          </a:p>
        </p:txBody>
      </p:sp>
    </p:spTree>
    <p:extLst>
      <p:ext uri="{BB962C8B-B14F-4D97-AF65-F5344CB8AC3E}">
        <p14:creationId xmlns:p14="http://schemas.microsoft.com/office/powerpoint/2010/main" val="244274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 minutes!!</a:t>
            </a:r>
          </a:p>
        </p:txBody>
      </p:sp>
    </p:spTree>
    <p:extLst>
      <p:ext uri="{BB962C8B-B14F-4D97-AF65-F5344CB8AC3E}">
        <p14:creationId xmlns:p14="http://schemas.microsoft.com/office/powerpoint/2010/main" val="74107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minutes!!</a:t>
            </a:r>
          </a:p>
        </p:txBody>
      </p:sp>
    </p:spTree>
    <p:extLst>
      <p:ext uri="{BB962C8B-B14F-4D97-AF65-F5344CB8AC3E}">
        <p14:creationId xmlns:p14="http://schemas.microsoft.com/office/powerpoint/2010/main" val="112687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minutes!!</a:t>
            </a:r>
          </a:p>
        </p:txBody>
      </p:sp>
    </p:spTree>
    <p:extLst>
      <p:ext uri="{BB962C8B-B14F-4D97-AF65-F5344CB8AC3E}">
        <p14:creationId xmlns:p14="http://schemas.microsoft.com/office/powerpoint/2010/main" val="144922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minutes!!</a:t>
            </a:r>
          </a:p>
        </p:txBody>
      </p:sp>
    </p:spTree>
    <p:extLst>
      <p:ext uri="{BB962C8B-B14F-4D97-AF65-F5344CB8AC3E}">
        <p14:creationId xmlns:p14="http://schemas.microsoft.com/office/powerpoint/2010/main" val="251369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minutes!!</a:t>
            </a:r>
          </a:p>
        </p:txBody>
      </p:sp>
    </p:spTree>
    <p:extLst>
      <p:ext uri="{BB962C8B-B14F-4D97-AF65-F5344CB8AC3E}">
        <p14:creationId xmlns:p14="http://schemas.microsoft.com/office/powerpoint/2010/main" val="96635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20AA06-0AA8-4B2B-A7D8-88D0DAC23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Bellwork</a:t>
            </a:r>
            <a:endParaRPr lang="en-US" sz="28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2204FB5-3DDB-4D94-ADA5-BCCD06A826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5" b="16375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14C92F9-9630-4592-BDD1-85FFEFB9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minutes!!</a:t>
            </a:r>
          </a:p>
        </p:txBody>
      </p:sp>
    </p:spTree>
    <p:extLst>
      <p:ext uri="{BB962C8B-B14F-4D97-AF65-F5344CB8AC3E}">
        <p14:creationId xmlns:p14="http://schemas.microsoft.com/office/powerpoint/2010/main" val="157214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1345</TotalTime>
  <Words>2779</Words>
  <Application>Microsoft Office PowerPoint</Application>
  <PresentationFormat>On-screen Show (4:3)</PresentationFormat>
  <Paragraphs>475</Paragraphs>
  <Slides>128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128</vt:i4>
      </vt:variant>
    </vt:vector>
  </HeadingPairs>
  <TitlesOfParts>
    <vt:vector size="133" baseType="lpstr">
      <vt:lpstr>Lucida Sans Unicode</vt:lpstr>
      <vt:lpstr>Verdana</vt:lpstr>
      <vt:lpstr>Wingdings 2</vt:lpstr>
      <vt:lpstr>Wingdings 3</vt:lpstr>
      <vt:lpstr>Concourse</vt:lpstr>
      <vt:lpstr>Parallel Lines, Transversals &amp; Angles</vt:lpstr>
      <vt:lpstr>10 minutes!</vt:lpstr>
      <vt:lpstr>9 minutes!</vt:lpstr>
      <vt:lpstr>8 minutes!</vt:lpstr>
      <vt:lpstr>7 minutes!</vt:lpstr>
      <vt:lpstr>6 minutes!</vt:lpstr>
      <vt:lpstr>5 minutes!</vt:lpstr>
      <vt:lpstr>4 minutes!</vt:lpstr>
      <vt:lpstr>3 minutes!</vt:lpstr>
      <vt:lpstr>2 minutes!</vt:lpstr>
      <vt:lpstr>1 minute!</vt:lpstr>
      <vt:lpstr>STOP!</vt:lpstr>
      <vt:lpstr>STOP!</vt:lpstr>
      <vt:lpstr>STOP!</vt:lpstr>
      <vt:lpstr>Nov. 17</vt:lpstr>
      <vt:lpstr>Nov. 18</vt:lpstr>
      <vt:lpstr>Bellwork – 10 minutes!</vt:lpstr>
      <vt:lpstr>Bellwork – 9 minutes!</vt:lpstr>
      <vt:lpstr>Bellwork – 8 minutes!</vt:lpstr>
      <vt:lpstr>Bellwork – 7 minutes!</vt:lpstr>
      <vt:lpstr>Bellwork – 6 minutes!</vt:lpstr>
      <vt:lpstr>Bellwork – 5 minutes!</vt:lpstr>
      <vt:lpstr>Bellwork – 4 minutes!</vt:lpstr>
      <vt:lpstr>Bellwork – 3 minutes!</vt:lpstr>
      <vt:lpstr>Bellwork – 2 minutes!</vt:lpstr>
      <vt:lpstr>Bellwork – 1 minute!</vt:lpstr>
      <vt:lpstr>Bellwork – STOP!</vt:lpstr>
      <vt:lpstr>Today you will work to begin tiered activities.  You must advance groups to get the highest possible grade.</vt:lpstr>
      <vt:lpstr>Bellwork – 10 minutes!</vt:lpstr>
      <vt:lpstr>Bellwork – 9 minutes!</vt:lpstr>
      <vt:lpstr>Bellwork – 8 minutes!</vt:lpstr>
      <vt:lpstr>Bellwork – 7 minutes!</vt:lpstr>
      <vt:lpstr>Bellwork – 6 minutes!</vt:lpstr>
      <vt:lpstr>Bellwork – 5 minutes!</vt:lpstr>
      <vt:lpstr>Bellwork – 4 minutes!</vt:lpstr>
      <vt:lpstr>Bellwork – 3 minutes!</vt:lpstr>
      <vt:lpstr>Bellwork – 2 minutes!</vt:lpstr>
      <vt:lpstr>Bellwork – 1 minute!</vt:lpstr>
      <vt:lpstr>Bellwork – STOP!  TURN IN ALL BOOKS NOW OR NOT AT ALL!!</vt:lpstr>
      <vt:lpstr>Bellwork – STOP!  TURN IN ALL BOOKS NOW OR NOT AT ALL!!</vt:lpstr>
      <vt:lpstr>Bellwork – STOP!  TURN IN ALL BOOKS NOW OR NOT AT ALL!!</vt:lpstr>
      <vt:lpstr>Bellwork – STOP!  TURN IN ALL BOOKS NOW OR NOT AT ALL!!</vt:lpstr>
      <vt:lpstr>Bellwork – STOP!  TURN IN ALL BOOKS NOW OR NOT AT ALL!!</vt:lpstr>
      <vt:lpstr>Today you will work to begin tiered activities.  You must advance groups to get the highest possible grade.</vt:lpstr>
      <vt:lpstr>Bellwork – 10 minutes!</vt:lpstr>
      <vt:lpstr>Bellwork – 9 minutes!</vt:lpstr>
      <vt:lpstr>Bellwork – 8 minutes!</vt:lpstr>
      <vt:lpstr>Bellwork – 7 minutes!</vt:lpstr>
      <vt:lpstr>Bellwork – 6 minutes!</vt:lpstr>
      <vt:lpstr>Bellwork – 5 minutes!</vt:lpstr>
      <vt:lpstr>Bellwork – 4 minutes!</vt:lpstr>
      <vt:lpstr>Bellwork – 3 minutes!</vt:lpstr>
      <vt:lpstr>Bellwork – 2 minutes!</vt:lpstr>
      <vt:lpstr>Bellwork – 1 minute!</vt:lpstr>
      <vt:lpstr>Bellwork – STOP!</vt:lpstr>
      <vt:lpstr>Bellwork – STOP!</vt:lpstr>
      <vt:lpstr>Bellwork – STOP!</vt:lpstr>
      <vt:lpstr>Bellwork – STOP!</vt:lpstr>
      <vt:lpstr>Bellwork – STOP!</vt:lpstr>
      <vt:lpstr>Today you will work to finish tiered activities.  Your final grade will be determined based on the group you finish at the end of today.</vt:lpstr>
      <vt:lpstr>10 minutes!!</vt:lpstr>
      <vt:lpstr>9 minutes!!</vt:lpstr>
      <vt:lpstr>8 minutes!!</vt:lpstr>
      <vt:lpstr>7 minutes!!</vt:lpstr>
      <vt:lpstr>6 minutes!!</vt:lpstr>
      <vt:lpstr>5 minutes!!</vt:lpstr>
      <vt:lpstr>4 minutes!!</vt:lpstr>
      <vt:lpstr>3 minutes!!</vt:lpstr>
      <vt:lpstr>2 minutes!!</vt:lpstr>
      <vt:lpstr>1 minute!!</vt:lpstr>
      <vt:lpstr>STOP. TURN IN ALL BOOKS NOW!!</vt:lpstr>
      <vt:lpstr>STOP. TURN IN ALL BOOKS NOW!!</vt:lpstr>
      <vt:lpstr>STOP. TURN IN ALL BOOKS NOW!!</vt:lpstr>
      <vt:lpstr>STOP. TURN IN ALL BOOKS NOW!!</vt:lpstr>
      <vt:lpstr>STOP. TURN IN ALL BOOKS NOW!!</vt:lpstr>
      <vt:lpstr>Today’s Activities.</vt:lpstr>
      <vt:lpstr>10 minutes</vt:lpstr>
      <vt:lpstr>9 minutes</vt:lpstr>
      <vt:lpstr>8 minutes</vt:lpstr>
      <vt:lpstr>7 minutes</vt:lpstr>
      <vt:lpstr>6 minutes</vt:lpstr>
      <vt:lpstr>5 minutes</vt:lpstr>
      <vt:lpstr>4 minutes</vt:lpstr>
      <vt:lpstr>3 minutes</vt:lpstr>
      <vt:lpstr>2 minutes</vt:lpstr>
      <vt:lpstr>1 minute</vt:lpstr>
      <vt:lpstr>STOP. TURN IN ALL BOOKS NOW!!</vt:lpstr>
      <vt:lpstr>STOP. TURN IN ALL BOOKS NOW!!</vt:lpstr>
      <vt:lpstr>STOP. TURN IN ALL BOOKS NOW!!</vt:lpstr>
      <vt:lpstr>STOP. TURN IN ALL BOOKS NOW!!</vt:lpstr>
      <vt:lpstr>STOP. TURN IN ALL BOOKS NOW!!</vt:lpstr>
      <vt:lpstr>Today’s Activities.</vt:lpstr>
      <vt:lpstr>10 minutes!!</vt:lpstr>
      <vt:lpstr>9 minutes!!</vt:lpstr>
      <vt:lpstr>8 minutes!!</vt:lpstr>
      <vt:lpstr>7 minutes!!</vt:lpstr>
      <vt:lpstr>6 minutes!!</vt:lpstr>
      <vt:lpstr>5 minutes!!</vt:lpstr>
      <vt:lpstr>4 minutes!!</vt:lpstr>
      <vt:lpstr>3 minutes!!</vt:lpstr>
      <vt:lpstr>2 minutes!!</vt:lpstr>
      <vt:lpstr>1 minute!!</vt:lpstr>
      <vt:lpstr>STOP. TURN IN ALL BOOKS NOW!!</vt:lpstr>
      <vt:lpstr>STOP. TURN IN ALL BOOKS NOW!!</vt:lpstr>
      <vt:lpstr>STOP. TURN IN ALL BOOKS NOW!!</vt:lpstr>
      <vt:lpstr>STOP. TURN IN ALL BOOKS NOW!!</vt:lpstr>
      <vt:lpstr>STOP. TURN IN ALL BOOKS NOW!!</vt:lpstr>
      <vt:lpstr>Today’s Activities.</vt:lpstr>
      <vt:lpstr>Bellwork – 11 minutes!</vt:lpstr>
      <vt:lpstr>Bellwork – 10 minutes!</vt:lpstr>
      <vt:lpstr>Bellwork – 9 minutes!</vt:lpstr>
      <vt:lpstr>Bellwork – 8 minutes!</vt:lpstr>
      <vt:lpstr>Bellwork – 7 minutes!</vt:lpstr>
      <vt:lpstr>Bellwork – 6 minutes!</vt:lpstr>
      <vt:lpstr>Bellwork – 5 minutes!</vt:lpstr>
      <vt:lpstr>Bellwork – 4 minutes!</vt:lpstr>
      <vt:lpstr>Bellwork – 3 minutes!</vt:lpstr>
      <vt:lpstr>Bellwork – 2 minutes!</vt:lpstr>
      <vt:lpstr>Bellwork – 1 minute!</vt:lpstr>
      <vt:lpstr>Bellwork – STOP.  TURN IN ALL BOOKS NOW!</vt:lpstr>
      <vt:lpstr>Bellwork – STOP.  TURN IN ALL BOOKS NOW!</vt:lpstr>
      <vt:lpstr>Bellwork – STOP.  TURN IN ALL BOOKS NOW!</vt:lpstr>
      <vt:lpstr>Bellwork – STOP.  TURN IN ALL BOOKS NOW!</vt:lpstr>
      <vt:lpstr>Bellwork – STOP.  TURN IN ALL BOOKS NOW!</vt:lpstr>
      <vt:lpstr>Bellwork – 10 minutes!!</vt:lpstr>
      <vt:lpstr>Bellwork – 5 minutes!!</vt:lpstr>
      <vt:lpstr>Bellwork – STOP!  TURN IN ALL BOOKS NOW!!</vt:lpstr>
      <vt:lpstr>Today’s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 in Right Triangles</dc:title>
  <dc:creator>Natasha Seymour</dc:creator>
  <cp:lastModifiedBy>NATASHA  SEYMOUR</cp:lastModifiedBy>
  <cp:revision>50</cp:revision>
  <dcterms:created xsi:type="dcterms:W3CDTF">2015-11-17T01:12:17Z</dcterms:created>
  <dcterms:modified xsi:type="dcterms:W3CDTF">2017-09-22T19:23:58Z</dcterms:modified>
</cp:coreProperties>
</file>