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1"/>
  </p:notesMasterIdLst>
  <p:sldIdLst>
    <p:sldId id="256" r:id="rId2"/>
    <p:sldId id="257" r:id="rId3"/>
    <p:sldId id="296" r:id="rId4"/>
    <p:sldId id="295" r:id="rId5"/>
    <p:sldId id="294" r:id="rId6"/>
    <p:sldId id="292" r:id="rId7"/>
    <p:sldId id="293" r:id="rId8"/>
    <p:sldId id="291" r:id="rId9"/>
    <p:sldId id="303" r:id="rId10"/>
    <p:sldId id="302" r:id="rId11"/>
    <p:sldId id="301" r:id="rId12"/>
    <p:sldId id="300" r:id="rId13"/>
    <p:sldId id="305" r:id="rId14"/>
    <p:sldId id="306" r:id="rId15"/>
    <p:sldId id="307" r:id="rId16"/>
    <p:sldId id="304" r:id="rId17"/>
    <p:sldId id="262" r:id="rId18"/>
    <p:sldId id="309" r:id="rId19"/>
    <p:sldId id="310" r:id="rId20"/>
    <p:sldId id="311" r:id="rId21"/>
    <p:sldId id="312" r:id="rId22"/>
    <p:sldId id="308" r:id="rId23"/>
    <p:sldId id="317" r:id="rId24"/>
    <p:sldId id="316" r:id="rId25"/>
    <p:sldId id="315" r:id="rId26"/>
    <p:sldId id="314" r:id="rId27"/>
    <p:sldId id="313" r:id="rId28"/>
    <p:sldId id="321" r:id="rId29"/>
    <p:sldId id="320" r:id="rId30"/>
    <p:sldId id="319" r:id="rId31"/>
    <p:sldId id="318" r:id="rId32"/>
    <p:sldId id="381" r:id="rId33"/>
    <p:sldId id="382" r:id="rId34"/>
    <p:sldId id="258" r:id="rId35"/>
    <p:sldId id="335" r:id="rId36"/>
    <p:sldId id="336" r:id="rId37"/>
    <p:sldId id="334" r:id="rId38"/>
    <p:sldId id="333" r:id="rId39"/>
    <p:sldId id="332" r:id="rId40"/>
    <p:sldId id="331" r:id="rId41"/>
    <p:sldId id="330" r:id="rId42"/>
    <p:sldId id="329" r:id="rId43"/>
    <p:sldId id="328" r:id="rId44"/>
    <p:sldId id="327" r:id="rId45"/>
    <p:sldId id="326" r:id="rId46"/>
    <p:sldId id="325" r:id="rId47"/>
    <p:sldId id="324" r:id="rId48"/>
    <p:sldId id="323" r:id="rId49"/>
    <p:sldId id="322" r:id="rId50"/>
    <p:sldId id="427" r:id="rId51"/>
    <p:sldId id="383" r:id="rId52"/>
    <p:sldId id="395" r:id="rId53"/>
    <p:sldId id="394" r:id="rId54"/>
    <p:sldId id="393" r:id="rId55"/>
    <p:sldId id="392" r:id="rId56"/>
    <p:sldId id="391" r:id="rId57"/>
    <p:sldId id="390" r:id="rId58"/>
    <p:sldId id="389" r:id="rId59"/>
    <p:sldId id="388" r:id="rId60"/>
    <p:sldId id="387" r:id="rId61"/>
    <p:sldId id="386" r:id="rId62"/>
    <p:sldId id="385" r:id="rId63"/>
    <p:sldId id="384" r:id="rId64"/>
    <p:sldId id="396" r:id="rId65"/>
    <p:sldId id="397" r:id="rId66"/>
    <p:sldId id="428" r:id="rId67"/>
    <p:sldId id="429" r:id="rId68"/>
    <p:sldId id="398" r:id="rId69"/>
    <p:sldId id="402" r:id="rId70"/>
    <p:sldId id="408" r:id="rId71"/>
    <p:sldId id="411" r:id="rId72"/>
    <p:sldId id="412" r:id="rId73"/>
    <p:sldId id="410" r:id="rId74"/>
    <p:sldId id="409" r:id="rId75"/>
    <p:sldId id="407" r:id="rId76"/>
    <p:sldId id="406" r:id="rId77"/>
    <p:sldId id="405" r:id="rId78"/>
    <p:sldId id="404" r:id="rId79"/>
    <p:sldId id="403" r:id="rId80"/>
    <p:sldId id="401" r:id="rId81"/>
    <p:sldId id="400" r:id="rId82"/>
    <p:sldId id="426" r:id="rId83"/>
    <p:sldId id="399" r:id="rId84"/>
    <p:sldId id="425" r:id="rId85"/>
    <p:sldId id="424" r:id="rId86"/>
    <p:sldId id="423" r:id="rId87"/>
    <p:sldId id="422" r:id="rId88"/>
    <p:sldId id="421" r:id="rId89"/>
    <p:sldId id="420" r:id="rId90"/>
    <p:sldId id="419" r:id="rId91"/>
    <p:sldId id="418" r:id="rId92"/>
    <p:sldId id="417" r:id="rId93"/>
    <p:sldId id="416" r:id="rId94"/>
    <p:sldId id="415" r:id="rId95"/>
    <p:sldId id="414" r:id="rId96"/>
    <p:sldId id="413" r:id="rId97"/>
    <p:sldId id="259" r:id="rId98"/>
    <p:sldId id="338" r:id="rId99"/>
    <p:sldId id="343" r:id="rId100"/>
    <p:sldId id="344" r:id="rId101"/>
    <p:sldId id="342" r:id="rId102"/>
    <p:sldId id="341" r:id="rId103"/>
    <p:sldId id="340" r:id="rId104"/>
    <p:sldId id="339" r:id="rId105"/>
    <p:sldId id="337" r:id="rId106"/>
    <p:sldId id="345" r:id="rId107"/>
    <p:sldId id="348" r:id="rId108"/>
    <p:sldId id="347" r:id="rId109"/>
    <p:sldId id="346" r:id="rId110"/>
    <p:sldId id="349" r:id="rId111"/>
    <p:sldId id="260" r:id="rId112"/>
    <p:sldId id="363" r:id="rId113"/>
    <p:sldId id="364" r:id="rId114"/>
    <p:sldId id="362" r:id="rId115"/>
    <p:sldId id="361" r:id="rId116"/>
    <p:sldId id="360" r:id="rId117"/>
    <p:sldId id="359" r:id="rId118"/>
    <p:sldId id="358" r:id="rId119"/>
    <p:sldId id="357" r:id="rId120"/>
    <p:sldId id="356" r:id="rId121"/>
    <p:sldId id="350" r:id="rId122"/>
    <p:sldId id="354" r:id="rId123"/>
    <p:sldId id="355" r:id="rId124"/>
    <p:sldId id="353" r:id="rId125"/>
    <p:sldId id="352" r:id="rId126"/>
    <p:sldId id="351" r:id="rId127"/>
    <p:sldId id="430" r:id="rId128"/>
    <p:sldId id="261" r:id="rId129"/>
    <p:sldId id="380" r:id="rId130"/>
    <p:sldId id="379" r:id="rId131"/>
    <p:sldId id="378" r:id="rId132"/>
    <p:sldId id="377" r:id="rId133"/>
    <p:sldId id="376" r:id="rId134"/>
    <p:sldId id="375" r:id="rId135"/>
    <p:sldId id="374" r:id="rId136"/>
    <p:sldId id="373" r:id="rId137"/>
    <p:sldId id="372" r:id="rId138"/>
    <p:sldId id="371" r:id="rId139"/>
    <p:sldId id="370" r:id="rId140"/>
    <p:sldId id="369" r:id="rId141"/>
    <p:sldId id="368" r:id="rId142"/>
    <p:sldId id="367" r:id="rId143"/>
    <p:sldId id="366" r:id="rId144"/>
    <p:sldId id="268" r:id="rId145"/>
    <p:sldId id="270" r:id="rId146"/>
    <p:sldId id="271" r:id="rId147"/>
    <p:sldId id="272" r:id="rId148"/>
    <p:sldId id="273" r:id="rId149"/>
    <p:sldId id="275" r:id="rId150"/>
    <p:sldId id="274" r:id="rId151"/>
    <p:sldId id="279" r:id="rId152"/>
    <p:sldId id="278" r:id="rId153"/>
    <p:sldId id="277" r:id="rId154"/>
    <p:sldId id="280" r:id="rId155"/>
    <p:sldId id="282" r:id="rId156"/>
    <p:sldId id="285" r:id="rId157"/>
    <p:sldId id="283" r:id="rId158"/>
    <p:sldId id="284" r:id="rId159"/>
    <p:sldId id="281" r:id="rId160"/>
    <p:sldId id="287" r:id="rId161"/>
    <p:sldId id="288" r:id="rId162"/>
    <p:sldId id="289" r:id="rId163"/>
    <p:sldId id="290" r:id="rId164"/>
    <p:sldId id="286" r:id="rId165"/>
    <p:sldId id="431" r:id="rId166"/>
    <p:sldId id="436" r:id="rId167"/>
    <p:sldId id="439" r:id="rId168"/>
    <p:sldId id="434" r:id="rId169"/>
    <p:sldId id="438" r:id="rId170"/>
    <p:sldId id="437" r:id="rId171"/>
    <p:sldId id="435" r:id="rId172"/>
    <p:sldId id="432" r:id="rId173"/>
    <p:sldId id="433" r:id="rId174"/>
    <p:sldId id="440" r:id="rId175"/>
    <p:sldId id="441" r:id="rId176"/>
    <p:sldId id="442" r:id="rId177"/>
    <p:sldId id="443" r:id="rId178"/>
    <p:sldId id="444" r:id="rId179"/>
    <p:sldId id="445" r:id="rId1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slide" Target="slides/slide179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76A50-DEC6-46E3-8A01-92643E1BA54B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B9B9E-A630-4E85-BE9F-434A80254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8ED6-B63C-4EC5-81A6-47B7DE74089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D98AB-20D3-418E-A085-80BF1616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Angle Measure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Weekly </a:t>
            </a:r>
            <a:r>
              <a:rPr lang="en-US" dirty="0" err="1"/>
              <a:t>Bellwork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2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7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7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2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6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33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5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2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4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85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3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35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25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 MINUTE!!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22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60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84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1 MINUTE!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5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66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42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73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38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2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74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1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33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STOP!  TURN IN ALL BOOKS NOW OR NOT AT ALL!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2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MINUTE!!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86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11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44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63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98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74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7x – 5 and m    NKM =  3x + 9, find m    LKM. (Hint:   LKM =   LKN +   NKM)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1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7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4097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19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0673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151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6576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105400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553201" y="49514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15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PREASSESSMENT Today!!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preparation for our next section, you will take a pre-assessment on angles relationships, parallel lines and transversals.</a:t>
            </a:r>
          </a:p>
          <a:p>
            <a:r>
              <a:rPr lang="en-US" dirty="0"/>
              <a:t>Take care as you work as this will determine how you work later!</a:t>
            </a:r>
          </a:p>
          <a:p>
            <a:r>
              <a:rPr lang="en-US" dirty="0"/>
              <a:t>This grade can only help you!  The better you do the better it helps!!</a:t>
            </a:r>
          </a:p>
        </p:txBody>
      </p:sp>
    </p:spTree>
    <p:extLst>
      <p:ext uri="{BB962C8B-B14F-4D97-AF65-F5344CB8AC3E}">
        <p14:creationId xmlns:p14="http://schemas.microsoft.com/office/powerpoint/2010/main" val="22904159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STOP!  TURN IN ALL BOOKS NOW OR NOT AT ALL!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0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17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09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18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52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97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97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MINUTES!!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11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MINUTE!!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28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16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2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STOP!  TURN IN ALL BOOKS NOW OR NOT AT ALL!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39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60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7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 NKJ = 7x – 9 and m    JKM =  x + 3, find     m   LKN.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Hint: Complete like yesterday then subtract from 180.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STOP!  TURN IN BOOKS NOW OR NOT AT ALL!!</a:t>
            </a: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762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800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33500" y="4686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371599" y="49514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41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the figures, KJ and KL are opposite rays.  KN bisects (cuts in half)    LKM.            .  N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· L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M          K                    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J  ·   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m   LKM = 106 and m    NKM =  53,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find m    LKN. (Hint:   LKM =   LKN +   NKM)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14478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191000" y="2286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52900" y="20193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867400" y="2209800"/>
            <a:ext cx="2362200" cy="1676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6286500" y="2247900"/>
            <a:ext cx="990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867400" y="2971800"/>
            <a:ext cx="1219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1811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381500" y="42291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4196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219200" y="44942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600199" y="50276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1562100" y="47625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771900" y="47625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219700" y="47625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91300" y="47625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810000" y="50276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257800" y="5029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629400" y="5027611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the Geometry Homework Practice Workbook, complete p.7 # 17.  Use the angle addition postulate to set up the equation and solve.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the Geometry Homework Practice Workbook, complete p.7 # 18.  Use the angle addition postulate to set up the equation and solve.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Bellwork</a:t>
            </a:r>
            <a:r>
              <a:rPr lang="en-US" b="1" dirty="0"/>
              <a:t> Nov. </a:t>
            </a:r>
            <a:r>
              <a:rPr lang="en-US" b="1"/>
              <a:t>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the Geometry Homework Practice Workbook, complete p.7 # 18.  Use the angle addition postulate to set up the equation and solve.  </a:t>
            </a:r>
            <a:r>
              <a:rPr lang="en-US" b="1" i="1" dirty="0"/>
              <a:t>Remember that bisect means “to cut in half!”</a:t>
            </a:r>
            <a:endParaRPr lang="en-US" b="1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Assignment 3</a:t>
            </a:r>
            <a:r>
              <a:rPr lang="en-US" dirty="0"/>
              <a:t> – calculate angle measures and use measures to perform number operations for angle addition.  </a:t>
            </a:r>
            <a:r>
              <a:rPr lang="en-US" i="1" dirty="0"/>
              <a:t>Congruence of Angles and Addition Properties #s 1-14, 20-22</a:t>
            </a:r>
            <a:endParaRPr lang="en-US" dirty="0"/>
          </a:p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one!</a:t>
            </a:r>
          </a:p>
          <a:p>
            <a:pPr lvl="1"/>
            <a:r>
              <a:rPr lang="en-US" dirty="0"/>
              <a:t>Glencoe Worksheet p.108 #s 7 – 21</a:t>
            </a:r>
          </a:p>
          <a:p>
            <a:pPr lvl="1"/>
            <a:r>
              <a:rPr lang="en-US" dirty="0" err="1"/>
              <a:t>Kuta</a:t>
            </a:r>
            <a:r>
              <a:rPr lang="en-US" dirty="0"/>
              <a:t> Software #s 1 – 20 </a:t>
            </a:r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2 questions from worksheet pg 109 #s 23, 24 or 25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Bellwork</a:t>
            </a:r>
            <a:r>
              <a:rPr lang="en-US" b="1" dirty="0"/>
              <a:t> Nov.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the Geometry Textbook, complete p.42 # 41.  Use the angle addition postulate to draw the picture, set up the equation and solve.  </a:t>
            </a:r>
            <a:r>
              <a:rPr lang="en-US" b="1" i="1" dirty="0"/>
              <a:t>Remember that bisect means “to cut in half!”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STOP!  TURN IN ALL BOOKS NOW OR NOT AT ALL!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72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Assignment 3</a:t>
            </a:r>
            <a:r>
              <a:rPr lang="en-US" dirty="0"/>
              <a:t> – calculate angle measures and use measures to perform number operations for angle addition.  </a:t>
            </a:r>
          </a:p>
          <a:p>
            <a:pPr lvl="1"/>
            <a:r>
              <a:rPr lang="en-US" i="1" dirty="0"/>
              <a:t>Congruence of Angles and Addition Properties #s 1-14, 20-22</a:t>
            </a:r>
            <a:endParaRPr lang="en-US" dirty="0"/>
          </a:p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one!</a:t>
            </a:r>
          </a:p>
          <a:p>
            <a:pPr lvl="1"/>
            <a:r>
              <a:rPr lang="en-US" dirty="0"/>
              <a:t>Glencoe Worksheet p.108 #s 7 – 21</a:t>
            </a:r>
          </a:p>
          <a:p>
            <a:pPr lvl="1"/>
            <a:r>
              <a:rPr lang="en-US" dirty="0" err="1"/>
              <a:t>Kuta</a:t>
            </a:r>
            <a:r>
              <a:rPr lang="en-US" dirty="0"/>
              <a:t> Software #s 1 – 20 </a:t>
            </a:r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2 questions from worksheet pg 109 #s 23, 24 or 25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r>
              <a:rPr lang="en-US" b="1" dirty="0"/>
              <a:t> Nov.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angle addition postulate lets us combine angles to make new angles</a:t>
            </a:r>
          </a:p>
          <a:p>
            <a:r>
              <a:rPr lang="en-US" dirty="0"/>
              <a:t>The rule for the angle addition postulate is… part + part = 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Assignment 3</a:t>
            </a:r>
            <a:r>
              <a:rPr lang="en-US" dirty="0"/>
              <a:t> – calculate angle measures and use measures to perform number operations for angle addition.  </a:t>
            </a:r>
          </a:p>
          <a:p>
            <a:pPr lvl="1"/>
            <a:r>
              <a:rPr lang="en-US" i="1" dirty="0"/>
              <a:t>Congruence of Angles and Addition Properties #s 1-14, 20-22</a:t>
            </a:r>
            <a:endParaRPr lang="en-US" dirty="0"/>
          </a:p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one!</a:t>
            </a:r>
          </a:p>
          <a:p>
            <a:pPr lvl="1"/>
            <a:r>
              <a:rPr lang="en-US" dirty="0"/>
              <a:t>Glencoe Worksheet p.108 #s 7 – 21</a:t>
            </a:r>
          </a:p>
          <a:p>
            <a:pPr lvl="1"/>
            <a:r>
              <a:rPr lang="en-US" dirty="0" err="1"/>
              <a:t>Kuta</a:t>
            </a:r>
            <a:r>
              <a:rPr lang="en-US" dirty="0"/>
              <a:t> Software #s 1 – 20 </a:t>
            </a:r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2 questions from worksheet pg 109 #s 23, 24 or 25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two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5029200" cy="2159977"/>
          </a:xfrm>
          <a:prstGeom prst="rect">
            <a:avLst/>
          </a:prstGeom>
          <a:noFill/>
        </p:spPr>
      </p:pic>
    </p:spTree>
  </p:cSld>
  <p:clrMapOvr>
    <a:masterClrMapping/>
  </p:clrMapOvr>
  <p:transition advTm="840000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400" y="963998"/>
            <a:ext cx="4479412" cy="2312602"/>
          </a:xfrm>
          <a:prstGeom prst="rect">
            <a:avLst/>
          </a:prstGeom>
          <a:noFill/>
        </p:spPr>
      </p:pic>
    </p:spTree>
  </p:cSld>
  <p:clrMapOvr>
    <a:masterClrMapping/>
  </p:clrMapOvr>
  <p:transition advTm="840000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Assignment 3</a:t>
            </a:r>
            <a:r>
              <a:rPr lang="en-US" dirty="0"/>
              <a:t> – calculate angle measures and use measures to perform number operations for angle addition.  </a:t>
            </a:r>
          </a:p>
          <a:p>
            <a:pPr lvl="1"/>
            <a:r>
              <a:rPr lang="en-US" i="1" dirty="0"/>
              <a:t>Congruence of Angles and Addition Properties #s 1-14, 20-22</a:t>
            </a:r>
            <a:endParaRPr lang="en-US" dirty="0"/>
          </a:p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one!</a:t>
            </a:r>
          </a:p>
          <a:p>
            <a:pPr lvl="1"/>
            <a:r>
              <a:rPr lang="en-US" dirty="0"/>
              <a:t>Glencoe Worksheet p.108 #s 7 – 21</a:t>
            </a:r>
          </a:p>
          <a:p>
            <a:pPr lvl="1"/>
            <a:r>
              <a:rPr lang="en-US" dirty="0" err="1"/>
              <a:t>Kuta</a:t>
            </a:r>
            <a:r>
              <a:rPr lang="en-US" dirty="0"/>
              <a:t> Software #s 1 – 20 </a:t>
            </a:r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2 questions from worksheet pg 109 #s 23, 24 or 25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</p:cSld>
  <p:clrMapOvr>
    <a:masterClrMapping/>
  </p:clrMapOvr>
  <p:transition advTm="840000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</p:cSld>
  <p:clrMapOvr>
    <a:masterClrMapping/>
  </p:clrMapOvr>
  <p:transition advTm="840000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Today’s Schedule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-Ready or missing assignments!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any 7!  The questions are tailored for K-A-V</a:t>
            </a:r>
          </a:p>
          <a:p>
            <a:pPr lvl="1"/>
            <a:r>
              <a:rPr lang="en-US" i="1" dirty="0"/>
              <a:t>Complementary &amp; Supplementary Angles (Assignment 2: Proficient</a:t>
            </a:r>
            <a:endParaRPr lang="en-US" dirty="0"/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6 questions from worksheet. The questions are tailored for K-A-V</a:t>
            </a:r>
          </a:p>
          <a:p>
            <a:pPr lvl="1"/>
            <a:r>
              <a:rPr lang="en-US" i="1" dirty="0"/>
              <a:t>Complementary &amp; Supplementary Angles (Assignment 3: Advanced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STOP!  TURN IN ALL BOOKS NOW OR NOT AT ALL!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6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is the measure of    YAZ?</a:t>
            </a:r>
          </a:p>
          <a:p>
            <a:pPr marL="514350" indent="-514350">
              <a:buAutoNum type="arabicPeriod"/>
            </a:pPr>
            <a:r>
              <a:rPr lang="en-US" dirty="0"/>
              <a:t>What is the measure of     ZAX?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739217" y="914400"/>
            <a:ext cx="4042584" cy="3537262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4953000" y="44958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53340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29200" y="5105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4724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840000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is the measure of    YAZ?</a:t>
            </a:r>
          </a:p>
          <a:p>
            <a:pPr marL="514350" indent="-514350">
              <a:buAutoNum type="arabicPeriod"/>
            </a:pPr>
            <a:r>
              <a:rPr lang="en-US" dirty="0"/>
              <a:t>What is the measure of     ZAX?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739217" y="914400"/>
            <a:ext cx="4042584" cy="3537262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4953000" y="44958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53340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29200" y="5105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4724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840000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800" dirty="0"/>
          </a:p>
          <a:p>
            <a:pPr marL="514350" indent="-514350">
              <a:buNone/>
            </a:pPr>
            <a:r>
              <a:rPr lang="en-US" dirty="0"/>
              <a:t>For questions 1 &amp; 2</a:t>
            </a:r>
            <a:r>
              <a:rPr lang="en-US"/>
              <a:t>, the </a:t>
            </a:r>
            <a:r>
              <a:rPr lang="en-US" dirty="0"/>
              <a:t>complement of an angle 22°.</a:t>
            </a:r>
          </a:p>
          <a:p>
            <a:pPr marL="514350" indent="-514350">
              <a:buAutoNum type="arabicPeriod"/>
            </a:pPr>
            <a:r>
              <a:rPr lang="en-US" dirty="0"/>
              <a:t>What is the measure of the angle?</a:t>
            </a:r>
          </a:p>
          <a:p>
            <a:pPr marL="514350" indent="-514350">
              <a:buAutoNum type="arabicPeriod"/>
            </a:pPr>
            <a:r>
              <a:rPr lang="en-US" dirty="0"/>
              <a:t>What is the measure of the angle’s supplement?</a:t>
            </a:r>
          </a:p>
          <a:p>
            <a:pPr marL="514350" indent="-514350">
              <a:buAutoNum type="arabicPeriod"/>
            </a:pPr>
            <a:r>
              <a:rPr lang="en-US" dirty="0"/>
              <a:t>Can two angles be both congruent and complementary?  Explain why or why not.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 advTm="840000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r>
              <a:rPr lang="en-US" b="1" dirty="0"/>
              <a:t> Nov.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800" dirty="0"/>
          </a:p>
          <a:p>
            <a:pPr marL="514350" indent="-514350">
              <a:buNone/>
            </a:pPr>
            <a:r>
              <a:rPr lang="en-US" dirty="0"/>
              <a:t>For questions 1 &amp; 2</a:t>
            </a:r>
            <a:r>
              <a:rPr lang="en-US"/>
              <a:t>, the </a:t>
            </a:r>
            <a:r>
              <a:rPr lang="en-US" dirty="0"/>
              <a:t>complement of an angle 22°.</a:t>
            </a:r>
          </a:p>
          <a:p>
            <a:pPr marL="514350" indent="-514350">
              <a:buAutoNum type="arabicPeriod"/>
            </a:pPr>
            <a:r>
              <a:rPr lang="en-US" dirty="0"/>
              <a:t>What is the measure of the angle?</a:t>
            </a:r>
          </a:p>
          <a:p>
            <a:pPr marL="514350" indent="-514350">
              <a:buAutoNum type="arabicPeriod"/>
            </a:pPr>
            <a:r>
              <a:rPr lang="en-US" dirty="0"/>
              <a:t>What is the measure of the angle’s supplement?</a:t>
            </a:r>
          </a:p>
          <a:p>
            <a:pPr marL="514350" indent="-514350">
              <a:buAutoNum type="arabicPeriod"/>
            </a:pPr>
            <a:r>
              <a:rPr lang="en-US" dirty="0"/>
              <a:t>Can two angles be both congruent and complementary?  Explain why or why not.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 advTm="840000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Today’s Schedule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-Ready or missing assignments!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any 7!  The questions are tailored for K-A-V</a:t>
            </a:r>
          </a:p>
          <a:p>
            <a:pPr lvl="1"/>
            <a:r>
              <a:rPr lang="en-US" i="1" dirty="0"/>
              <a:t>Complementary &amp; Supplementary Angles (Assignment 2: Proficient</a:t>
            </a:r>
            <a:endParaRPr lang="en-US" dirty="0"/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6 questions from worksheet. The questions are tailored for K-A-V</a:t>
            </a:r>
          </a:p>
          <a:p>
            <a:pPr lvl="1"/>
            <a:r>
              <a:rPr lang="en-US" i="1" dirty="0"/>
              <a:t>Complementary &amp; Supplementary Angles (Assignment 3: Advanced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10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59727"/>
      </p:ext>
    </p:extLst>
  </p:cSld>
  <p:clrMapOvr>
    <a:masterClrMapping/>
  </p:clrMapOvr>
  <p:transition spd="slow" advTm="60000">
    <p:randomBar dir="vert"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9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665572"/>
      </p:ext>
    </p:extLst>
  </p:cSld>
  <p:clrMapOvr>
    <a:masterClrMapping/>
  </p:clrMapOvr>
  <p:transition spd="slow" advTm="60000">
    <p:randomBar dir="vert"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8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0944"/>
      </p:ext>
    </p:extLst>
  </p:cSld>
  <p:clrMapOvr>
    <a:masterClrMapping/>
  </p:clrMapOvr>
  <p:transition spd="slow" advTm="60000">
    <p:randomBar dir="vert"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7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83476"/>
      </p:ext>
    </p:extLst>
  </p:cSld>
  <p:clrMapOvr>
    <a:masterClrMapping/>
  </p:clrMapOvr>
  <p:transition spd="slow" advTm="60000">
    <p:randomBar dir="vert"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6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07381"/>
      </p:ext>
    </p:extLst>
  </p:cSld>
  <p:clrMapOvr>
    <a:masterClrMapping/>
  </p:clrMapOvr>
  <p:transition spd="slow" advTm="60000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10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78048"/>
      </p:ext>
    </p:extLst>
  </p:cSld>
  <p:clrMapOvr>
    <a:masterClrMapping/>
  </p:clrMapOvr>
  <p:transition spd="slow" advTm="60000">
    <p:randomBar dir="vert"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94758"/>
      </p:ext>
    </p:extLst>
  </p:cSld>
  <p:clrMapOvr>
    <a:masterClrMapping/>
  </p:clrMapOvr>
  <p:transition spd="slow" advTm="60000">
    <p:randomBar dir="vert"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67234"/>
      </p:ext>
    </p:extLst>
  </p:cSld>
  <p:clrMapOvr>
    <a:masterClrMapping/>
  </p:clrMapOvr>
  <p:transition spd="slow" advTm="60000">
    <p:randomBar dir="vert"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 minutes!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45190"/>
      </p:ext>
    </p:extLst>
  </p:cSld>
  <p:clrMapOvr>
    <a:masterClrMapping/>
  </p:clrMapOvr>
  <p:transition spd="slow" advTm="60000">
    <p:randomBar dir="vert"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 minute!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99087"/>
      </p:ext>
    </p:extLst>
  </p:cSld>
  <p:clrMapOvr>
    <a:masterClrMapping/>
  </p:clrMapOvr>
  <p:transition spd="slow" advTm="60000">
    <p:randomBar dir="vert"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Stop!  Turn in all papers now!!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500"/>
      </p:ext>
    </p:extLst>
  </p:cSld>
  <p:clrMapOvr>
    <a:masterClrMapping/>
  </p:clrMapOvr>
  <p:transition spd="slow" advTm="60000">
    <p:randomBar dir="vert"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Stop!  Turn in all papers now!!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20584"/>
      </p:ext>
    </p:extLst>
  </p:cSld>
  <p:clrMapOvr>
    <a:masterClrMapping/>
  </p:clrMapOvr>
  <p:transition spd="slow" advTm="60000">
    <p:randomBar dir="vert"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Stop!  Turn in all papers now!!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39529"/>
      </p:ext>
    </p:extLst>
  </p:cSld>
  <p:clrMapOvr>
    <a:masterClrMapping/>
  </p:clrMapOvr>
  <p:transition spd="slow" advTm="60000">
    <p:randomBar dir="vert"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Stop!  Turn in all papers now!!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84155"/>
      </p:ext>
    </p:extLst>
  </p:cSld>
  <p:clrMapOvr>
    <a:masterClrMapping/>
  </p:clrMapOvr>
  <p:transition spd="slow" advTm="60000">
    <p:randomBar dir="vert"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9F7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0E1B0-EE1C-41AD-89F4-064F9540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Bellwork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Stop!  Turn in all papers now!!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4DFB1D-9BBF-4645-8BE5-C8BB56902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49" y="893912"/>
            <a:ext cx="6140451" cy="4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43089"/>
      </p:ext>
    </p:extLst>
  </p:cSld>
  <p:clrMapOvr>
    <a:masterClrMapping/>
  </p:clrMapOvr>
  <p:transition spd="slow" advTm="60000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9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1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8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10 MINUTES!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7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6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9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5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6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4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 MINUTES!!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1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 MINUTE!!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3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STOP!  TURN IN BOOKS NOW</a:t>
            </a:r>
          </a:p>
          <a:p>
            <a:pPr marL="0" indent="0">
              <a:buNone/>
            </a:pPr>
            <a:r>
              <a:rPr lang="en-US" dirty="0"/>
              <a:t>OR NOT AT ALL!!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STOP!  TURN IN BOOKS NOW</a:t>
            </a:r>
          </a:p>
          <a:p>
            <a:pPr marL="0" indent="0">
              <a:buNone/>
            </a:pPr>
            <a:r>
              <a:rPr lang="en-US" dirty="0"/>
              <a:t>OR NOT AT ALL!!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0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STOP!  TURN IN BOOKS NOW</a:t>
            </a:r>
          </a:p>
          <a:p>
            <a:pPr marL="0" indent="0">
              <a:buNone/>
            </a:pPr>
            <a:r>
              <a:rPr lang="en-US" dirty="0"/>
              <a:t>OR NOT AT ALL!!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9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4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STOP!  TURN IN BOOKS NOW</a:t>
            </a:r>
          </a:p>
          <a:p>
            <a:pPr marL="0" indent="0">
              <a:buNone/>
            </a:pPr>
            <a:r>
              <a:rPr lang="en-US" dirty="0"/>
              <a:t>OR NOT AT ALL!!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8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picture below to answer these questions:</a:t>
            </a:r>
          </a:p>
          <a:p>
            <a:pPr lvl="1"/>
            <a:r>
              <a:rPr lang="en-US" dirty="0"/>
              <a:t>Is this an angle?  Why or why not?</a:t>
            </a:r>
          </a:p>
          <a:p>
            <a:pPr lvl="1"/>
            <a:r>
              <a:rPr lang="en-US" dirty="0"/>
              <a:t>Is this a right angle?  Why or why not?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STOP!  TURN IN BOOKS NOW</a:t>
            </a:r>
          </a:p>
          <a:p>
            <a:pPr marL="0" indent="0">
              <a:buNone/>
            </a:pPr>
            <a:r>
              <a:rPr lang="en-US" dirty="0"/>
              <a:t>OR NOT AT ALL!!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5562600" y="3352800"/>
            <a:ext cx="3124200" cy="2971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angle addition postulate lets us combine angles to make new angles</a:t>
            </a:r>
          </a:p>
          <a:p>
            <a:r>
              <a:rPr lang="en-US" dirty="0"/>
              <a:t>The rule for the angle addition postulate is… part + part = _________</a:t>
            </a:r>
          </a:p>
        </p:txBody>
      </p:sp>
    </p:spTree>
    <p:extLst>
      <p:ext uri="{BB962C8B-B14F-4D97-AF65-F5344CB8AC3E}">
        <p14:creationId xmlns:p14="http://schemas.microsoft.com/office/powerpoint/2010/main" val="380936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Assignment 3</a:t>
            </a:r>
            <a:r>
              <a:rPr lang="en-US" dirty="0"/>
              <a:t> – calculate angle measures and use measures to perform number operations for angle addition.  </a:t>
            </a:r>
            <a:r>
              <a:rPr lang="en-US" i="1" dirty="0"/>
              <a:t>Congruence of Angles and Addition Properties #s 1-14, 20-22</a:t>
            </a:r>
            <a:endParaRPr lang="en-US" dirty="0"/>
          </a:p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one!</a:t>
            </a:r>
          </a:p>
          <a:p>
            <a:pPr lvl="1"/>
            <a:r>
              <a:rPr lang="en-US" dirty="0"/>
              <a:t>Glencoe Worksheet p.108 #s 7 – 21</a:t>
            </a:r>
          </a:p>
          <a:p>
            <a:pPr lvl="1"/>
            <a:r>
              <a:rPr lang="en-US" dirty="0" err="1"/>
              <a:t>Kuta</a:t>
            </a:r>
            <a:r>
              <a:rPr lang="en-US" dirty="0"/>
              <a:t> Software #s 1 – 20 </a:t>
            </a:r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2 questions from worksheet pg 109 #s 23, 24 or 25</a:t>
            </a:r>
          </a:p>
        </p:txBody>
      </p:sp>
    </p:spTree>
    <p:extLst>
      <p:ext uri="{BB962C8B-B14F-4D97-AF65-F5344CB8AC3E}">
        <p14:creationId xmlns:p14="http://schemas.microsoft.com/office/powerpoint/2010/main" val="3014144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10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9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9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8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7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2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6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5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8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4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5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3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0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 MINUTES!!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1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 MINUTE!!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0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TURN IN BOOKS NOW OR NOT AT ALL!!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2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TURN IN BOOKS NOW OR NOT AT ALL!!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TURN IN BOOKS NOW OR NOT AT ALL!!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1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TURN IN BOOKS NOW OR NOT AT ALL!!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62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TURN IN BOOKS NOW OR NOT AT ALL!!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28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 angle may be classified as acute, ______, right or 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your arm is an angle, then your elbow represents what part of the angle?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Angles are measured from 0° to ____°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angle AOC is 38° and angle COD is 61°, then angle AOD is classified as what type of angle?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STOP! TURN IN BOOKS NOW OR NOT AT ALL!!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59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7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Assignment 3</a:t>
            </a:r>
            <a:r>
              <a:rPr lang="en-US" dirty="0"/>
              <a:t> – calculate angle measures and use measures to perform number operations for angle addition.  </a:t>
            </a:r>
            <a:r>
              <a:rPr lang="en-US" i="1" dirty="0"/>
              <a:t>Congruence of Angles and Addition Properties #s 1-14, 20-22</a:t>
            </a:r>
            <a:endParaRPr lang="en-US" dirty="0"/>
          </a:p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one!</a:t>
            </a:r>
          </a:p>
          <a:p>
            <a:pPr lvl="1"/>
            <a:r>
              <a:rPr lang="en-US" dirty="0"/>
              <a:t>Glencoe Worksheet p.108 #s 7 – 21</a:t>
            </a:r>
          </a:p>
          <a:p>
            <a:pPr lvl="1"/>
            <a:r>
              <a:rPr lang="en-US" dirty="0" err="1"/>
              <a:t>Kuta</a:t>
            </a:r>
            <a:r>
              <a:rPr lang="en-US" dirty="0"/>
              <a:t> Software #s 1 – 20 </a:t>
            </a:r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2 questions from worksheet pg 109 #s 23, 24 or 25</a:t>
            </a:r>
          </a:p>
        </p:txBody>
      </p:sp>
    </p:spTree>
    <p:extLst>
      <p:ext uri="{BB962C8B-B14F-4D97-AF65-F5344CB8AC3E}">
        <p14:creationId xmlns:p14="http://schemas.microsoft.com/office/powerpoint/2010/main" val="19478394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10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89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9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4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8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799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7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789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6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86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5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028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4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22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3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1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2 MINUTES!!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84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6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6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1 MINUTE!!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095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NOR NOT AT ALL!!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44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NOR NOT AT ALL!!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3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NOR NOT AT ALL!!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3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NOR NOT AT ALL!!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9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two angles are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NOR NOT AT ALL!!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383884" y="514071"/>
            <a:ext cx="8508451" cy="3438252"/>
            <a:chOff x="4325680" y="120857"/>
            <a:chExt cx="7805775" cy="3574650"/>
          </a:xfrm>
        </p:grpSpPr>
        <p:sp>
          <p:nvSpPr>
            <p:cNvPr id="5" name="Line 8"/>
            <p:cNvSpPr>
              <a:spLocks noChangeAspect="1" noChangeShapeType="1"/>
            </p:cNvSpPr>
            <p:nvPr/>
          </p:nvSpPr>
          <p:spPr bwMode="auto">
            <a:xfrm>
              <a:off x="5934880" y="3006897"/>
              <a:ext cx="27993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 flipH="1" flipV="1">
              <a:off x="4608241" y="580686"/>
              <a:ext cx="1365423" cy="24445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Aspect="1" noChangeShapeType="1"/>
            </p:cNvSpPr>
            <p:nvPr/>
          </p:nvSpPr>
          <p:spPr bwMode="auto">
            <a:xfrm flipV="1">
              <a:off x="5934880" y="1169207"/>
              <a:ext cx="2319749" cy="183769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4"/>
            <p:cNvSpPr txBox="1">
              <a:spLocks noChangeAspect="1" noChangeArrowheads="1"/>
            </p:cNvSpPr>
            <p:nvPr/>
          </p:nvSpPr>
          <p:spPr bwMode="auto">
            <a:xfrm>
              <a:off x="4325680" y="919614"/>
              <a:ext cx="437067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D</a:t>
              </a:r>
            </a:p>
          </p:txBody>
        </p:sp>
        <p:sp>
          <p:nvSpPr>
            <p:cNvPr id="9" name="Text Box 15"/>
            <p:cNvSpPr txBox="1">
              <a:spLocks noChangeAspect="1" noChangeArrowheads="1"/>
            </p:cNvSpPr>
            <p:nvPr/>
          </p:nvSpPr>
          <p:spPr bwMode="auto">
            <a:xfrm>
              <a:off x="5316371" y="2824794"/>
              <a:ext cx="375301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E</a:t>
              </a:r>
            </a:p>
          </p:txBody>
        </p:sp>
        <p:sp>
          <p:nvSpPr>
            <p:cNvPr id="10" name="Text Box 16"/>
            <p:cNvSpPr txBox="1">
              <a:spLocks noChangeAspect="1" noChangeArrowheads="1"/>
            </p:cNvSpPr>
            <p:nvPr/>
          </p:nvSpPr>
          <p:spPr bwMode="auto">
            <a:xfrm>
              <a:off x="7501979" y="3023536"/>
              <a:ext cx="363536" cy="67197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/>
                <a:t>F</a:t>
              </a:r>
            </a:p>
          </p:txBody>
        </p:sp>
        <p:sp>
          <p:nvSpPr>
            <p:cNvPr id="11" name="Text Box 33"/>
            <p:cNvSpPr txBox="1">
              <a:spLocks noChangeAspect="1" noChangeArrowheads="1"/>
            </p:cNvSpPr>
            <p:nvPr/>
          </p:nvSpPr>
          <p:spPr bwMode="auto">
            <a:xfrm>
              <a:off x="4733562" y="855992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2" name="Text Box 34"/>
            <p:cNvSpPr txBox="1">
              <a:spLocks noChangeAspect="1" noChangeArrowheads="1"/>
            </p:cNvSpPr>
            <p:nvPr/>
          </p:nvSpPr>
          <p:spPr bwMode="auto">
            <a:xfrm>
              <a:off x="5760711" y="2674105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3" name="Text Box 35"/>
            <p:cNvSpPr txBox="1">
              <a:spLocks noChangeAspect="1" noChangeArrowheads="1"/>
            </p:cNvSpPr>
            <p:nvPr/>
          </p:nvSpPr>
          <p:spPr bwMode="auto">
            <a:xfrm>
              <a:off x="7644894" y="2659424"/>
              <a:ext cx="425302" cy="671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cs typeface="Arial" charset="0"/>
                </a:rPr>
                <a:t>●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501165" y="1489763"/>
              <a:ext cx="1390028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/>
                <a:t>(6x+5)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07471" y="2119317"/>
              <a:ext cx="1683474" cy="7359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000" b="1"/>
                <a:t>(2x+3)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8556089" y="120857"/>
              <a:ext cx="3575366" cy="863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800" b="1"/>
                <a:t>m</a:t>
              </a:r>
              <a:r>
                <a:rPr lang="en-US" sz="4800" b="1">
                  <a:sym typeface="Symbol" pitchFamily="18" charset="2"/>
                </a:rPr>
                <a:t>DEF = 128</a:t>
              </a:r>
              <a:r>
                <a:rPr lang="en-US" sz="4800" b="1">
                  <a:cs typeface="Arial" charset="0"/>
                  <a:sym typeface="Symbol" pitchFamily="18" charset="2"/>
                </a:rPr>
                <a:t>°</a:t>
              </a:r>
              <a:endParaRPr lang="en-US" sz="4800" b="1" i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37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Assignment 3</a:t>
            </a:r>
            <a:r>
              <a:rPr lang="en-US" dirty="0"/>
              <a:t> – calculate angle measures and use measures to perform number operations for angle addition.  </a:t>
            </a:r>
            <a:r>
              <a:rPr lang="en-US" i="1" dirty="0"/>
              <a:t>Congruence of Angles and Addition Properties #s 1-14, 20-22</a:t>
            </a:r>
            <a:endParaRPr lang="en-US" dirty="0"/>
          </a:p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one!</a:t>
            </a:r>
          </a:p>
          <a:p>
            <a:pPr lvl="1"/>
            <a:r>
              <a:rPr lang="en-US" dirty="0"/>
              <a:t>Glencoe Worksheet p.108 #s 7 – 21</a:t>
            </a:r>
          </a:p>
          <a:p>
            <a:pPr lvl="1"/>
            <a:r>
              <a:rPr lang="en-US" dirty="0" err="1"/>
              <a:t>Kuta</a:t>
            </a:r>
            <a:r>
              <a:rPr lang="en-US" dirty="0"/>
              <a:t> Software #s 1 – 20 </a:t>
            </a:r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2 questions from worksheet pg 109 #s 23, 24 or 25</a:t>
            </a:r>
          </a:p>
        </p:txBody>
      </p:sp>
    </p:spTree>
    <p:extLst>
      <p:ext uri="{BB962C8B-B14F-4D97-AF65-F5344CB8AC3E}">
        <p14:creationId xmlns:p14="http://schemas.microsoft.com/office/powerpoint/2010/main" val="35485626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Bellwork</a:t>
            </a:r>
            <a:r>
              <a:rPr lang="en-US" b="1" dirty="0"/>
              <a:t> – copy this into notebooks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Day!  Study for quiz to be given soon.  All </a:t>
            </a:r>
            <a:r>
              <a:rPr lang="en-US" dirty="0" err="1"/>
              <a:t>bellworks</a:t>
            </a:r>
            <a:r>
              <a:rPr lang="en-US" dirty="0"/>
              <a:t> to be turned in for grade today!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563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10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0949778"/>
      </p:ext>
    </p:extLst>
  </p:cSld>
  <p:clrMapOvr>
    <a:masterClrMapping/>
  </p:clrMapOvr>
  <p:transition advTm="60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9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350985"/>
      </p:ext>
    </p:extLst>
  </p:cSld>
  <p:clrMapOvr>
    <a:masterClrMapping/>
  </p:clrMapOvr>
  <p:transition advTm="6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5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8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8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2160730"/>
      </p:ext>
    </p:extLst>
  </p:cSld>
  <p:clrMapOvr>
    <a:masterClrMapping/>
  </p:clrMapOvr>
  <p:transition advTm="60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7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3926425"/>
      </p:ext>
    </p:extLst>
  </p:cSld>
  <p:clrMapOvr>
    <a:masterClrMapping/>
  </p:clrMapOvr>
  <p:transition advTm="60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6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8920974"/>
      </p:ext>
    </p:extLst>
  </p:cSld>
  <p:clrMapOvr>
    <a:masterClrMapping/>
  </p:clrMapOvr>
  <p:transition advTm="60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5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93341"/>
      </p:ext>
    </p:extLst>
  </p:cSld>
  <p:clrMapOvr>
    <a:masterClrMapping/>
  </p:clrMapOvr>
  <p:transition advTm="60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4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9300774"/>
      </p:ext>
    </p:extLst>
  </p:cSld>
  <p:clrMapOvr>
    <a:masterClrMapping/>
  </p:clrMapOvr>
  <p:transition advTm="60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3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3304091"/>
      </p:ext>
    </p:extLst>
  </p:cSld>
  <p:clrMapOvr>
    <a:masterClrMapping/>
  </p:clrMapOvr>
  <p:transition advTm="60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2 MINUTES!!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810438"/>
      </p:ext>
    </p:extLst>
  </p:cSld>
  <p:clrMapOvr>
    <a:masterClrMapping/>
  </p:clrMapOvr>
  <p:transition advTm="60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1 MINUTE!!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8828687"/>
      </p:ext>
    </p:extLst>
  </p:cSld>
  <p:clrMapOvr>
    <a:masterClrMapping/>
  </p:clrMapOvr>
  <p:transition advTm="60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7810129"/>
      </p:ext>
    </p:extLst>
  </p:cSld>
  <p:clrMapOvr>
    <a:masterClrMapping/>
  </p:clrMapOvr>
  <p:transition advTm="60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9809125"/>
      </p:ext>
    </p:extLst>
  </p:cSld>
  <p:clrMapOvr>
    <a:masterClrMapping/>
  </p:clrMapOvr>
  <p:transition advTm="6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4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4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9123184"/>
      </p:ext>
    </p:extLst>
  </p:cSld>
  <p:clrMapOvr>
    <a:masterClrMapping/>
  </p:clrMapOvr>
  <p:transition advTm="60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figure, which angle is the whole?  What does it measure?</a:t>
            </a:r>
          </a:p>
          <a:p>
            <a:pPr marL="514350" indent="-514350">
              <a:buAutoNum type="arabicPeriod"/>
            </a:pPr>
            <a:r>
              <a:rPr lang="en-US" dirty="0"/>
              <a:t>What angles are the parts?  What do they measure?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</a:p>
          <a:p>
            <a:pPr marL="0" indent="0" algn="ctr">
              <a:buNone/>
            </a:pP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399" y="914400"/>
            <a:ext cx="4738889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1407102"/>
      </p:ext>
    </p:extLst>
  </p:cSld>
  <p:clrMapOvr>
    <a:masterClrMapping/>
  </p:clrMapOvr>
  <p:transition advTm="60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Today’s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Assignment 2</a:t>
            </a:r>
            <a:r>
              <a:rPr lang="en-US" dirty="0"/>
              <a:t> – Set up equations showing how number operations are used to find and compare the measures of angles and support your conclusions.  Choose any 7!  The questions are tailored for K-A-V</a:t>
            </a:r>
          </a:p>
          <a:p>
            <a:pPr lvl="1"/>
            <a:r>
              <a:rPr lang="en-US" i="1" dirty="0"/>
              <a:t>Complementary &amp; Supplementary Angles (Assignment 2: Proficient</a:t>
            </a:r>
            <a:endParaRPr lang="en-US" dirty="0"/>
          </a:p>
          <a:p>
            <a:r>
              <a:rPr lang="en-US" b="1" dirty="0"/>
              <a:t>Assignment 1</a:t>
            </a:r>
            <a:r>
              <a:rPr lang="en-US" dirty="0"/>
              <a:t> – Analyze real world examples involving angle addition using your choice of 6 questions from worksheet. The questions are tailored for K-A-V</a:t>
            </a:r>
          </a:p>
          <a:p>
            <a:pPr lvl="1"/>
            <a:r>
              <a:rPr lang="en-US" i="1" dirty="0"/>
              <a:t>Complementary &amp; Supplementary Angles (Assignment 3: Advanced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8900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10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2879901"/>
      </p:ext>
    </p:extLst>
  </p:cSld>
  <p:clrMapOvr>
    <a:masterClrMapping/>
  </p:clrMapOvr>
  <p:transition advTm="60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9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0253209"/>
      </p:ext>
    </p:extLst>
  </p:cSld>
  <p:clrMapOvr>
    <a:masterClrMapping/>
  </p:clrMapOvr>
  <p:transition advTm="60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8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0538855"/>
      </p:ext>
    </p:extLst>
  </p:cSld>
  <p:clrMapOvr>
    <a:masterClrMapping/>
  </p:clrMapOvr>
  <p:transition advTm="60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7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7740804"/>
      </p:ext>
    </p:extLst>
  </p:cSld>
  <p:clrMapOvr>
    <a:masterClrMapping/>
  </p:clrMapOvr>
  <p:transition advTm="60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6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7612109"/>
      </p:ext>
    </p:extLst>
  </p:cSld>
  <p:clrMapOvr>
    <a:masterClrMapping/>
  </p:clrMapOvr>
  <p:transition advTm="60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5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6588442"/>
      </p:ext>
    </p:extLst>
  </p:cSld>
  <p:clrMapOvr>
    <a:masterClrMapping/>
  </p:clrMapOvr>
  <p:transition advTm="60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4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692982"/>
      </p:ext>
    </p:extLst>
  </p:cSld>
  <p:clrMapOvr>
    <a:masterClrMapping/>
  </p:clrMapOvr>
  <p:transition advTm="6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a 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opposite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 example of opposite rays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3 MINUTES!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8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3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9500560"/>
      </p:ext>
    </p:extLst>
  </p:cSld>
  <p:clrMapOvr>
    <a:masterClrMapping/>
  </p:clrMapOvr>
  <p:transition advTm="60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2 MINUTES!!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0071956"/>
      </p:ext>
    </p:extLst>
  </p:cSld>
  <p:clrMapOvr>
    <a:masterClrMapping/>
  </p:clrMapOvr>
  <p:transition advTm="60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1 MINUTE!!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759652"/>
      </p:ext>
    </p:extLst>
  </p:cSld>
  <p:clrMapOvr>
    <a:masterClrMapping/>
  </p:clrMapOvr>
  <p:transition advTm="60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271718"/>
      </p:ext>
    </p:extLst>
  </p:cSld>
  <p:clrMapOvr>
    <a:masterClrMapping/>
  </p:clrMapOvr>
  <p:transition advTm="60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539297"/>
      </p:ext>
    </p:extLst>
  </p:cSld>
  <p:clrMapOvr>
    <a:masterClrMapping/>
  </p:clrMapOvr>
  <p:transition advTm="60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1842016"/>
      </p:ext>
    </p:extLst>
  </p:cSld>
  <p:clrMapOvr>
    <a:masterClrMapping/>
  </p:clrMapOvr>
  <p:transition advTm="60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the whole measure?</a:t>
            </a:r>
          </a:p>
          <a:p>
            <a:pPr marL="514350" indent="-514350">
              <a:buAutoNum type="arabicPeriod"/>
            </a:pPr>
            <a:r>
              <a:rPr lang="en-US" dirty="0"/>
              <a:t>What are the measures of the parts?</a:t>
            </a:r>
          </a:p>
          <a:p>
            <a:pPr marL="514350" indent="-514350">
              <a:buAutoNum type="arabicPeriod"/>
            </a:pPr>
            <a:r>
              <a:rPr lang="en-US" dirty="0"/>
              <a:t>What is the equation after using the angle addition postulate?</a:t>
            </a:r>
          </a:p>
          <a:p>
            <a:pPr marL="514350" indent="-514350">
              <a:buAutoNum type="arabicPeriod"/>
            </a:pPr>
            <a:r>
              <a:rPr lang="en-US" dirty="0"/>
              <a:t>What is x?</a:t>
            </a:r>
          </a:p>
          <a:p>
            <a:pPr marL="0" indent="0" algn="ctr">
              <a:buNone/>
            </a:pPr>
            <a:r>
              <a:rPr lang="en-US" dirty="0"/>
              <a:t>STOP! TURN IN BOOKS NOW OR NOT AT ALL!!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study.com/cimages/multimages/16/example2dia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37347" y="914400"/>
            <a:ext cx="4016992" cy="22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0245092"/>
      </p:ext>
    </p:extLst>
  </p:cSld>
  <p:clrMapOvr>
    <a:masterClrMapping/>
  </p:clrMapOvr>
  <p:transition advTm="60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10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9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96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Bellwork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 the figure to answer.                 V •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• R</a:t>
            </a:r>
          </a:p>
          <a:p>
            <a:pPr marL="514350" indent="-51435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                                           • Q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Name the angle 3 different ways.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VRQ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Classify the angle if the measure is 44°.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 much would a second angle measure need to be to create a straight angle?        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8 MINUTES!!</a:t>
            </a: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334000" y="2590801"/>
            <a:ext cx="2819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324600" y="13716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43700" y="3619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3810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15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6730</TotalTime>
  <Words>8657</Words>
  <Application>Microsoft Office PowerPoint</Application>
  <PresentationFormat>On-screen Show (4:3)</PresentationFormat>
  <Paragraphs>1595</Paragraphs>
  <Slides>179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179</vt:i4>
      </vt:variant>
    </vt:vector>
  </HeadingPairs>
  <TitlesOfParts>
    <vt:vector size="184" baseType="lpstr">
      <vt:lpstr>Arial</vt:lpstr>
      <vt:lpstr>Calibri</vt:lpstr>
      <vt:lpstr>Symbol</vt:lpstr>
      <vt:lpstr>Times New Roman</vt:lpstr>
      <vt:lpstr>Office Theme</vt:lpstr>
      <vt:lpstr>Angle Measure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Remember …</vt:lpstr>
      <vt:lpstr>Today’s Task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Today’s Task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Today’s Task</vt:lpstr>
      <vt:lpstr>Bellwork – copy this into notebooks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Today’s Schedule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PREASSESSMENT Today!!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</vt:lpstr>
      <vt:lpstr>Bellwork Nov. 1</vt:lpstr>
      <vt:lpstr>Bellwork Nov. 3</vt:lpstr>
      <vt:lpstr>Bellwork Nov. 4</vt:lpstr>
      <vt:lpstr>Bellwork Nov. 7</vt:lpstr>
      <vt:lpstr>Today’s Task</vt:lpstr>
      <vt:lpstr>Bellwork Nov. 8</vt:lpstr>
      <vt:lpstr>Today’s Schedule</vt:lpstr>
      <vt:lpstr>Bellwork Nov. 9</vt:lpstr>
      <vt:lpstr>Remember …</vt:lpstr>
      <vt:lpstr>Today’s Schedule</vt:lpstr>
      <vt:lpstr>Bellwork Nov. 10</vt:lpstr>
      <vt:lpstr>Bellwork Nov. 14</vt:lpstr>
      <vt:lpstr>Today’s Schedule</vt:lpstr>
      <vt:lpstr>Bellwork Nov. 15</vt:lpstr>
      <vt:lpstr>Bellwork Nov. 16</vt:lpstr>
      <vt:lpstr>Today’s Schedule i-Ready or missing assignments!</vt:lpstr>
      <vt:lpstr>Bellwork Nov. 17</vt:lpstr>
      <vt:lpstr>Bellwork Nov. 21</vt:lpstr>
      <vt:lpstr>Bellwork Nov. 22</vt:lpstr>
      <vt:lpstr>Bellwork Nov. 28</vt:lpstr>
      <vt:lpstr>Today’s Schedule i-Ready or missing assignments!</vt:lpstr>
      <vt:lpstr>Bellwork  10 minutes!</vt:lpstr>
      <vt:lpstr>Bellwork  9 minutes!</vt:lpstr>
      <vt:lpstr>Bellwork  8 minutes!</vt:lpstr>
      <vt:lpstr>Bellwork  7 minutes!</vt:lpstr>
      <vt:lpstr>Bellwork  6 minutes!</vt:lpstr>
      <vt:lpstr>Bellwork  5 minutes!</vt:lpstr>
      <vt:lpstr>Bellwork  4 minutes!</vt:lpstr>
      <vt:lpstr>Bellwork  3 minutes!</vt:lpstr>
      <vt:lpstr>Bellwork  2 minutes!</vt:lpstr>
      <vt:lpstr>Bellwork  1 minute!</vt:lpstr>
      <vt:lpstr>Bellwork  Stop!  Turn in all papers now!!</vt:lpstr>
      <vt:lpstr>Bellwork  Stop!  Turn in all papers now!!</vt:lpstr>
      <vt:lpstr>Bellwork  Stop!  Turn in all papers now!!</vt:lpstr>
      <vt:lpstr>Bellwork  Stop!  Turn in all papers now!!</vt:lpstr>
      <vt:lpstr>Bellwork  Stop!  Turn in all papers now!!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Natasha Seymour</dc:creator>
  <cp:lastModifiedBy>NATASHA  SEYMOUR</cp:lastModifiedBy>
  <cp:revision>214</cp:revision>
  <dcterms:created xsi:type="dcterms:W3CDTF">2015-09-15T00:14:08Z</dcterms:created>
  <dcterms:modified xsi:type="dcterms:W3CDTF">2018-10-22T16:09:24Z</dcterms:modified>
</cp:coreProperties>
</file>