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99"/>
    <a:srgbClr val="2975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8" d="100"/>
          <a:sy n="58" d="100"/>
        </p:scale>
        <p:origin x="-846" y="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6" Type="http://schemas.openxmlformats.org/officeDocument/2006/relationships/image" Target="../media/image9.emf"/><Relationship Id="rId11" Type="http://schemas.openxmlformats.org/officeDocument/2006/relationships/image" Target="../media/image14.emf"/><Relationship Id="rId5" Type="http://schemas.openxmlformats.org/officeDocument/2006/relationships/image" Target="../media/image8.emf"/><Relationship Id="rId10" Type="http://schemas.openxmlformats.org/officeDocument/2006/relationships/image" Target="../media/image13.emf"/><Relationship Id="rId4" Type="http://schemas.openxmlformats.org/officeDocument/2006/relationships/image" Target="../media/image7.emf"/><Relationship Id="rId9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image" Target="../media/image18.emf"/><Relationship Id="rId7" Type="http://schemas.openxmlformats.org/officeDocument/2006/relationships/image" Target="../media/image22.emf"/><Relationship Id="rId2" Type="http://schemas.openxmlformats.org/officeDocument/2006/relationships/image" Target="../media/image17.emf"/><Relationship Id="rId1" Type="http://schemas.openxmlformats.org/officeDocument/2006/relationships/image" Target="../media/image16.emf"/><Relationship Id="rId6" Type="http://schemas.openxmlformats.org/officeDocument/2006/relationships/image" Target="../media/image21.emf"/><Relationship Id="rId11" Type="http://schemas.openxmlformats.org/officeDocument/2006/relationships/image" Target="../media/image26.emf"/><Relationship Id="rId5" Type="http://schemas.openxmlformats.org/officeDocument/2006/relationships/image" Target="../media/image20.emf"/><Relationship Id="rId10" Type="http://schemas.openxmlformats.org/officeDocument/2006/relationships/image" Target="../media/image25.emf"/><Relationship Id="rId4" Type="http://schemas.openxmlformats.org/officeDocument/2006/relationships/image" Target="../media/image19.emf"/><Relationship Id="rId9" Type="http://schemas.openxmlformats.org/officeDocument/2006/relationships/image" Target="../media/image2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image" Target="../media/image28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7C640-5D76-9745-9202-2872254E8463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F85BE-5C9C-7946-B9D6-0C56DF83A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51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F85BE-5C9C-7946-B9D6-0C56DF83A37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359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7600A0-64E7-40B2-BC3C-77F004DAA7C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0571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D51C23-6732-47ED-853D-0B7D04B31F3A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6947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E38703-629C-4AEC-97BC-A42CB4D7ED8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7137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168425-997F-4FA3-B9B6-97CE90A8695A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1412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FED1-BF53-1347-B494-BE10C1E4698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2EC06-2739-7D4E-BCA0-769F23302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03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FED1-BF53-1347-B494-BE10C1E4698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2EC06-2739-7D4E-BCA0-769F23302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30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FED1-BF53-1347-B494-BE10C1E4698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2EC06-2739-7D4E-BCA0-769F23302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70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FED1-BF53-1347-B494-BE10C1E4698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2EC06-2739-7D4E-BCA0-769F23302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625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FED1-BF53-1347-B494-BE10C1E4698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2EC06-2739-7D4E-BCA0-769F23302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705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FED1-BF53-1347-B494-BE10C1E4698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2EC06-2739-7D4E-BCA0-769F23302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63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FED1-BF53-1347-B494-BE10C1E4698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2EC06-2739-7D4E-BCA0-769F23302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08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FED1-BF53-1347-B494-BE10C1E4698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2EC06-2739-7D4E-BCA0-769F23302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8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FED1-BF53-1347-B494-BE10C1E4698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2EC06-2739-7D4E-BCA0-769F23302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516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FED1-BF53-1347-B494-BE10C1E4698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2EC06-2739-7D4E-BCA0-769F23302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1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FED1-BF53-1347-B494-BE10C1E4698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2EC06-2739-7D4E-BCA0-769F23302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094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9FED1-BF53-1347-B494-BE10C1E4698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2EC06-2739-7D4E-BCA0-769F23302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525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1.emf"/><Relationship Id="rId9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oleObject" Target="../embeddings/oleObject12.bin"/><Relationship Id="rId18" Type="http://schemas.openxmlformats.org/officeDocument/2006/relationships/oleObject" Target="../embeddings/oleObject15.bin"/><Relationship Id="rId26" Type="http://schemas.openxmlformats.org/officeDocument/2006/relationships/oleObject" Target="../embeddings/oleObject19.bin"/><Relationship Id="rId3" Type="http://schemas.openxmlformats.org/officeDocument/2006/relationships/image" Target="../media/image15.png"/><Relationship Id="rId21" Type="http://schemas.openxmlformats.org/officeDocument/2006/relationships/image" Target="../media/image11.emf"/><Relationship Id="rId7" Type="http://schemas.openxmlformats.org/officeDocument/2006/relationships/image" Target="../media/image5.emf"/><Relationship Id="rId12" Type="http://schemas.openxmlformats.org/officeDocument/2006/relationships/image" Target="../media/image7.emf"/><Relationship Id="rId17" Type="http://schemas.openxmlformats.org/officeDocument/2006/relationships/image" Target="../media/image9.emf"/><Relationship Id="rId25" Type="http://schemas.openxmlformats.org/officeDocument/2006/relationships/image" Target="../media/image13.e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.bin"/><Relationship Id="rId20" Type="http://schemas.openxmlformats.org/officeDocument/2006/relationships/oleObject" Target="../embeddings/oleObject16.bin"/><Relationship Id="rId29" Type="http://schemas.openxmlformats.org/officeDocument/2006/relationships/oleObject" Target="../embeddings/oleObject21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1.bin"/><Relationship Id="rId24" Type="http://schemas.openxmlformats.org/officeDocument/2006/relationships/oleObject" Target="../embeddings/oleObject18.bin"/><Relationship Id="rId5" Type="http://schemas.openxmlformats.org/officeDocument/2006/relationships/image" Target="../media/image4.emf"/><Relationship Id="rId15" Type="http://schemas.openxmlformats.org/officeDocument/2006/relationships/oleObject" Target="../embeddings/oleObject13.bin"/><Relationship Id="rId23" Type="http://schemas.openxmlformats.org/officeDocument/2006/relationships/image" Target="../media/image12.emf"/><Relationship Id="rId28" Type="http://schemas.openxmlformats.org/officeDocument/2006/relationships/oleObject" Target="../embeddings/oleObject20.bin"/><Relationship Id="rId10" Type="http://schemas.openxmlformats.org/officeDocument/2006/relationships/oleObject" Target="../embeddings/oleObject10.bin"/><Relationship Id="rId19" Type="http://schemas.openxmlformats.org/officeDocument/2006/relationships/image" Target="../media/image10.e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6.emf"/><Relationship Id="rId14" Type="http://schemas.openxmlformats.org/officeDocument/2006/relationships/image" Target="../media/image8.emf"/><Relationship Id="rId22" Type="http://schemas.openxmlformats.org/officeDocument/2006/relationships/oleObject" Target="../embeddings/oleObject17.bin"/><Relationship Id="rId27" Type="http://schemas.openxmlformats.org/officeDocument/2006/relationships/image" Target="../media/image14.emf"/><Relationship Id="rId30" Type="http://schemas.openxmlformats.org/officeDocument/2006/relationships/oleObject" Target="../embeddings/oleObject2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13" Type="http://schemas.openxmlformats.org/officeDocument/2006/relationships/oleObject" Target="../embeddings/oleObject27.bin"/><Relationship Id="rId18" Type="http://schemas.openxmlformats.org/officeDocument/2006/relationships/image" Target="../media/image22.emf"/><Relationship Id="rId26" Type="http://schemas.openxmlformats.org/officeDocument/2006/relationships/image" Target="../media/image26.emf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31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19.emf"/><Relationship Id="rId17" Type="http://schemas.openxmlformats.org/officeDocument/2006/relationships/oleObject" Target="../embeddings/oleObject29.bin"/><Relationship Id="rId25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1.emf"/><Relationship Id="rId20" Type="http://schemas.openxmlformats.org/officeDocument/2006/relationships/image" Target="../media/image23.emf"/><Relationship Id="rId29" Type="http://schemas.openxmlformats.org/officeDocument/2006/relationships/oleObject" Target="../embeddings/oleObject36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emf"/><Relationship Id="rId11" Type="http://schemas.openxmlformats.org/officeDocument/2006/relationships/oleObject" Target="../embeddings/oleObject26.bin"/><Relationship Id="rId24" Type="http://schemas.openxmlformats.org/officeDocument/2006/relationships/image" Target="../media/image25.emf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23" Type="http://schemas.openxmlformats.org/officeDocument/2006/relationships/oleObject" Target="../embeddings/oleObject32.bin"/><Relationship Id="rId28" Type="http://schemas.openxmlformats.org/officeDocument/2006/relationships/oleObject" Target="../embeddings/oleObject35.bin"/><Relationship Id="rId10" Type="http://schemas.openxmlformats.org/officeDocument/2006/relationships/image" Target="../media/image18.emf"/><Relationship Id="rId19" Type="http://schemas.openxmlformats.org/officeDocument/2006/relationships/oleObject" Target="../embeddings/oleObject30.bin"/><Relationship Id="rId4" Type="http://schemas.openxmlformats.org/officeDocument/2006/relationships/image" Target="../media/image27.png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0.emf"/><Relationship Id="rId22" Type="http://schemas.openxmlformats.org/officeDocument/2006/relationships/image" Target="../media/image24.emf"/><Relationship Id="rId27" Type="http://schemas.openxmlformats.org/officeDocument/2006/relationships/oleObject" Target="../embeddings/oleObject34.bin"/><Relationship Id="rId30" Type="http://schemas.openxmlformats.org/officeDocument/2006/relationships/oleObject" Target="../embeddings/oleObject3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9.e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28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30.wmf"/><Relationship Id="rId10" Type="http://schemas.openxmlformats.org/officeDocument/2006/relationships/oleObject" Target="../embeddings/oleObject43.bin"/><Relationship Id="rId4" Type="http://schemas.openxmlformats.org/officeDocument/2006/relationships/oleObject" Target="../embeddings/oleObject40.bin"/><Relationship Id="rId9" Type="http://schemas.openxmlformats.org/officeDocument/2006/relationships/image" Target="../media/image3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http://www.onlinemathlearning.com/image-files/triangle-inequality-triang-2.gif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image" Target="../media/image37.wmf"/><Relationship Id="rId18" Type="http://schemas.openxmlformats.org/officeDocument/2006/relationships/oleObject" Target="../embeddings/oleObject50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47.bin"/><Relationship Id="rId17" Type="http://schemas.openxmlformats.org/officeDocument/2006/relationships/image" Target="../media/image3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9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36.wmf"/><Relationship Id="rId5" Type="http://schemas.openxmlformats.org/officeDocument/2006/relationships/image" Target="http://www.onlinemathlearning.com/image-files/triangle-inequality-triang-3.gif" TargetMode="External"/><Relationship Id="rId15" Type="http://schemas.openxmlformats.org/officeDocument/2006/relationships/image" Target="../media/image38.wmf"/><Relationship Id="rId10" Type="http://schemas.openxmlformats.org/officeDocument/2006/relationships/oleObject" Target="../embeddings/oleObject46.bin"/><Relationship Id="rId19" Type="http://schemas.openxmlformats.org/officeDocument/2006/relationships/image" Target="../media/image40.wmf"/><Relationship Id="rId4" Type="http://schemas.openxmlformats.org/officeDocument/2006/relationships/image" Target="../media/image41.png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4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2.bin"/><Relationship Id="rId5" Type="http://schemas.openxmlformats.org/officeDocument/2006/relationships/image" Target="../media/image42.wmf"/><Relationship Id="rId4" Type="http://schemas.openxmlformats.org/officeDocument/2006/relationships/oleObject" Target="../embeddings/oleObject51.bin"/><Relationship Id="rId9" Type="http://schemas.openxmlformats.org/officeDocument/2006/relationships/image" Target="../media/image4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787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Warm-up:  </a:t>
            </a:r>
            <a:r>
              <a:rPr lang="en-US" dirty="0" smtClean="0"/>
              <a:t>Find the missing side lengths and angle measures 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111951" y="2512292"/>
            <a:ext cx="1828800" cy="1905000"/>
            <a:chOff x="5867400" y="2819400"/>
            <a:chExt cx="1828800" cy="1905000"/>
          </a:xfrm>
        </p:grpSpPr>
        <p:sp>
          <p:nvSpPr>
            <p:cNvPr id="5" name="Isosceles Triangle 3"/>
            <p:cNvSpPr>
              <a:spLocks noChangeArrowheads="1"/>
            </p:cNvSpPr>
            <p:nvPr/>
          </p:nvSpPr>
          <p:spPr bwMode="auto">
            <a:xfrm>
              <a:off x="5867400" y="2819400"/>
              <a:ext cx="1828800" cy="18288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 bwMode="auto">
            <a:xfrm flipV="1">
              <a:off x="7086600" y="3505200"/>
              <a:ext cx="152400" cy="1524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6324600" y="3505200"/>
              <a:ext cx="152400" cy="1524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</p:cxnSp>
        <p:cxnSp>
          <p:nvCxnSpPr>
            <p:cNvPr id="8" name="Straight Connector 7"/>
            <p:cNvCxnSpPr/>
            <p:nvPr/>
          </p:nvCxnSpPr>
          <p:spPr bwMode="auto">
            <a:xfrm flipV="1">
              <a:off x="6781800" y="4495800"/>
              <a:ext cx="0" cy="2286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</p:cxnSp>
      </p:grpSp>
      <p:sp>
        <p:nvSpPr>
          <p:cNvPr id="11" name="TextBox 10"/>
          <p:cNvSpPr txBox="1"/>
          <p:nvPr/>
        </p:nvSpPr>
        <p:spPr>
          <a:xfrm>
            <a:off x="0" y="4949834"/>
            <a:ext cx="40216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This triangle is an equilateral triangle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525886" y="3037226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 feet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63217" y="3037226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 feet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560682" y="4417292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 feet</a:t>
            </a:r>
            <a:endParaRPr lang="en-US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81559"/>
              </p:ext>
            </p:extLst>
          </p:nvPr>
        </p:nvGraphicFramePr>
        <p:xfrm>
          <a:off x="1232069" y="3919170"/>
          <a:ext cx="45243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2" name="Equation" r:id="rId3" imgW="241300" imgH="203200" progId="Equation.DSMT4">
                  <p:embed/>
                </p:oleObj>
              </mc:Choice>
              <mc:Fallback>
                <p:oleObj name="Equation" r:id="rId3" imgW="2413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2069" y="3919170"/>
                        <a:ext cx="45243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384541"/>
              </p:ext>
            </p:extLst>
          </p:nvPr>
        </p:nvGraphicFramePr>
        <p:xfrm>
          <a:off x="2345262" y="3919170"/>
          <a:ext cx="45243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3" name="Equation" r:id="rId5" imgW="241300" imgH="203200" progId="Equation.DSMT4">
                  <p:embed/>
                </p:oleObj>
              </mc:Choice>
              <mc:Fallback>
                <p:oleObj name="Equation" r:id="rId5" imgW="2413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5262" y="3919170"/>
                        <a:ext cx="45243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7096252"/>
              </p:ext>
            </p:extLst>
          </p:nvPr>
        </p:nvGraphicFramePr>
        <p:xfrm>
          <a:off x="1786021" y="2817092"/>
          <a:ext cx="45243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4" name="Equation" r:id="rId6" imgW="241300" imgH="203200" progId="Equation.DSMT4">
                  <p:embed/>
                </p:oleObj>
              </mc:Choice>
              <mc:Fallback>
                <p:oleObj name="Equation" r:id="rId6" imgW="2413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6021" y="2817092"/>
                        <a:ext cx="45243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Isosceles Triangle 1"/>
          <p:cNvSpPr>
            <a:spLocks noChangeArrowheads="1"/>
          </p:cNvSpPr>
          <p:nvPr/>
        </p:nvSpPr>
        <p:spPr bwMode="auto">
          <a:xfrm>
            <a:off x="4642556" y="2924336"/>
            <a:ext cx="3753555" cy="1275971"/>
          </a:xfrm>
          <a:prstGeom prst="triangle">
            <a:avLst>
              <a:gd name="adj" fmla="val 50000"/>
            </a:avLst>
          </a:prstGeom>
          <a:noFill/>
          <a:ln w="38100">
            <a:solidFill>
              <a:srgbClr val="0000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400">
              <a:solidFill>
                <a:srgbClr val="00000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 flipV="1">
            <a:off x="7282216" y="3393858"/>
            <a:ext cx="152400" cy="152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cxnSp>
        <p:nvCxnSpPr>
          <p:cNvPr id="21" name="Straight Connector 20"/>
          <p:cNvCxnSpPr/>
          <p:nvPr/>
        </p:nvCxnSpPr>
        <p:spPr bwMode="auto">
          <a:xfrm>
            <a:off x="5690306" y="3317658"/>
            <a:ext cx="171450" cy="152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715135"/>
              </p:ext>
            </p:extLst>
          </p:nvPr>
        </p:nvGraphicFramePr>
        <p:xfrm>
          <a:off x="5117043" y="3858492"/>
          <a:ext cx="39211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5" name="Equation" r:id="rId7" imgW="241300" imgH="203200" progId="Equation.DSMT4">
                  <p:embed/>
                </p:oleObj>
              </mc:Choice>
              <mc:Fallback>
                <p:oleObj name="Equation" r:id="rId7" imgW="2413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7043" y="3858492"/>
                        <a:ext cx="392112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6320844"/>
              </p:ext>
            </p:extLst>
          </p:nvPr>
        </p:nvGraphicFramePr>
        <p:xfrm>
          <a:off x="7611710" y="3841030"/>
          <a:ext cx="39211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6" name="Equation" r:id="rId9" imgW="241300" imgH="203200" progId="Equation.DSMT4">
                  <p:embed/>
                </p:oleObj>
              </mc:Choice>
              <mc:Fallback>
                <p:oleObj name="Equation" r:id="rId9" imgW="2413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1710" y="3841030"/>
                        <a:ext cx="392112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9510840"/>
              </p:ext>
            </p:extLst>
          </p:nvPr>
        </p:nvGraphicFramePr>
        <p:xfrm>
          <a:off x="6216650" y="3096995"/>
          <a:ext cx="536575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7" name="Equation" r:id="rId10" imgW="330057" imgH="190417" progId="Equation.DSMT4">
                  <p:embed/>
                </p:oleObj>
              </mc:Choice>
              <mc:Fallback>
                <p:oleObj name="Equation" r:id="rId10" imgW="330057" imgH="19041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6650" y="3096995"/>
                        <a:ext cx="536575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4810569" y="3132992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 feet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521620" y="3156982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 feet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498623" y="4949834"/>
            <a:ext cx="40216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This triangle is an isosceles triangle</a:t>
            </a:r>
            <a:endParaRPr lang="en-US" sz="2800" dirty="0"/>
          </a:p>
        </p:txBody>
      </p:sp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59636" y="-3654"/>
            <a:ext cx="896509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Date:</a:t>
            </a:r>
            <a:br>
              <a:rPr lang="en-US" dirty="0" smtClean="0"/>
            </a:br>
            <a:r>
              <a:rPr lang="en-US" u="sng" dirty="0" smtClean="0"/>
              <a:t>Topic: Triangle Inequalities 		         	(6.2)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41148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28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61444" y="18592"/>
            <a:ext cx="50835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Side – Angle Relationships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5667" y="660859"/>
            <a:ext cx="8388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 a triangle, the larger angle is opposite the longer side.</a:t>
            </a:r>
          </a:p>
        </p:txBody>
      </p:sp>
      <p:pic>
        <p:nvPicPr>
          <p:cNvPr id="4" name="Picture 3" descr="Screen Shot 2015-03-02 at 11.06.58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67" y="1657300"/>
            <a:ext cx="3321128" cy="25188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04444" y="1426467"/>
            <a:ext cx="50772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List the angles from smallest to largest:</a:t>
            </a:r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315859"/>
              </p:ext>
            </p:extLst>
          </p:nvPr>
        </p:nvGraphicFramePr>
        <p:xfrm>
          <a:off x="5422900" y="2887290"/>
          <a:ext cx="1270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1" name="Equation" r:id="rId4" imgW="127000" imgH="203200" progId="Equation.DSMT4">
                  <p:embed/>
                </p:oleObj>
              </mc:Choice>
              <mc:Fallback>
                <p:oleObj name="Equation" r:id="rId4" imgW="127000" imgH="203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22900" y="2887290"/>
                        <a:ext cx="127000" cy="20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70111" y="2016635"/>
            <a:ext cx="21862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smallest side is </a:t>
            </a:r>
            <a:endParaRPr lang="en-US" sz="20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1644785"/>
              </p:ext>
            </p:extLst>
          </p:nvPr>
        </p:nvGraphicFramePr>
        <p:xfrm>
          <a:off x="6314936" y="1958687"/>
          <a:ext cx="503453" cy="411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2" name="Equation" r:id="rId6" imgW="279400" imgH="228600" progId="Equation.DSMT4">
                  <p:embed/>
                </p:oleObj>
              </mc:Choice>
              <mc:Fallback>
                <p:oleObj name="Equation" r:id="rId6" imgW="2794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314936" y="1958687"/>
                        <a:ext cx="503453" cy="4119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750970" y="2012514"/>
            <a:ext cx="1314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</a:t>
            </a:r>
            <a:r>
              <a:rPr lang="en-US" sz="2000" dirty="0" smtClean="0"/>
              <a:t>s opposite </a:t>
            </a:r>
            <a:endParaRPr lang="en-US" sz="20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7596571"/>
              </p:ext>
            </p:extLst>
          </p:nvPr>
        </p:nvGraphicFramePr>
        <p:xfrm>
          <a:off x="7956726" y="2042063"/>
          <a:ext cx="549813" cy="32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3" name="Equation" r:id="rId8" imgW="254000" imgH="152400" progId="Equation.DSMT4">
                  <p:embed/>
                </p:oleObj>
              </mc:Choice>
              <mc:Fallback>
                <p:oleObj name="Equation" r:id="rId8" imgW="254000" imgH="15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956726" y="2042063"/>
                        <a:ext cx="549813" cy="329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9297942"/>
              </p:ext>
            </p:extLst>
          </p:nvPr>
        </p:nvGraphicFramePr>
        <p:xfrm>
          <a:off x="4505146" y="2523786"/>
          <a:ext cx="479778" cy="287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" name="Equation" r:id="rId10" imgW="254000" imgH="152400" progId="Equation.DSMT4">
                  <p:embed/>
                </p:oleObj>
              </mc:Choice>
              <mc:Fallback>
                <p:oleObj name="Equation" r:id="rId10" imgW="254000" imgH="15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5146" y="2523786"/>
                        <a:ext cx="479778" cy="2878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926820" y="2439701"/>
            <a:ext cx="2406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i</a:t>
            </a:r>
            <a:r>
              <a:rPr lang="en-US" sz="2000" b="1" dirty="0" smtClean="0">
                <a:solidFill>
                  <a:srgbClr val="FF0000"/>
                </a:solidFill>
              </a:rPr>
              <a:t>s the smallest angle.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44335" y="2863491"/>
            <a:ext cx="25929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next biggest side is </a:t>
            </a:r>
            <a:endParaRPr lang="en-US" sz="2000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077186"/>
              </p:ext>
            </p:extLst>
          </p:nvPr>
        </p:nvGraphicFramePr>
        <p:xfrm>
          <a:off x="6412883" y="2765105"/>
          <a:ext cx="494648" cy="468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5" name="Equation" r:id="rId11" imgW="241300" imgH="228600" progId="Equation.DSMT4">
                  <p:embed/>
                </p:oleObj>
              </mc:Choice>
              <mc:Fallback>
                <p:oleObj name="Equation" r:id="rId11" imgW="2413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412883" y="2765105"/>
                        <a:ext cx="494648" cy="4686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805027" y="2849380"/>
            <a:ext cx="1314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is opposite </a:t>
            </a:r>
            <a:endParaRPr lang="en-US" sz="2000" dirty="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1484908"/>
              </p:ext>
            </p:extLst>
          </p:nvPr>
        </p:nvGraphicFramePr>
        <p:xfrm>
          <a:off x="8022139" y="2891713"/>
          <a:ext cx="632025" cy="303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6" name="Equation" r:id="rId13" imgW="317500" imgH="152400" progId="Equation.DSMT4">
                  <p:embed/>
                </p:oleObj>
              </mc:Choice>
              <mc:Fallback>
                <p:oleObj name="Equation" r:id="rId13" imgW="317500" imgH="15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022139" y="2891713"/>
                        <a:ext cx="632025" cy="3033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236234"/>
              </p:ext>
            </p:extLst>
          </p:nvPr>
        </p:nvGraphicFramePr>
        <p:xfrm>
          <a:off x="4369500" y="3429122"/>
          <a:ext cx="632025" cy="303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7" name="Equation" r:id="rId15" imgW="317500" imgH="152400" progId="Equation.DSMT4">
                  <p:embed/>
                </p:oleObj>
              </mc:Choice>
              <mc:Fallback>
                <p:oleObj name="Equation" r:id="rId15" imgW="317500" imgH="15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369500" y="3429122"/>
                        <a:ext cx="632025" cy="3033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896136" y="3386789"/>
            <a:ext cx="28156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</a:rPr>
              <a:t>i</a:t>
            </a:r>
            <a:r>
              <a:rPr lang="en-US" sz="2000" b="1" dirty="0" smtClean="0">
                <a:solidFill>
                  <a:srgbClr val="002060"/>
                </a:solidFill>
              </a:rPr>
              <a:t>s the next biggest angle.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61079" y="3919634"/>
            <a:ext cx="20323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largest side is </a:t>
            </a:r>
            <a:endParaRPr lang="en-US" sz="2000" dirty="0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3407280"/>
              </p:ext>
            </p:extLst>
          </p:nvPr>
        </p:nvGraphicFramePr>
        <p:xfrm>
          <a:off x="5671255" y="1958687"/>
          <a:ext cx="519289" cy="3894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8" name="Equation" r:id="rId16" imgW="304800" imgH="228600" progId="Equation.DSMT4">
                  <p:embed/>
                </p:oleObj>
              </mc:Choice>
              <mc:Fallback>
                <p:oleObj name="Equation" r:id="rId16" imgW="3048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671255" y="1958687"/>
                        <a:ext cx="519289" cy="3894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2143614"/>
              </p:ext>
            </p:extLst>
          </p:nvPr>
        </p:nvGraphicFramePr>
        <p:xfrm>
          <a:off x="5826957" y="2802913"/>
          <a:ext cx="488170" cy="418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9" name="Equation" r:id="rId18" imgW="266700" imgH="228600" progId="Equation.DSMT4">
                  <p:embed/>
                </p:oleObj>
              </mc:Choice>
              <mc:Fallback>
                <p:oleObj name="Equation" r:id="rId18" imgW="2667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826957" y="2802913"/>
                        <a:ext cx="488170" cy="4184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9046940"/>
              </p:ext>
            </p:extLst>
          </p:nvPr>
        </p:nvGraphicFramePr>
        <p:xfrm>
          <a:off x="5422900" y="3877301"/>
          <a:ext cx="545469" cy="39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0" name="Equation" r:id="rId20" imgW="317500" imgH="228600" progId="Equation.DSMT4">
                  <p:embed/>
                </p:oleObj>
              </mc:Choice>
              <mc:Fallback>
                <p:oleObj name="Equation" r:id="rId20" imgW="3175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5422900" y="3877301"/>
                        <a:ext cx="545469" cy="392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4945351"/>
              </p:ext>
            </p:extLst>
          </p:nvPr>
        </p:nvGraphicFramePr>
        <p:xfrm>
          <a:off x="6299322" y="3849931"/>
          <a:ext cx="536805" cy="420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1" name="Equation" r:id="rId22" imgW="292100" imgH="228600" progId="Equation.DSMT4">
                  <p:embed/>
                </p:oleObj>
              </mc:Choice>
              <mc:Fallback>
                <p:oleObj name="Equation" r:id="rId22" imgW="2921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6299322" y="3849931"/>
                        <a:ext cx="536805" cy="4201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6750970" y="3905523"/>
            <a:ext cx="1314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is opposite </a:t>
            </a:r>
            <a:endParaRPr lang="en-US" sz="2000" dirty="0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978720"/>
              </p:ext>
            </p:extLst>
          </p:nvPr>
        </p:nvGraphicFramePr>
        <p:xfrm>
          <a:off x="7984121" y="3921045"/>
          <a:ext cx="610740" cy="348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2" name="Equation" r:id="rId24" imgW="266700" imgH="152400" progId="Equation.DSMT4">
                  <p:embed/>
                </p:oleObj>
              </mc:Choice>
              <mc:Fallback>
                <p:oleObj name="Equation" r:id="rId24" imgW="266700" imgH="15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7984121" y="3921045"/>
                        <a:ext cx="610740" cy="3489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8798034"/>
              </p:ext>
            </p:extLst>
          </p:nvPr>
        </p:nvGraphicFramePr>
        <p:xfrm>
          <a:off x="4422635" y="4421167"/>
          <a:ext cx="593029" cy="338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3" name="Equation" r:id="rId26" imgW="266700" imgH="152400" progId="Equation.DSMT4">
                  <p:embed/>
                </p:oleObj>
              </mc:Choice>
              <mc:Fallback>
                <p:oleObj name="Equation" r:id="rId26" imgW="266700" imgH="15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4422635" y="4421167"/>
                        <a:ext cx="593029" cy="3388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4912709" y="4402263"/>
            <a:ext cx="22406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297529"/>
                </a:solidFill>
              </a:rPr>
              <a:t>i</a:t>
            </a:r>
            <a:r>
              <a:rPr lang="en-US" sz="2000" b="1" dirty="0" smtClean="0">
                <a:solidFill>
                  <a:srgbClr val="297529"/>
                </a:solidFill>
              </a:rPr>
              <a:t>s the largest angle.</a:t>
            </a:r>
            <a:endParaRPr lang="en-US" sz="2000" b="1" dirty="0">
              <a:solidFill>
                <a:srgbClr val="297529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80885" y="5144302"/>
            <a:ext cx="42639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From smallest to largest:             ,           ,</a:t>
            </a:r>
            <a:endParaRPr lang="en-US" sz="2000" dirty="0"/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360981"/>
              </p:ext>
            </p:extLst>
          </p:nvPr>
        </p:nvGraphicFramePr>
        <p:xfrm>
          <a:off x="3461079" y="5200101"/>
          <a:ext cx="479778" cy="287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" name="Equation" r:id="rId28" imgW="254000" imgH="152400" progId="Equation.DSMT4">
                  <p:embed/>
                </p:oleObj>
              </mc:Choice>
              <mc:Fallback>
                <p:oleObj name="Equation" r:id="rId28" imgW="254000" imgH="15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461079" y="5200101"/>
                        <a:ext cx="479778" cy="2878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7368881"/>
              </p:ext>
            </p:extLst>
          </p:nvPr>
        </p:nvGraphicFramePr>
        <p:xfrm>
          <a:off x="4066557" y="5185990"/>
          <a:ext cx="632025" cy="303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5" name="Equation" r:id="rId29" imgW="317500" imgH="152400" progId="Equation.DSMT4">
                  <p:embed/>
                </p:oleObj>
              </mc:Choice>
              <mc:Fallback>
                <p:oleObj name="Equation" r:id="rId29" imgW="317500" imgH="15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066557" y="5185990"/>
                        <a:ext cx="632025" cy="3033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9283393"/>
              </p:ext>
            </p:extLst>
          </p:nvPr>
        </p:nvGraphicFramePr>
        <p:xfrm>
          <a:off x="4754154" y="5170450"/>
          <a:ext cx="593029" cy="338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6" name="Equation" r:id="rId30" imgW="266700" imgH="152400" progId="Equation.DSMT4">
                  <p:embed/>
                </p:oleObj>
              </mc:Choice>
              <mc:Fallback>
                <p:oleObj name="Equation" r:id="rId30" imgW="266700" imgH="15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4754154" y="5170450"/>
                        <a:ext cx="593029" cy="3388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 35"/>
          <p:cNvSpPr/>
          <p:nvPr/>
        </p:nvSpPr>
        <p:spPr>
          <a:xfrm>
            <a:off x="566774" y="5080785"/>
            <a:ext cx="4842015" cy="541221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Line 17"/>
          <p:cNvSpPr>
            <a:spLocks noChangeShapeType="1"/>
          </p:cNvSpPr>
          <p:nvPr/>
        </p:nvSpPr>
        <p:spPr bwMode="auto">
          <a:xfrm flipH="1">
            <a:off x="1300714" y="2829567"/>
            <a:ext cx="1321459" cy="709947"/>
          </a:xfrm>
          <a:prstGeom prst="line">
            <a:avLst/>
          </a:prstGeom>
          <a:noFill/>
          <a:ln w="38100">
            <a:solidFill>
              <a:srgbClr val="FF1E2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14"/>
          <p:cNvSpPr>
            <a:spLocks noChangeShapeType="1"/>
          </p:cNvSpPr>
          <p:nvPr/>
        </p:nvSpPr>
        <p:spPr bwMode="auto">
          <a:xfrm>
            <a:off x="1763059" y="2887290"/>
            <a:ext cx="1105647" cy="652224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14"/>
          <p:cNvSpPr>
            <a:spLocks noChangeShapeType="1"/>
          </p:cNvSpPr>
          <p:nvPr/>
        </p:nvSpPr>
        <p:spPr bwMode="auto">
          <a:xfrm flipV="1">
            <a:off x="2076823" y="2348154"/>
            <a:ext cx="224117" cy="119136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89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4" grpId="0"/>
      <p:bldP spid="15" grpId="0"/>
      <p:bldP spid="18" grpId="0"/>
      <p:bldP spid="21" grpId="0"/>
      <p:bldP spid="23" grpId="0"/>
      <p:bldP spid="28" grpId="0"/>
      <p:bldP spid="31" grpId="0"/>
      <p:bldP spid="32" grpId="0"/>
      <p:bldP spid="36" grpId="0" animBg="1"/>
      <p:bldP spid="37" grpId="1" animBg="1"/>
      <p:bldP spid="38" grpId="0" animBg="1"/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61444" y="2822"/>
            <a:ext cx="50835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Side – Angle Relationships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5667" y="570109"/>
            <a:ext cx="8388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 a triangle, the longer side is opposite the larger angle.</a:t>
            </a:r>
          </a:p>
        </p:txBody>
      </p:sp>
      <p:pic>
        <p:nvPicPr>
          <p:cNvPr id="4" name="Picture 3" descr="Screen Shot 2015-03-02 at 11.07.03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100" y="1293768"/>
            <a:ext cx="3374170" cy="2857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62111" y="1279273"/>
            <a:ext cx="4974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List the sides from shortest to longest: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400779" y="1855330"/>
            <a:ext cx="23295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smallest angle is </a:t>
            </a:r>
            <a:endParaRPr lang="en-US" sz="20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3805192"/>
              </p:ext>
            </p:extLst>
          </p:nvPr>
        </p:nvGraphicFramePr>
        <p:xfrm>
          <a:off x="5662135" y="1911773"/>
          <a:ext cx="527756" cy="287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4" name="Equation" r:id="rId5" imgW="279400" imgH="152400" progId="Equation.DSMT4">
                  <p:embed/>
                </p:oleObj>
              </mc:Choice>
              <mc:Fallback>
                <p:oleObj name="Equation" r:id="rId5" imgW="279400" imgH="15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62135" y="1911773"/>
                        <a:ext cx="527756" cy="2878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8888041"/>
              </p:ext>
            </p:extLst>
          </p:nvPr>
        </p:nvGraphicFramePr>
        <p:xfrm>
          <a:off x="6349999" y="1911773"/>
          <a:ext cx="479779" cy="287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5" name="Equation" r:id="rId7" imgW="254000" imgH="152400" progId="Equation.DSMT4">
                  <p:embed/>
                </p:oleObj>
              </mc:Choice>
              <mc:Fallback>
                <p:oleObj name="Equation" r:id="rId7" imgW="254000" imgH="15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349999" y="1911773"/>
                        <a:ext cx="479779" cy="2878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50970" y="1855330"/>
            <a:ext cx="1314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</a:t>
            </a:r>
            <a:r>
              <a:rPr lang="en-US" sz="2000" dirty="0" smtClean="0"/>
              <a:t>s opposite </a:t>
            </a:r>
            <a:endParaRPr lang="en-US" sz="20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545610"/>
              </p:ext>
            </p:extLst>
          </p:nvPr>
        </p:nvGraphicFramePr>
        <p:xfrm>
          <a:off x="8008229" y="1803949"/>
          <a:ext cx="410633" cy="410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" name="Equation" r:id="rId9" imgW="228600" imgH="228600" progId="Equation.DSMT4">
                  <p:embed/>
                </p:oleObj>
              </mc:Choice>
              <mc:Fallback>
                <p:oleObj name="Equation" r:id="rId9" imgW="2286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008229" y="1803949"/>
                        <a:ext cx="410633" cy="4106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7823678"/>
              </p:ext>
            </p:extLst>
          </p:nvPr>
        </p:nvGraphicFramePr>
        <p:xfrm>
          <a:off x="4493391" y="2225558"/>
          <a:ext cx="467078" cy="467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" name="Equation" r:id="rId11" imgW="228600" imgH="228600" progId="Equation.DSMT4">
                  <p:embed/>
                </p:oleObj>
              </mc:Choice>
              <mc:Fallback>
                <p:oleObj name="Equation" r:id="rId11" imgW="2286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493391" y="2225558"/>
                        <a:ext cx="467078" cy="4670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926820" y="2348951"/>
            <a:ext cx="22529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i</a:t>
            </a:r>
            <a:r>
              <a:rPr lang="en-US" sz="2000" b="1" dirty="0" smtClean="0">
                <a:solidFill>
                  <a:srgbClr val="FF0000"/>
                </a:solidFill>
              </a:rPr>
              <a:t>s the shortest side.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85070" y="2749061"/>
            <a:ext cx="2750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next largest angle is </a:t>
            </a:r>
            <a:endParaRPr lang="en-US" sz="2000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4440220"/>
              </p:ext>
            </p:extLst>
          </p:nvPr>
        </p:nvGraphicFramePr>
        <p:xfrm>
          <a:off x="5875934" y="2788618"/>
          <a:ext cx="578705" cy="315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" name="Equation" r:id="rId13" imgW="279400" imgH="152400" progId="Equation.DSMT4">
                  <p:embed/>
                </p:oleObj>
              </mc:Choice>
              <mc:Fallback>
                <p:oleObj name="Equation" r:id="rId13" imgW="279400" imgH="15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875934" y="2788618"/>
                        <a:ext cx="578705" cy="3156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0229821"/>
              </p:ext>
            </p:extLst>
          </p:nvPr>
        </p:nvGraphicFramePr>
        <p:xfrm>
          <a:off x="6527684" y="2759566"/>
          <a:ext cx="526095" cy="315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" name="Equation" r:id="rId15" imgW="254000" imgH="152400" progId="Equation.DSMT4">
                  <p:embed/>
                </p:oleObj>
              </mc:Choice>
              <mc:Fallback>
                <p:oleObj name="Equation" r:id="rId15" imgW="254000" imgH="15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527684" y="2759566"/>
                        <a:ext cx="526095" cy="3156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998387" y="2722518"/>
            <a:ext cx="1314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</a:t>
            </a:r>
            <a:r>
              <a:rPr lang="en-US" sz="2000" dirty="0" smtClean="0"/>
              <a:t>s opposite </a:t>
            </a:r>
            <a:endParaRPr lang="en-US" sz="2000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782383"/>
              </p:ext>
            </p:extLst>
          </p:nvPr>
        </p:nvGraphicFramePr>
        <p:xfrm>
          <a:off x="8196575" y="2606158"/>
          <a:ext cx="444574" cy="47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" name="Equation" r:id="rId17" imgW="215900" imgH="228600" progId="Equation.DSMT4">
                  <p:embed/>
                </p:oleObj>
              </mc:Choice>
              <mc:Fallback>
                <p:oleObj name="Equation" r:id="rId17" imgW="2159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8196575" y="2606158"/>
                        <a:ext cx="444574" cy="470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6727661"/>
              </p:ext>
            </p:extLst>
          </p:nvPr>
        </p:nvGraphicFramePr>
        <p:xfrm>
          <a:off x="4490146" y="3149171"/>
          <a:ext cx="410559" cy="434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" name="Equation" r:id="rId19" imgW="215900" imgH="228600" progId="Equation.DSMT4">
                  <p:embed/>
                </p:oleObj>
              </mc:Choice>
              <mc:Fallback>
                <p:oleObj name="Equation" r:id="rId19" imgW="2159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490146" y="3149171"/>
                        <a:ext cx="410559" cy="4347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884487" y="3242213"/>
            <a:ext cx="26836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i</a:t>
            </a:r>
            <a:r>
              <a:rPr lang="en-US" sz="2000" b="1" dirty="0" smtClean="0">
                <a:solidFill>
                  <a:srgbClr val="0070C0"/>
                </a:solidFill>
              </a:rPr>
              <a:t>s the next longest side.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12069" y="3905997"/>
            <a:ext cx="21756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largest angle is </a:t>
            </a:r>
            <a:endParaRPr lang="en-US" sz="2000" dirty="0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6186482"/>
              </p:ext>
            </p:extLst>
          </p:nvPr>
        </p:nvGraphicFramePr>
        <p:xfrm>
          <a:off x="5457983" y="3934064"/>
          <a:ext cx="615507" cy="335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" name="Equation" r:id="rId21" imgW="279400" imgH="152400" progId="Equation.DSMT4">
                  <p:embed/>
                </p:oleObj>
              </mc:Choice>
              <mc:Fallback>
                <p:oleObj name="Equation" r:id="rId21" imgW="279400" imgH="15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457983" y="3934064"/>
                        <a:ext cx="615507" cy="3357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1213531"/>
              </p:ext>
            </p:extLst>
          </p:nvPr>
        </p:nvGraphicFramePr>
        <p:xfrm>
          <a:off x="6207959" y="3922840"/>
          <a:ext cx="543011" cy="325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" name="Equation" r:id="rId23" imgW="254000" imgH="152400" progId="Equation.DSMT4">
                  <p:embed/>
                </p:oleObj>
              </mc:Choice>
              <mc:Fallback>
                <p:oleObj name="Equation" r:id="rId23" imgW="254000" imgH="15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6207959" y="3922840"/>
                        <a:ext cx="543011" cy="3258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750970" y="3895475"/>
            <a:ext cx="1314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</a:t>
            </a:r>
            <a:r>
              <a:rPr lang="en-US" sz="2000" dirty="0" smtClean="0"/>
              <a:t>s opposite </a:t>
            </a:r>
            <a:endParaRPr lang="en-US" sz="2000" dirty="0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8853321"/>
              </p:ext>
            </p:extLst>
          </p:nvPr>
        </p:nvGraphicFramePr>
        <p:xfrm>
          <a:off x="7982336" y="3805289"/>
          <a:ext cx="429248" cy="429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4" name="Equation" r:id="rId25" imgW="228600" imgH="228600" progId="Equation.DSMT4">
                  <p:embed/>
                </p:oleObj>
              </mc:Choice>
              <mc:Fallback>
                <p:oleObj name="Equation" r:id="rId25" imgW="2286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7982336" y="3805289"/>
                        <a:ext cx="429248" cy="4292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9016580"/>
              </p:ext>
            </p:extLst>
          </p:nvPr>
        </p:nvGraphicFramePr>
        <p:xfrm>
          <a:off x="4463509" y="4416819"/>
          <a:ext cx="429248" cy="429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5" name="Equation" r:id="rId27" imgW="228600" imgH="228600" progId="Equation.DSMT4">
                  <p:embed/>
                </p:oleObj>
              </mc:Choice>
              <mc:Fallback>
                <p:oleObj name="Equation" r:id="rId27" imgW="2286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4463509" y="4416819"/>
                        <a:ext cx="429248" cy="4292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4872671" y="4503574"/>
            <a:ext cx="21555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i</a:t>
            </a:r>
            <a:r>
              <a:rPr lang="en-US" sz="2000" b="1" dirty="0" smtClean="0">
                <a:solidFill>
                  <a:srgbClr val="00B050"/>
                </a:solidFill>
              </a:rPr>
              <a:t>s the longest side.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0885" y="5094192"/>
            <a:ext cx="40883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From shortest to longest:            ,        ,</a:t>
            </a:r>
            <a:endParaRPr lang="en-US" sz="2000" dirty="0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4695354"/>
              </p:ext>
            </p:extLst>
          </p:nvPr>
        </p:nvGraphicFramePr>
        <p:xfrm>
          <a:off x="3502891" y="4972675"/>
          <a:ext cx="467078" cy="467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6" name="Equation" r:id="rId28" imgW="228600" imgH="228600" progId="Equation.DSMT4">
                  <p:embed/>
                </p:oleObj>
              </mc:Choice>
              <mc:Fallback>
                <p:oleObj name="Equation" r:id="rId28" imgW="2286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502891" y="4972675"/>
                        <a:ext cx="467078" cy="4670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5508540"/>
              </p:ext>
            </p:extLst>
          </p:nvPr>
        </p:nvGraphicFramePr>
        <p:xfrm>
          <a:off x="4033104" y="4990025"/>
          <a:ext cx="424551" cy="44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" name="Equation" r:id="rId29" imgW="215900" imgH="228600" progId="Equation.DSMT4">
                  <p:embed/>
                </p:oleObj>
              </mc:Choice>
              <mc:Fallback>
                <p:oleObj name="Equation" r:id="rId29" imgW="2159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033104" y="4990025"/>
                        <a:ext cx="424551" cy="449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9263512"/>
              </p:ext>
            </p:extLst>
          </p:nvPr>
        </p:nvGraphicFramePr>
        <p:xfrm>
          <a:off x="4564368" y="5006289"/>
          <a:ext cx="429248" cy="429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" name="Equation" r:id="rId30" imgW="228600" imgH="228600" progId="Equation.DSMT4">
                  <p:embed/>
                </p:oleObj>
              </mc:Choice>
              <mc:Fallback>
                <p:oleObj name="Equation" r:id="rId30" imgW="2286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4564368" y="5006289"/>
                        <a:ext cx="429248" cy="4292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30"/>
          <p:cNvSpPr/>
          <p:nvPr/>
        </p:nvSpPr>
        <p:spPr>
          <a:xfrm>
            <a:off x="566774" y="4969715"/>
            <a:ext cx="4842015" cy="602141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ine 17"/>
          <p:cNvSpPr>
            <a:spLocks noChangeShapeType="1"/>
          </p:cNvSpPr>
          <p:nvPr/>
        </p:nvSpPr>
        <p:spPr bwMode="auto">
          <a:xfrm flipH="1">
            <a:off x="1576038" y="2348951"/>
            <a:ext cx="0" cy="1293372"/>
          </a:xfrm>
          <a:prstGeom prst="line">
            <a:avLst/>
          </a:prstGeom>
          <a:noFill/>
          <a:ln w="38100">
            <a:solidFill>
              <a:srgbClr val="FF1E2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15"/>
          <p:cNvSpPr>
            <a:spLocks noChangeShapeType="1"/>
          </p:cNvSpPr>
          <p:nvPr/>
        </p:nvSpPr>
        <p:spPr bwMode="auto">
          <a:xfrm flipH="1" flipV="1">
            <a:off x="1001059" y="2788618"/>
            <a:ext cx="1210235" cy="649646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14"/>
          <p:cNvSpPr>
            <a:spLocks noChangeShapeType="1"/>
          </p:cNvSpPr>
          <p:nvPr/>
        </p:nvSpPr>
        <p:spPr bwMode="auto">
          <a:xfrm flipV="1">
            <a:off x="980040" y="2734676"/>
            <a:ext cx="1090706" cy="756128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9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2" grpId="0"/>
      <p:bldP spid="13" grpId="0"/>
      <p:bldP spid="16" grpId="0"/>
      <p:bldP spid="19" grpId="0"/>
      <p:bldP spid="20" grpId="0"/>
      <p:bldP spid="23" grpId="0"/>
      <p:bldP spid="26" grpId="0"/>
      <p:bldP spid="27" grpId="0"/>
      <p:bldP spid="31" grpId="0" animBg="1"/>
      <p:bldP spid="32" grpId="0" animBg="1"/>
      <p:bldP spid="33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052" y="390289"/>
            <a:ext cx="7299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Can a triangle have sides with lengths </a:t>
            </a:r>
            <a:r>
              <a:rPr lang="en-US" sz="2400" dirty="0"/>
              <a:t>1</a:t>
            </a:r>
            <a:r>
              <a:rPr lang="en-US" sz="2400" dirty="0" smtClean="0"/>
              <a:t> in, </a:t>
            </a:r>
            <a:r>
              <a:rPr lang="en-US" sz="2400" dirty="0"/>
              <a:t>2</a:t>
            </a:r>
            <a:r>
              <a:rPr lang="en-US" sz="2400" dirty="0" smtClean="0"/>
              <a:t> in, and 5 in?</a:t>
            </a:r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207180" y="1552311"/>
            <a:ext cx="4572000" cy="31360"/>
          </a:xfrm>
          <a:prstGeom prst="line">
            <a:avLst/>
          </a:prstGeom>
          <a:ln w="38100" cmpd="sng"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936144" y="1044009"/>
            <a:ext cx="12889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5 inch side</a:t>
            </a:r>
            <a:endParaRPr lang="en-US" sz="2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207180" y="1583671"/>
            <a:ext cx="768206" cy="642877"/>
          </a:xfrm>
          <a:prstGeom prst="line">
            <a:avLst/>
          </a:prstGeom>
          <a:ln w="38100" cmpd="sng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35165" y="1826438"/>
            <a:ext cx="12889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 inch side</a:t>
            </a:r>
            <a:endParaRPr lang="en-US" sz="2000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944893" y="1583671"/>
            <a:ext cx="1834287" cy="642877"/>
          </a:xfrm>
          <a:prstGeom prst="line">
            <a:avLst/>
          </a:prstGeom>
          <a:ln w="381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777310" y="1948093"/>
            <a:ext cx="12889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</a:t>
            </a:r>
            <a:r>
              <a:rPr lang="en-US" sz="2000" dirty="0" smtClean="0"/>
              <a:t> inch side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806207" y="2529638"/>
            <a:ext cx="74598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</a:rPr>
              <a:t>Triangle Inequality Theorem</a:t>
            </a:r>
          </a:p>
          <a:p>
            <a:pPr algn="ctr"/>
            <a:r>
              <a:rPr lang="en-US" sz="3200" dirty="0" smtClean="0"/>
              <a:t>The sum of the lengths of any two sides of a triangle is greater than the length of the third side.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937658" y="5467034"/>
            <a:ext cx="1237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 + 1 = 3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142728" y="5436018"/>
            <a:ext cx="789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 &lt; 5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509066" y="6021295"/>
            <a:ext cx="6220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cannot have a triangle with lengths 1 in, 2 in, and 5 in.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1389529" y="6066118"/>
            <a:ext cx="6340385" cy="40011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7156824" y="4347882"/>
            <a:ext cx="1243105" cy="1176276"/>
            <a:chOff x="7156824" y="4347882"/>
            <a:chExt cx="1243105" cy="1176276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7485529" y="4347882"/>
              <a:ext cx="914400" cy="46317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7156824" y="4347882"/>
              <a:ext cx="328705" cy="117627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7156824" y="4811059"/>
              <a:ext cx="1243105" cy="7130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6793771" y="3974354"/>
            <a:ext cx="1948963" cy="1734470"/>
            <a:chOff x="6793771" y="3974354"/>
            <a:chExt cx="1948963" cy="1734470"/>
          </a:xfrm>
        </p:grpSpPr>
        <p:sp>
          <p:nvSpPr>
            <p:cNvPr id="24" name="TextBox 23"/>
            <p:cNvSpPr txBox="1"/>
            <p:nvPr/>
          </p:nvSpPr>
          <p:spPr>
            <a:xfrm>
              <a:off x="7261427" y="3974354"/>
              <a:ext cx="3182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793771" y="533949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429828" y="457680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</p:grp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1041557"/>
              </p:ext>
            </p:extLst>
          </p:nvPr>
        </p:nvGraphicFramePr>
        <p:xfrm>
          <a:off x="5168900" y="3111500"/>
          <a:ext cx="1270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5" name="Equation" r:id="rId3" imgW="127000" imgH="203200" progId="Equation.DSMT4">
                  <p:embed/>
                </p:oleObj>
              </mc:Choice>
              <mc:Fallback>
                <p:oleObj name="Equation" r:id="rId3" imgW="127000" imgH="203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68900" y="3111500"/>
                        <a:ext cx="127000" cy="20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3763504"/>
              </p:ext>
            </p:extLst>
          </p:nvPr>
        </p:nvGraphicFramePr>
        <p:xfrm>
          <a:off x="4994983" y="4532579"/>
          <a:ext cx="2142623" cy="558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6" name="Equation" r:id="rId5" imgW="876300" imgH="228600" progId="Equation.DSMT4">
                  <p:embed/>
                </p:oleObj>
              </mc:Choice>
              <mc:Fallback>
                <p:oleObj name="Equation" r:id="rId5" imgW="8763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94983" y="4532579"/>
                        <a:ext cx="2142623" cy="5589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5662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3" grpId="0"/>
      <p:bldP spid="14" grpId="0"/>
      <p:bldP spid="15" grpId="0"/>
      <p:bldP spid="16" grpId="0"/>
      <p:bldP spid="17" grpId="0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5519738" y="1033463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>
                <a:solidFill>
                  <a:srgbClr val="000000"/>
                </a:solidFill>
                <a:latin typeface="Times" panose="02020603050405020304" pitchFamily="18" charset="0"/>
              </a:rPr>
              <a:t>A</a:t>
            </a:r>
            <a:endParaRPr lang="en-US" altLang="en-US" sz="2400" i="1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7988300" y="1371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>
                <a:solidFill>
                  <a:srgbClr val="000000"/>
                </a:solidFill>
                <a:latin typeface="Times" panose="02020603050405020304" pitchFamily="18" charset="0"/>
              </a:rPr>
              <a:t>C</a:t>
            </a:r>
            <a:endParaRPr lang="en-US" altLang="en-US" sz="2400" i="1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228600" y="2478163"/>
            <a:ext cx="83058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en-US" sz="2400" dirty="0">
                <a:solidFill>
                  <a:srgbClr val="000000"/>
                </a:solidFill>
                <a:latin typeface="Times" panose="02020603050405020304" pitchFamily="18" charset="0"/>
              </a:rPr>
              <a:t>Determine if the given measure can be lengths of a triangle:</a:t>
            </a:r>
          </a:p>
          <a:p>
            <a:pPr>
              <a:lnSpc>
                <a:spcPct val="120000"/>
              </a:lnSpc>
            </a:pPr>
            <a:r>
              <a:rPr lang="en-US" altLang="en-US" sz="2400" dirty="0">
                <a:solidFill>
                  <a:srgbClr val="000000"/>
                </a:solidFill>
                <a:latin typeface="Times" panose="02020603050405020304" pitchFamily="18" charset="0"/>
              </a:rPr>
              <a:t>4 cm, 5 cm, 6 cm?                               8 cm, 12 mm, 4 cm?</a:t>
            </a:r>
          </a:p>
        </p:txBody>
      </p:sp>
      <p:sp>
        <p:nvSpPr>
          <p:cNvPr id="100358" name="Line 6"/>
          <p:cNvSpPr>
            <a:spLocks noChangeShapeType="1"/>
          </p:cNvSpPr>
          <p:nvPr/>
        </p:nvSpPr>
        <p:spPr bwMode="auto">
          <a:xfrm>
            <a:off x="5943600" y="1219200"/>
            <a:ext cx="1981200" cy="381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7246938" y="76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>
                <a:solidFill>
                  <a:srgbClr val="000000"/>
                </a:solidFill>
                <a:latin typeface="Times" panose="02020603050405020304" pitchFamily="18" charset="0"/>
              </a:rPr>
              <a:t>B</a:t>
            </a:r>
            <a:endParaRPr lang="en-US" altLang="en-US" sz="2400" i="1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  <p:sp>
        <p:nvSpPr>
          <p:cNvPr id="100360" name="AutoShape 8"/>
          <p:cNvSpPr>
            <a:spLocks noChangeArrowheads="1"/>
          </p:cNvSpPr>
          <p:nvPr/>
        </p:nvSpPr>
        <p:spPr bwMode="auto">
          <a:xfrm>
            <a:off x="5867400" y="1143000"/>
            <a:ext cx="152400" cy="152400"/>
          </a:xfrm>
          <a:prstGeom prst="flowChartConnector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1" name="AutoShape 9"/>
          <p:cNvSpPr>
            <a:spLocks noChangeArrowheads="1"/>
          </p:cNvSpPr>
          <p:nvPr/>
        </p:nvSpPr>
        <p:spPr bwMode="auto">
          <a:xfrm>
            <a:off x="7848600" y="1524000"/>
            <a:ext cx="152400" cy="152400"/>
          </a:xfrm>
          <a:prstGeom prst="flowChartConnector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2" name="AutoShape 10"/>
          <p:cNvSpPr>
            <a:spLocks noChangeArrowheads="1"/>
          </p:cNvSpPr>
          <p:nvPr/>
        </p:nvSpPr>
        <p:spPr bwMode="auto">
          <a:xfrm>
            <a:off x="7162800" y="381000"/>
            <a:ext cx="152400" cy="152400"/>
          </a:xfrm>
          <a:prstGeom prst="flowChartConnector">
            <a:avLst/>
          </a:prstGeom>
          <a:solidFill>
            <a:srgbClr val="FF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3" name="Line 11"/>
          <p:cNvSpPr>
            <a:spLocks noChangeShapeType="1"/>
          </p:cNvSpPr>
          <p:nvPr/>
        </p:nvSpPr>
        <p:spPr bwMode="auto">
          <a:xfrm>
            <a:off x="7239000" y="457200"/>
            <a:ext cx="685800" cy="1143000"/>
          </a:xfrm>
          <a:prstGeom prst="line">
            <a:avLst/>
          </a:prstGeom>
          <a:noFill/>
          <a:ln w="28575">
            <a:solidFill>
              <a:srgbClr val="FF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4" name="Line 12"/>
          <p:cNvSpPr>
            <a:spLocks noChangeShapeType="1"/>
          </p:cNvSpPr>
          <p:nvPr/>
        </p:nvSpPr>
        <p:spPr bwMode="auto">
          <a:xfrm flipV="1">
            <a:off x="5943600" y="457200"/>
            <a:ext cx="1295400" cy="762000"/>
          </a:xfrm>
          <a:prstGeom prst="line">
            <a:avLst/>
          </a:prstGeom>
          <a:noFill/>
          <a:ln w="28575">
            <a:solidFill>
              <a:srgbClr val="FF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036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5106602"/>
              </p:ext>
            </p:extLst>
          </p:nvPr>
        </p:nvGraphicFramePr>
        <p:xfrm>
          <a:off x="5302250" y="1905000"/>
          <a:ext cx="1308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9" name="Equation" r:id="rId4" imgW="1308100" imgH="381000" progId="Equation.DSMT4">
                  <p:embed/>
                </p:oleObj>
              </mc:Choice>
              <mc:Fallback>
                <p:oleObj name="Equation" r:id="rId4" imgW="1308100" imgH="38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0" y="1905000"/>
                        <a:ext cx="13081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969191"/>
              </p:ext>
            </p:extLst>
          </p:nvPr>
        </p:nvGraphicFramePr>
        <p:xfrm>
          <a:off x="7318375" y="1905000"/>
          <a:ext cx="520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0" name="Equation" r:id="rId6" imgW="520700" imgH="381000" progId="Equation.DSMT4">
                  <p:embed/>
                </p:oleObj>
              </mc:Choice>
              <mc:Fallback>
                <p:oleObj name="Equation" r:id="rId6" imgW="520700" imgH="38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375" y="1905000"/>
                        <a:ext cx="5207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6873057"/>
              </p:ext>
            </p:extLst>
          </p:nvPr>
        </p:nvGraphicFramePr>
        <p:xfrm>
          <a:off x="6916738" y="1943100"/>
          <a:ext cx="177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1" name="Equation" r:id="rId8" imgW="177800" imgH="304800" progId="Equation.DSMT4">
                  <p:embed/>
                </p:oleObj>
              </mc:Choice>
              <mc:Fallback>
                <p:oleObj name="Equation" r:id="rId8" imgW="177800" imgH="304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6738" y="1943100"/>
                        <a:ext cx="1778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70" name="Text Box 18"/>
          <p:cNvSpPr txBox="1">
            <a:spLocks noChangeArrowheads="1"/>
          </p:cNvSpPr>
          <p:nvPr/>
        </p:nvSpPr>
        <p:spPr bwMode="auto">
          <a:xfrm>
            <a:off x="304800" y="152398"/>
            <a:ext cx="4876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b="1" dirty="0">
                <a:solidFill>
                  <a:schemeClr val="hlink"/>
                </a:solidFill>
                <a:latin typeface="Times" panose="02020603050405020304" pitchFamily="18" charset="0"/>
              </a:rPr>
              <a:t>The Triangle Inequality Theorem:</a:t>
            </a:r>
            <a:r>
              <a:rPr lang="en-US" altLang="en-US" sz="2400" dirty="0">
                <a:solidFill>
                  <a:srgbClr val="000000"/>
                </a:solidFill>
                <a:latin typeface="Times" panose="02020603050405020304" pitchFamily="18" charset="0"/>
              </a:rPr>
              <a:t>  The sum of the lengths of any two sides of a triangle is greater than the length of the third </a:t>
            </a:r>
            <a:r>
              <a:rPr lang="en-US" altLang="en-US" sz="2400" dirty="0" smtClean="0">
                <a:solidFill>
                  <a:srgbClr val="000000"/>
                </a:solidFill>
                <a:latin typeface="Times" panose="02020603050405020304" pitchFamily="18" charset="0"/>
              </a:rPr>
              <a:t>side.</a:t>
            </a:r>
            <a:endParaRPr lang="en-US" altLang="en-US" sz="2400" dirty="0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  <p:sp>
        <p:nvSpPr>
          <p:cNvPr id="100376" name="Rectangle 24"/>
          <p:cNvSpPr>
            <a:spLocks noChangeArrowheads="1"/>
          </p:cNvSpPr>
          <p:nvPr/>
        </p:nvSpPr>
        <p:spPr bwMode="auto">
          <a:xfrm>
            <a:off x="228600" y="3316363"/>
            <a:ext cx="2635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hlink"/>
                </a:solidFill>
                <a:latin typeface="Times" panose="02020603050405020304" pitchFamily="18" charset="0"/>
              </a:rPr>
              <a:t>4 cm + 5 cm &gt; 6 cm</a:t>
            </a:r>
          </a:p>
        </p:txBody>
      </p:sp>
      <p:sp>
        <p:nvSpPr>
          <p:cNvPr id="100377" name="Rectangle 25"/>
          <p:cNvSpPr>
            <a:spLocks noChangeArrowheads="1"/>
          </p:cNvSpPr>
          <p:nvPr/>
        </p:nvSpPr>
        <p:spPr bwMode="auto">
          <a:xfrm>
            <a:off x="296228" y="4383163"/>
            <a:ext cx="29854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dirty="0" smtClean="0">
                <a:solidFill>
                  <a:schemeClr val="hlink"/>
                </a:solidFill>
                <a:latin typeface="Times" panose="02020603050405020304" pitchFamily="18" charset="0"/>
              </a:rPr>
              <a:t>YES, since it works for all comparisons</a:t>
            </a:r>
            <a:endParaRPr lang="en-US" altLang="en-US" sz="2400" dirty="0">
              <a:solidFill>
                <a:schemeClr val="hlink"/>
              </a:solidFill>
              <a:latin typeface="Times" panose="02020603050405020304" pitchFamily="18" charset="0"/>
            </a:endParaRPr>
          </a:p>
        </p:txBody>
      </p:sp>
      <p:sp>
        <p:nvSpPr>
          <p:cNvPr id="100378" name="Line 26"/>
          <p:cNvSpPr>
            <a:spLocks noChangeShapeType="1"/>
          </p:cNvSpPr>
          <p:nvPr/>
        </p:nvSpPr>
        <p:spPr bwMode="auto">
          <a:xfrm>
            <a:off x="6172200" y="3316363"/>
            <a:ext cx="0" cy="228600"/>
          </a:xfrm>
          <a:prstGeom prst="line">
            <a:avLst/>
          </a:prstGeom>
          <a:noFill/>
          <a:ln w="28575">
            <a:solidFill>
              <a:srgbClr val="FF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79" name="Rectangle 27"/>
          <p:cNvSpPr>
            <a:spLocks noChangeArrowheads="1"/>
          </p:cNvSpPr>
          <p:nvPr/>
        </p:nvSpPr>
        <p:spPr bwMode="auto">
          <a:xfrm>
            <a:off x="6027738" y="3468763"/>
            <a:ext cx="557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FF0080"/>
                </a:solidFill>
                <a:latin typeface="Times" panose="02020603050405020304" pitchFamily="18" charset="0"/>
              </a:rPr>
              <a:t>cm</a:t>
            </a:r>
          </a:p>
        </p:txBody>
      </p:sp>
      <p:graphicFrame>
        <p:nvGraphicFramePr>
          <p:cNvPr id="100380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0471593"/>
              </p:ext>
            </p:extLst>
          </p:nvPr>
        </p:nvGraphicFramePr>
        <p:xfrm>
          <a:off x="5800725" y="3500513"/>
          <a:ext cx="177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2" name="Equation" r:id="rId10" imgW="177800" imgH="304800" progId="Equation.DSMT4">
                  <p:embed/>
                </p:oleObj>
              </mc:Choice>
              <mc:Fallback>
                <p:oleObj name="Equation" r:id="rId10" imgW="177800" imgH="304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0725" y="3500513"/>
                        <a:ext cx="1778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81" name="Rectangle 29"/>
          <p:cNvSpPr>
            <a:spLocks noChangeArrowheads="1"/>
          </p:cNvSpPr>
          <p:nvPr/>
        </p:nvSpPr>
        <p:spPr bwMode="auto">
          <a:xfrm>
            <a:off x="5597525" y="3475113"/>
            <a:ext cx="56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FF0080"/>
                </a:solidFill>
                <a:latin typeface="Times" panose="02020603050405020304" pitchFamily="18" charset="0"/>
              </a:rPr>
              <a:t>1.2</a:t>
            </a:r>
          </a:p>
        </p:txBody>
      </p:sp>
      <p:sp>
        <p:nvSpPr>
          <p:cNvPr id="100382" name="Rectangle 30"/>
          <p:cNvSpPr>
            <a:spLocks noChangeArrowheads="1"/>
          </p:cNvSpPr>
          <p:nvPr/>
        </p:nvSpPr>
        <p:spPr bwMode="auto">
          <a:xfrm>
            <a:off x="4876800" y="3925963"/>
            <a:ext cx="2863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FF1E2D"/>
                </a:solidFill>
                <a:latin typeface="Times" panose="02020603050405020304" pitchFamily="18" charset="0"/>
              </a:rPr>
              <a:t>8 cm &gt; 1.2 cm + 4 cm</a:t>
            </a:r>
            <a:endParaRPr lang="en-US" altLang="en-US" sz="2400" dirty="0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  <p:sp>
        <p:nvSpPr>
          <p:cNvPr id="100383" name="Rectangle 31"/>
          <p:cNvSpPr>
            <a:spLocks noChangeArrowheads="1"/>
          </p:cNvSpPr>
          <p:nvPr/>
        </p:nvSpPr>
        <p:spPr bwMode="auto">
          <a:xfrm>
            <a:off x="4896608" y="4392053"/>
            <a:ext cx="34549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dirty="0" smtClean="0">
                <a:solidFill>
                  <a:srgbClr val="FF1E2D"/>
                </a:solidFill>
                <a:latin typeface="Times" panose="02020603050405020304" pitchFamily="18" charset="0"/>
              </a:rPr>
              <a:t>NO, since it doesn’t work for this comparison</a:t>
            </a:r>
            <a:endParaRPr lang="en-US" altLang="en-US" sz="2400" dirty="0">
              <a:solidFill>
                <a:schemeClr val="hlink"/>
              </a:solidFill>
              <a:latin typeface="Times" panose="02020603050405020304" pitchFamily="18" charset="0"/>
            </a:endParaRPr>
          </a:p>
        </p:txBody>
      </p:sp>
      <p:sp>
        <p:nvSpPr>
          <p:cNvPr id="100384" name="Rectangle 32"/>
          <p:cNvSpPr>
            <a:spLocks noChangeArrowheads="1"/>
          </p:cNvSpPr>
          <p:nvPr/>
        </p:nvSpPr>
        <p:spPr bwMode="auto">
          <a:xfrm>
            <a:off x="228600" y="3621163"/>
            <a:ext cx="2635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hlink"/>
                </a:solidFill>
                <a:latin typeface="Times" panose="02020603050405020304" pitchFamily="18" charset="0"/>
              </a:rPr>
              <a:t>5 cm + 6 cm &gt; 4 cm</a:t>
            </a:r>
          </a:p>
        </p:txBody>
      </p:sp>
      <p:sp>
        <p:nvSpPr>
          <p:cNvPr id="100385" name="Rectangle 33"/>
          <p:cNvSpPr>
            <a:spLocks noChangeArrowheads="1"/>
          </p:cNvSpPr>
          <p:nvPr/>
        </p:nvSpPr>
        <p:spPr bwMode="auto">
          <a:xfrm>
            <a:off x="238125" y="3946601"/>
            <a:ext cx="2635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hlink"/>
                </a:solidFill>
                <a:latin typeface="Times" panose="02020603050405020304" pitchFamily="18" charset="0"/>
              </a:rPr>
              <a:t>4 cm + 6 cm &gt; 5 cm</a:t>
            </a:r>
          </a:p>
        </p:txBody>
      </p:sp>
      <p:sp>
        <p:nvSpPr>
          <p:cNvPr id="34" name="Rectangle 30"/>
          <p:cNvSpPr>
            <a:spLocks noChangeArrowheads="1"/>
          </p:cNvSpPr>
          <p:nvPr/>
        </p:nvSpPr>
        <p:spPr bwMode="auto">
          <a:xfrm>
            <a:off x="6791325" y="1706638"/>
            <a:ext cx="50366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 dirty="0" smtClean="0">
                <a:solidFill>
                  <a:srgbClr val="FF1E2D"/>
                </a:solidFill>
                <a:latin typeface="Times" panose="02020603050405020304" pitchFamily="18" charset="0"/>
              </a:rPr>
              <a:t>&gt;</a:t>
            </a:r>
            <a:endParaRPr lang="en-US" altLang="en-US" sz="4400" dirty="0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00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0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 autoUpdateAnimBg="0"/>
      <p:bldP spid="100356" grpId="0" build="p" autoUpdateAnimBg="0"/>
      <p:bldP spid="100357" grpId="0" autoUpdateAnimBg="0"/>
      <p:bldP spid="100358" grpId="0" animBg="1"/>
      <p:bldP spid="100359" grpId="0" build="p" autoUpdateAnimBg="0"/>
      <p:bldP spid="100360" grpId="0" animBg="1"/>
      <p:bldP spid="100361" grpId="0" animBg="1"/>
      <p:bldP spid="100362" grpId="0" animBg="1"/>
      <p:bldP spid="100363" grpId="0" animBg="1"/>
      <p:bldP spid="100364" grpId="0" animBg="1"/>
      <p:bldP spid="100376" grpId="0" build="p" autoUpdateAnimBg="0"/>
      <p:bldP spid="100377" grpId="0" build="p" autoUpdateAnimBg="0"/>
      <p:bldP spid="100378" grpId="0" animBg="1"/>
      <p:bldP spid="100379" grpId="0" build="p" autoUpdateAnimBg="0"/>
      <p:bldP spid="100381" grpId="0" build="p" autoUpdateAnimBg="0"/>
      <p:bldP spid="100382" grpId="0" build="p" autoUpdateAnimBg="0"/>
      <p:bldP spid="100383" grpId="0" build="p" autoUpdateAnimBg="0"/>
      <p:bldP spid="100384" grpId="0" build="p" autoUpdateAnimBg="0"/>
      <p:bldP spid="100385" grpId="0" build="p" autoUpdateAnimBg="0"/>
      <p:bldP spid="3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381000" y="144124"/>
            <a:ext cx="838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en-US" sz="2400">
                <a:solidFill>
                  <a:srgbClr val="000000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Find the range of values for </a:t>
            </a:r>
            <a:r>
              <a:rPr lang="en-US" altLang="en-US" sz="2400" i="1">
                <a:solidFill>
                  <a:srgbClr val="000000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2400">
                <a:solidFill>
                  <a:srgbClr val="000000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 for the given triangle. </a:t>
            </a:r>
            <a:endParaRPr lang="en-US" altLang="en-US" sz="2400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  <p:pic>
        <p:nvPicPr>
          <p:cNvPr id="78851" name="Picture 3" descr="triangle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53724"/>
            <a:ext cx="2447925" cy="156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3048000" y="753724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en-US" sz="2400" i="1" dirty="0">
                <a:solidFill>
                  <a:srgbClr val="FF1E2D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2400" dirty="0">
                <a:solidFill>
                  <a:srgbClr val="FF1E2D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+ 4 &gt; 7</a:t>
            </a:r>
            <a:endParaRPr lang="en-US" altLang="en-US" sz="2400" dirty="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912813" y="4868528"/>
            <a:ext cx="7299325" cy="4953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altLang="en-US" sz="2400" b="1">
                <a:solidFill>
                  <a:schemeClr val="hlink"/>
                </a:solidFill>
                <a:latin typeface="Times" panose="02020603050405020304" pitchFamily="18" charset="0"/>
              </a:rPr>
              <a:t>Answer:</a:t>
            </a:r>
            <a:r>
              <a:rPr lang="en-US" altLang="en-US" sz="2400">
                <a:solidFill>
                  <a:schemeClr val="tx1"/>
                </a:solidFill>
                <a:latin typeface="Times" panose="02020603050405020304" pitchFamily="18" charset="0"/>
              </a:rPr>
              <a:t> </a:t>
            </a:r>
            <a:r>
              <a:rPr lang="en-US" altLang="en-US" sz="2400">
                <a:solidFill>
                  <a:srgbClr val="000000"/>
                </a:solidFill>
                <a:latin typeface="Times" panose="02020603050405020304" pitchFamily="18" charset="0"/>
              </a:rPr>
              <a:t>The length of </a:t>
            </a:r>
            <a:r>
              <a:rPr lang="en-US" altLang="en-US" sz="2400" i="1">
                <a:solidFill>
                  <a:srgbClr val="FF1E2D"/>
                </a:solidFill>
                <a:latin typeface="Times" panose="02020603050405020304" pitchFamily="18" charset="0"/>
              </a:rPr>
              <a:t>s</a:t>
            </a:r>
            <a:r>
              <a:rPr lang="en-US" altLang="en-US" sz="2400">
                <a:solidFill>
                  <a:srgbClr val="000000"/>
                </a:solidFill>
                <a:latin typeface="Times" panose="02020603050405020304" pitchFamily="18" charset="0"/>
              </a:rPr>
              <a:t> </a:t>
            </a:r>
            <a:r>
              <a:rPr lang="en-US" altLang="en-US" sz="2400">
                <a:solidFill>
                  <a:srgbClr val="FF0080"/>
                </a:solidFill>
                <a:latin typeface="Times" panose="02020603050405020304" pitchFamily="18" charset="0"/>
              </a:rPr>
              <a:t>is greater than 3</a:t>
            </a:r>
            <a:r>
              <a:rPr lang="en-US" altLang="en-US" sz="2400">
                <a:solidFill>
                  <a:srgbClr val="000000"/>
                </a:solidFill>
                <a:latin typeface="Times" panose="02020603050405020304" pitchFamily="18" charset="0"/>
              </a:rPr>
              <a:t> </a:t>
            </a:r>
            <a:r>
              <a:rPr lang="en-US" altLang="en-US" sz="2400">
                <a:latin typeface="Times" panose="02020603050405020304" pitchFamily="18" charset="0"/>
              </a:rPr>
              <a:t>and less than 11</a:t>
            </a:r>
            <a:endParaRPr lang="en-US" altLang="en-US" sz="2400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3048000" y="1782424"/>
            <a:ext cx="1497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sz="2400" i="1">
                <a:solidFill>
                  <a:srgbClr val="FF1E2D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2400">
                <a:solidFill>
                  <a:srgbClr val="000000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 + 7 &gt; 4</a:t>
            </a:r>
            <a:endParaRPr lang="en-US" altLang="en-US" sz="2400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3124200" y="3001624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sz="2400">
                <a:solidFill>
                  <a:srgbClr val="000000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7 + 4 &gt; </a:t>
            </a:r>
            <a:r>
              <a:rPr lang="en-US" altLang="en-US" sz="2400" i="1">
                <a:solidFill>
                  <a:srgbClr val="FF1E2D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altLang="en-US" sz="2400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4811713" y="720387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en-US" sz="2400">
                <a:solidFill>
                  <a:srgbClr val="FF0080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so,   </a:t>
            </a:r>
            <a:r>
              <a:rPr lang="en-US" altLang="en-US" sz="2400" i="1">
                <a:solidFill>
                  <a:srgbClr val="FF0080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2400">
                <a:solidFill>
                  <a:srgbClr val="FF0080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 &gt; 3 </a:t>
            </a:r>
            <a:endParaRPr lang="en-US" altLang="en-US" sz="2400">
              <a:solidFill>
                <a:srgbClr val="FF0080"/>
              </a:solidFill>
              <a:latin typeface="Times" panose="02020603050405020304" pitchFamily="18" charset="0"/>
            </a:endParaRPr>
          </a:p>
        </p:txBody>
      </p:sp>
      <p:sp>
        <p:nvSpPr>
          <p:cNvPr id="78857" name="Rectangle 9"/>
          <p:cNvSpPr>
            <a:spLocks noChangeArrowheads="1"/>
          </p:cNvSpPr>
          <p:nvPr/>
        </p:nvSpPr>
        <p:spPr bwMode="auto">
          <a:xfrm>
            <a:off x="4854575" y="1741149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sz="2400">
                <a:solidFill>
                  <a:schemeClr val="tx1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so,  </a:t>
            </a:r>
            <a:r>
              <a:rPr lang="en-US" altLang="en-US" sz="2400" i="1">
                <a:solidFill>
                  <a:schemeClr val="tx1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2400">
                <a:solidFill>
                  <a:schemeClr val="tx1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 &gt; –3 </a:t>
            </a:r>
          </a:p>
        </p:txBody>
      </p:sp>
      <p:sp>
        <p:nvSpPr>
          <p:cNvPr id="78858" name="Rectangle 10"/>
          <p:cNvSpPr>
            <a:spLocks noChangeArrowheads="1"/>
          </p:cNvSpPr>
          <p:nvPr/>
        </p:nvSpPr>
        <p:spPr bwMode="auto">
          <a:xfrm>
            <a:off x="4824413" y="2071349"/>
            <a:ext cx="33289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sz="2000" i="1" dirty="0">
                <a:solidFill>
                  <a:schemeClr val="hlink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(not valid because lengths of sides must be positive)</a:t>
            </a:r>
            <a:endParaRPr lang="en-US" altLang="en-US" sz="2400" dirty="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78859" name="Rectangle 11"/>
          <p:cNvSpPr>
            <a:spLocks noChangeArrowheads="1"/>
          </p:cNvSpPr>
          <p:nvPr/>
        </p:nvSpPr>
        <p:spPr bwMode="auto">
          <a:xfrm>
            <a:off x="4953000" y="3001624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sz="2400">
                <a:latin typeface="Times" panose="02020603050405020304" pitchFamily="18" charset="0"/>
                <a:cs typeface="Times New Roman" panose="02020603050405020304" pitchFamily="18" charset="0"/>
              </a:rPr>
              <a:t>so,  </a:t>
            </a:r>
            <a:r>
              <a:rPr lang="en-US" altLang="en-US" sz="2400" i="1">
                <a:latin typeface="Times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2400">
                <a:latin typeface="Times" panose="02020603050405020304" pitchFamily="18" charset="0"/>
                <a:cs typeface="Times New Roman" panose="02020603050405020304" pitchFamily="18" charset="0"/>
              </a:rPr>
              <a:t> &lt; 11 </a:t>
            </a: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8860" name="Rectangle 12"/>
          <p:cNvSpPr>
            <a:spLocks noChangeArrowheads="1"/>
          </p:cNvSpPr>
          <p:nvPr/>
        </p:nvSpPr>
        <p:spPr bwMode="auto">
          <a:xfrm>
            <a:off x="2547938" y="3852528"/>
            <a:ext cx="440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i="1">
                <a:solidFill>
                  <a:srgbClr val="000000"/>
                </a:solidFill>
                <a:latin typeface="Times" panose="02020603050405020304" pitchFamily="18" charset="0"/>
              </a:rPr>
              <a:t>Combine the two valid statements:</a:t>
            </a:r>
          </a:p>
        </p:txBody>
      </p:sp>
      <p:sp>
        <p:nvSpPr>
          <p:cNvPr id="78861" name="Rectangle 13"/>
          <p:cNvSpPr>
            <a:spLocks noChangeArrowheads="1"/>
          </p:cNvSpPr>
          <p:nvPr/>
        </p:nvSpPr>
        <p:spPr bwMode="auto">
          <a:xfrm>
            <a:off x="4114800" y="4309728"/>
            <a:ext cx="1412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FF0080"/>
                </a:solidFill>
                <a:latin typeface="Times" panose="02020603050405020304" pitchFamily="18" charset="0"/>
              </a:rPr>
              <a:t>3 &lt;</a:t>
            </a:r>
            <a:r>
              <a:rPr lang="en-US" altLang="en-US" sz="2400" b="1">
                <a:solidFill>
                  <a:schemeClr val="tx1"/>
                </a:solidFill>
                <a:latin typeface="Times" panose="02020603050405020304" pitchFamily="18" charset="0"/>
              </a:rPr>
              <a:t> </a:t>
            </a:r>
            <a:r>
              <a:rPr lang="en-US" altLang="en-US" sz="2400" b="1" i="1">
                <a:solidFill>
                  <a:srgbClr val="FF1E2D"/>
                </a:solidFill>
                <a:latin typeface="Times" panose="02020603050405020304" pitchFamily="18" charset="0"/>
              </a:rPr>
              <a:t>s</a:t>
            </a:r>
            <a:r>
              <a:rPr lang="en-US" altLang="en-US" sz="2400" b="1">
                <a:solidFill>
                  <a:schemeClr val="tx1"/>
                </a:solidFill>
                <a:latin typeface="Times" panose="02020603050405020304" pitchFamily="18" charset="0"/>
              </a:rPr>
              <a:t> </a:t>
            </a:r>
            <a:r>
              <a:rPr lang="en-US" altLang="en-US" sz="2400" b="1">
                <a:latin typeface="Times" panose="02020603050405020304" pitchFamily="18" charset="0"/>
              </a:rPr>
              <a:t>&lt; 11</a:t>
            </a:r>
            <a:endParaRPr lang="en-US" altLang="en-US" sz="2400" b="1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3293164" y="1038651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en-US" sz="2400" b="1" i="1" dirty="0" smtClean="0">
                <a:solidFill>
                  <a:srgbClr val="FF3399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400" b="1" dirty="0" smtClean="0">
                <a:solidFill>
                  <a:srgbClr val="FF3399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4  - 4 </a:t>
            </a:r>
            <a:endParaRPr lang="en-US" altLang="en-US" sz="2400" b="1" dirty="0">
              <a:solidFill>
                <a:srgbClr val="FF3399"/>
              </a:solidFill>
              <a:latin typeface="Times" panose="02020603050405020304" pitchFamily="18" charset="0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3299792" y="2092199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en-US" sz="2400" b="1" i="1" dirty="0" smtClean="0">
                <a:solidFill>
                  <a:srgbClr val="0070C0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400" b="1" dirty="0">
                <a:solidFill>
                  <a:srgbClr val="0070C0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en-US" sz="2400" b="1" dirty="0" smtClean="0">
                <a:solidFill>
                  <a:srgbClr val="0070C0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  - 7 </a:t>
            </a:r>
            <a:endParaRPr lang="en-US" altLang="en-US" sz="2400" b="1" dirty="0">
              <a:solidFill>
                <a:srgbClr val="0070C0"/>
              </a:solidFill>
              <a:latin typeface="Times" panose="02020603050405020304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854575" y="1853544"/>
            <a:ext cx="1674972" cy="299085"/>
            <a:chOff x="4854575" y="1853544"/>
            <a:chExt cx="1674972" cy="299085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854575" y="1863704"/>
              <a:ext cx="1634332" cy="288925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4895215" y="1853544"/>
              <a:ext cx="1634332" cy="288925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 build="p" autoUpdateAnimBg="0"/>
      <p:bldP spid="78853" grpId="0" animBg="1" autoUpdateAnimBg="0"/>
      <p:bldP spid="78854" grpId="0" build="p" autoUpdateAnimBg="0"/>
      <p:bldP spid="78855" grpId="0" build="p" autoUpdateAnimBg="0"/>
      <p:bldP spid="78856" grpId="0" build="p" autoUpdateAnimBg="0"/>
      <p:bldP spid="78857" grpId="0" build="p" autoUpdateAnimBg="0"/>
      <p:bldP spid="78858" grpId="0" build="p" autoUpdateAnimBg="0"/>
      <p:bldP spid="78859" grpId="0" build="p" autoUpdateAnimBg="0"/>
      <p:bldP spid="78860" grpId="0" build="p" autoUpdateAnimBg="0"/>
      <p:bldP spid="78861" grpId="0" build="p" autoUpdateAnimBg="0"/>
      <p:bldP spid="14" grpId="0" build="p" autoUpdateAnimBg="0"/>
      <p:bldP spid="1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5" name="Picture 3" descr="triangle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36986"/>
            <a:ext cx="32766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3505200" y="1189386"/>
            <a:ext cx="5427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en-US" sz="2400" i="1">
                <a:solidFill>
                  <a:srgbClr val="000000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We need to find the size of the third angle: </a:t>
            </a: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457200" y="122586"/>
            <a:ext cx="79263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/>
          <a:p>
            <a:pPr eaLnBrk="1" hangingPunct="1"/>
            <a:r>
              <a:rPr lang="en-US" altLang="en-US" sz="2400">
                <a:solidFill>
                  <a:srgbClr val="000000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Compare the lengths of the sides of the following triangle. List the sides from longest to shortest.</a:t>
            </a:r>
            <a:endParaRPr lang="en-US" altLang="en-US" sz="2400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  <p:graphicFrame>
        <p:nvGraphicFramePr>
          <p:cNvPr id="7987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8963965"/>
              </p:ext>
            </p:extLst>
          </p:nvPr>
        </p:nvGraphicFramePr>
        <p:xfrm>
          <a:off x="4432300" y="1722786"/>
          <a:ext cx="31877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6" name="Equation" r:id="rId6" imgW="3187700" imgH="304800" progId="Equation.DSMT4">
                  <p:embed/>
                </p:oleObj>
              </mc:Choice>
              <mc:Fallback>
                <p:oleObj name="Equation" r:id="rId6" imgW="3187700" imgH="304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2300" y="1722786"/>
                        <a:ext cx="31877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8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5962146"/>
              </p:ext>
            </p:extLst>
          </p:nvPr>
        </p:nvGraphicFramePr>
        <p:xfrm>
          <a:off x="5257800" y="2179986"/>
          <a:ext cx="23622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7" name="Equation" r:id="rId8" imgW="2362200" imgH="304800" progId="Equation.DSMT4">
                  <p:embed/>
                </p:oleObj>
              </mc:Choice>
              <mc:Fallback>
                <p:oleObj name="Equation" r:id="rId8" imgW="2362200" imgH="304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179986"/>
                        <a:ext cx="23622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8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397669"/>
              </p:ext>
            </p:extLst>
          </p:nvPr>
        </p:nvGraphicFramePr>
        <p:xfrm>
          <a:off x="6096000" y="2637186"/>
          <a:ext cx="23622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8" name="Equation" r:id="rId10" imgW="2362200" imgH="304800" progId="Equation.DSMT4">
                  <p:embed/>
                </p:oleObj>
              </mc:Choice>
              <mc:Fallback>
                <p:oleObj name="Equation" r:id="rId10" imgW="2362200" imgH="304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637186"/>
                        <a:ext cx="23622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8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2530492"/>
              </p:ext>
            </p:extLst>
          </p:nvPr>
        </p:nvGraphicFramePr>
        <p:xfrm>
          <a:off x="6096000" y="3094386"/>
          <a:ext cx="13843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9" name="Equation" r:id="rId12" imgW="1384300" imgH="304800" progId="Equation.DSMT4">
                  <p:embed/>
                </p:oleObj>
              </mc:Choice>
              <mc:Fallback>
                <p:oleObj name="Equation" r:id="rId12" imgW="1384300" imgH="304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094386"/>
                        <a:ext cx="13843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883" name="Rectangle 11"/>
          <p:cNvSpPr>
            <a:spLocks noChangeArrowheads="1"/>
          </p:cNvSpPr>
          <p:nvPr/>
        </p:nvSpPr>
        <p:spPr bwMode="auto">
          <a:xfrm>
            <a:off x="2343150" y="1560861"/>
            <a:ext cx="4841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>
                <a:solidFill>
                  <a:schemeClr val="accent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85°</a:t>
            </a:r>
          </a:p>
        </p:txBody>
      </p:sp>
      <p:sp>
        <p:nvSpPr>
          <p:cNvPr id="79884" name="Rectangle 12"/>
          <p:cNvSpPr>
            <a:spLocks noChangeArrowheads="1"/>
          </p:cNvSpPr>
          <p:nvPr/>
        </p:nvSpPr>
        <p:spPr bwMode="auto">
          <a:xfrm>
            <a:off x="304800" y="3399186"/>
            <a:ext cx="4840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>
                <a:solidFill>
                  <a:srgbClr val="000000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List the sides from longest to shortest:</a:t>
            </a:r>
          </a:p>
        </p:txBody>
      </p:sp>
      <p:graphicFrame>
        <p:nvGraphicFramePr>
          <p:cNvPr id="7988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812977"/>
              </p:ext>
            </p:extLst>
          </p:nvPr>
        </p:nvGraphicFramePr>
        <p:xfrm>
          <a:off x="914400" y="4008786"/>
          <a:ext cx="520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0" name="Equation" r:id="rId14" imgW="520700" imgH="381000" progId="Equation.DSMT4">
                  <p:embed/>
                </p:oleObj>
              </mc:Choice>
              <mc:Fallback>
                <p:oleObj name="Equation" r:id="rId14" imgW="520700" imgH="38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008786"/>
                        <a:ext cx="5207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886" name="Line 14"/>
          <p:cNvSpPr>
            <a:spLocks noChangeShapeType="1"/>
          </p:cNvSpPr>
          <p:nvPr/>
        </p:nvSpPr>
        <p:spPr bwMode="auto">
          <a:xfrm flipH="1">
            <a:off x="1981200" y="1875186"/>
            <a:ext cx="5334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7" name="Line 15"/>
          <p:cNvSpPr>
            <a:spLocks noChangeShapeType="1"/>
          </p:cNvSpPr>
          <p:nvPr/>
        </p:nvSpPr>
        <p:spPr bwMode="auto">
          <a:xfrm flipH="1" flipV="1">
            <a:off x="1828800" y="2103786"/>
            <a:ext cx="99060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988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5410089"/>
              </p:ext>
            </p:extLst>
          </p:nvPr>
        </p:nvGraphicFramePr>
        <p:xfrm>
          <a:off x="1498600" y="4011961"/>
          <a:ext cx="711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1" name="Equation" r:id="rId16" imgW="711200" imgH="431800" progId="Equation.DSMT4">
                  <p:embed/>
                </p:oleObj>
              </mc:Choice>
              <mc:Fallback>
                <p:oleObj name="Equation" r:id="rId16" imgW="7112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8600" y="4011961"/>
                        <a:ext cx="7112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889" name="Line 17"/>
          <p:cNvSpPr>
            <a:spLocks noChangeShapeType="1"/>
          </p:cNvSpPr>
          <p:nvPr/>
        </p:nvSpPr>
        <p:spPr bwMode="auto">
          <a:xfrm flipV="1">
            <a:off x="1219200" y="2179986"/>
            <a:ext cx="1600200" cy="457200"/>
          </a:xfrm>
          <a:prstGeom prst="line">
            <a:avLst/>
          </a:prstGeom>
          <a:noFill/>
          <a:ln w="38100">
            <a:solidFill>
              <a:srgbClr val="FF1E2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9890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3037777"/>
              </p:ext>
            </p:extLst>
          </p:nvPr>
        </p:nvGraphicFramePr>
        <p:xfrm>
          <a:off x="2266950" y="4011961"/>
          <a:ext cx="7493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2" name="Equation" r:id="rId18" imgW="749300" imgH="431800" progId="Equation.DSMT4">
                  <p:embed/>
                </p:oleObj>
              </mc:Choice>
              <mc:Fallback>
                <p:oleObj name="Equation" r:id="rId18" imgW="7493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6950" y="4011961"/>
                        <a:ext cx="7493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3" grpId="0" build="p" autoUpdateAnimBg="0"/>
      <p:bldP spid="79884" grpId="0" build="p" autoUpdateAnimBg="0"/>
      <p:bldP spid="79886" grpId="0" animBg="1"/>
      <p:bldP spid="79886" grpId="1" animBg="1"/>
      <p:bldP spid="79887" grpId="0" animBg="1"/>
      <p:bldP spid="79887" grpId="1" animBg="1"/>
      <p:bldP spid="7988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457200" y="122588"/>
            <a:ext cx="79263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/>
          <a:p>
            <a:pPr eaLnBrk="1" hangingPunct="1"/>
            <a:r>
              <a:rPr lang="en-US" altLang="en-US" sz="2400">
                <a:solidFill>
                  <a:srgbClr val="000000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In triangle ABC, AB = 9 cm, BC = 16 cm and AC = 24 cm.  List the angles of the triangle in order from largest to smallest.</a:t>
            </a:r>
            <a:endParaRPr lang="en-US" altLang="en-US" sz="2400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  <p:sp>
        <p:nvSpPr>
          <p:cNvPr id="104459" name="Rectangle 11"/>
          <p:cNvSpPr>
            <a:spLocks noChangeArrowheads="1"/>
          </p:cNvSpPr>
          <p:nvPr/>
        </p:nvSpPr>
        <p:spPr bwMode="auto">
          <a:xfrm>
            <a:off x="2057400" y="4272313"/>
            <a:ext cx="4992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>
                <a:solidFill>
                  <a:srgbClr val="000000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List the angles from largest to smallest:</a:t>
            </a:r>
          </a:p>
        </p:txBody>
      </p:sp>
      <p:graphicFrame>
        <p:nvGraphicFramePr>
          <p:cNvPr id="10446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5497471"/>
              </p:ext>
            </p:extLst>
          </p:nvPr>
        </p:nvGraphicFramePr>
        <p:xfrm>
          <a:off x="3171825" y="4881913"/>
          <a:ext cx="520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Equation" r:id="rId4" imgW="520700" imgH="292100" progId="Equation.DSMT4">
                  <p:embed/>
                </p:oleObj>
              </mc:Choice>
              <mc:Fallback>
                <p:oleObj name="Equation" r:id="rId4" imgW="520700" imgH="292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1825" y="4881913"/>
                        <a:ext cx="5207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61" name="Line 13"/>
          <p:cNvSpPr>
            <a:spLocks noChangeShapeType="1"/>
          </p:cNvSpPr>
          <p:nvPr/>
        </p:nvSpPr>
        <p:spPr bwMode="auto">
          <a:xfrm flipH="1" flipV="1">
            <a:off x="4267200" y="1722788"/>
            <a:ext cx="30480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62" name="Line 14"/>
          <p:cNvSpPr>
            <a:spLocks noChangeShapeType="1"/>
          </p:cNvSpPr>
          <p:nvPr/>
        </p:nvSpPr>
        <p:spPr bwMode="auto">
          <a:xfrm flipV="1">
            <a:off x="3733800" y="2484788"/>
            <a:ext cx="18288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446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1078694"/>
              </p:ext>
            </p:extLst>
          </p:nvPr>
        </p:nvGraphicFramePr>
        <p:xfrm>
          <a:off x="3749675" y="4885088"/>
          <a:ext cx="723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Equation" r:id="rId6" imgW="723900" imgH="342900" progId="Equation.DSMT4">
                  <p:embed/>
                </p:oleObj>
              </mc:Choice>
              <mc:Fallback>
                <p:oleObj name="Equation" r:id="rId6" imgW="723900" imgH="342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9675" y="4885088"/>
                        <a:ext cx="7239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64" name="Line 16"/>
          <p:cNvSpPr>
            <a:spLocks noChangeShapeType="1"/>
          </p:cNvSpPr>
          <p:nvPr/>
        </p:nvSpPr>
        <p:spPr bwMode="auto">
          <a:xfrm flipH="1">
            <a:off x="3200400" y="2027588"/>
            <a:ext cx="1676400" cy="1447800"/>
          </a:xfrm>
          <a:prstGeom prst="line">
            <a:avLst/>
          </a:prstGeom>
          <a:noFill/>
          <a:ln w="38100">
            <a:solidFill>
              <a:srgbClr val="FF1E2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446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594439"/>
              </p:ext>
            </p:extLst>
          </p:nvPr>
        </p:nvGraphicFramePr>
        <p:xfrm>
          <a:off x="4518025" y="4885088"/>
          <a:ext cx="762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Equation" r:id="rId8" imgW="762000" imgH="342900" progId="Equation.DSMT4">
                  <p:embed/>
                </p:oleObj>
              </mc:Choice>
              <mc:Fallback>
                <p:oleObj name="Equation" r:id="rId8" imgW="762000" imgH="342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8025" y="4885088"/>
                        <a:ext cx="7620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67" name="AutoShape 19"/>
          <p:cNvSpPr>
            <a:spLocks noChangeArrowheads="1"/>
          </p:cNvSpPr>
          <p:nvPr/>
        </p:nvSpPr>
        <p:spPr bwMode="auto">
          <a:xfrm rot="-14477431">
            <a:off x="3086100" y="2065688"/>
            <a:ext cx="2743200" cy="2209800"/>
          </a:xfrm>
          <a:prstGeom prst="rtTriangl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68" name="Rectangle 20"/>
          <p:cNvSpPr>
            <a:spLocks noChangeArrowheads="1"/>
          </p:cNvSpPr>
          <p:nvPr/>
        </p:nvSpPr>
        <p:spPr bwMode="auto">
          <a:xfrm>
            <a:off x="4953000" y="1494188"/>
            <a:ext cx="785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000000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9 cm</a:t>
            </a:r>
          </a:p>
        </p:txBody>
      </p:sp>
      <p:sp>
        <p:nvSpPr>
          <p:cNvPr id="104469" name="Rectangle 21"/>
          <p:cNvSpPr>
            <a:spLocks noChangeArrowheads="1"/>
          </p:cNvSpPr>
          <p:nvPr/>
        </p:nvSpPr>
        <p:spPr bwMode="auto">
          <a:xfrm>
            <a:off x="2590800" y="2179988"/>
            <a:ext cx="93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000000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16 cm</a:t>
            </a:r>
          </a:p>
        </p:txBody>
      </p:sp>
      <p:sp>
        <p:nvSpPr>
          <p:cNvPr id="104470" name="Rectangle 22"/>
          <p:cNvSpPr>
            <a:spLocks noChangeArrowheads="1"/>
          </p:cNvSpPr>
          <p:nvPr/>
        </p:nvSpPr>
        <p:spPr bwMode="auto">
          <a:xfrm>
            <a:off x="4381500" y="3161063"/>
            <a:ext cx="93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000000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24 cm</a:t>
            </a:r>
          </a:p>
        </p:txBody>
      </p:sp>
      <p:sp>
        <p:nvSpPr>
          <p:cNvPr id="104471" name="Rectangle 23"/>
          <p:cNvSpPr>
            <a:spLocks noChangeArrowheads="1"/>
          </p:cNvSpPr>
          <p:nvPr/>
        </p:nvSpPr>
        <p:spPr bwMode="auto">
          <a:xfrm>
            <a:off x="6096000" y="225618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000000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04472" name="Rectangle 24"/>
          <p:cNvSpPr>
            <a:spLocks noChangeArrowheads="1"/>
          </p:cNvSpPr>
          <p:nvPr/>
        </p:nvSpPr>
        <p:spPr bwMode="auto">
          <a:xfrm>
            <a:off x="3905250" y="103698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000000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04473" name="Rectangle 25"/>
          <p:cNvSpPr>
            <a:spLocks noChangeArrowheads="1"/>
          </p:cNvSpPr>
          <p:nvPr/>
        </p:nvSpPr>
        <p:spPr bwMode="auto">
          <a:xfrm>
            <a:off x="2447925" y="373256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000000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9" grpId="0" build="p" autoUpdateAnimBg="0"/>
      <p:bldP spid="104461" grpId="0" animBg="1"/>
      <p:bldP spid="104461" grpId="1" animBg="1"/>
      <p:bldP spid="104462" grpId="0" animBg="1"/>
      <p:bldP spid="104462" grpId="1" animBg="1"/>
      <p:bldP spid="104464" grpId="0" animBg="1"/>
      <p:bldP spid="104468" grpId="0" build="p" autoUpdateAnimBg="0"/>
      <p:bldP spid="104469" grpId="0" build="p" autoUpdateAnimBg="0"/>
      <p:bldP spid="104470" grpId="0" build="p" autoUpdateAnimBg="0"/>
      <p:bldP spid="104471" grpId="0" build="p" autoUpdateAnimBg="0"/>
      <p:bldP spid="104472" grpId="0" build="p" autoUpdateAnimBg="0"/>
      <p:bldP spid="104473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540</Words>
  <Application>Microsoft Office PowerPoint</Application>
  <PresentationFormat>On-screen Show (4:3)</PresentationFormat>
  <Paragraphs>92</Paragraphs>
  <Slides>8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Equation</vt:lpstr>
      <vt:lpstr>Date: Topic: Triangle Inequalities             (6.2)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san diego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 sullivan</dc:creator>
  <cp:lastModifiedBy>Small</cp:lastModifiedBy>
  <cp:revision>38</cp:revision>
  <dcterms:created xsi:type="dcterms:W3CDTF">2015-03-02T18:52:35Z</dcterms:created>
  <dcterms:modified xsi:type="dcterms:W3CDTF">2015-03-20T03:03:08Z</dcterms:modified>
</cp:coreProperties>
</file>