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8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66" r:id="rId4"/>
    <p:sldId id="265" r:id="rId5"/>
    <p:sldId id="258" r:id="rId6"/>
    <p:sldId id="284" r:id="rId7"/>
    <p:sldId id="286" r:id="rId8"/>
    <p:sldId id="285" r:id="rId9"/>
    <p:sldId id="287" r:id="rId10"/>
    <p:sldId id="288" r:id="rId11"/>
    <p:sldId id="290" r:id="rId12"/>
    <p:sldId id="289" r:id="rId13"/>
    <p:sldId id="296" r:id="rId14"/>
    <p:sldId id="292" r:id="rId15"/>
    <p:sldId id="298" r:id="rId16"/>
    <p:sldId id="293" r:id="rId17"/>
    <p:sldId id="294" r:id="rId18"/>
    <p:sldId id="297" r:id="rId19"/>
    <p:sldId id="299" r:id="rId20"/>
    <p:sldId id="291" r:id="rId21"/>
    <p:sldId id="260" r:id="rId22"/>
    <p:sldId id="262" r:id="rId23"/>
    <p:sldId id="274" r:id="rId24"/>
    <p:sldId id="271" r:id="rId25"/>
    <p:sldId id="263" r:id="rId26"/>
    <p:sldId id="272" r:id="rId27"/>
    <p:sldId id="275" r:id="rId28"/>
  </p:sldIdLst>
  <p:sldSz cx="9144000" cy="77724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Wingdings 2" panose="05020102010507070707" pitchFamily="18" charset="2"/>
      <p:regular r:id="rId38"/>
    </p:embeddedFont>
    <p:embeddedFont>
      <p:font typeface="Cambria Math" panose="02040503050406030204" pitchFamily="18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5"/>
    <a:srgbClr val="C2D8D5"/>
    <a:srgbClr val="EBE5B7"/>
    <a:srgbClr val="F7C6C5"/>
    <a:srgbClr val="E7C6BF"/>
    <a:srgbClr val="D29488"/>
    <a:srgbClr val="BA594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 snapToGrid="0" snapToObjects="1">
      <p:cViewPr varScale="1">
        <p:scale>
          <a:sx n="76" d="100"/>
          <a:sy n="76" d="100"/>
        </p:scale>
        <p:origin x="1824" y="102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DACD17A-4690-43D1-9D85-D0698DDA08D7}" type="datetimeFigureOut">
              <a:rPr lang="en-US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25E89C0-4FFE-40B6-9862-60CA316CE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1288" y="685800"/>
            <a:ext cx="40354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BD871AA-18ED-4A12-9472-EB6CC4BC8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FF2C1-57FE-4E83-8F92-B18703CA3215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0F0F8B-E1A7-4A60-8576-F9249B823EE9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2853E6-9AF1-4380-9431-96561A649A00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E47DF-1EF5-4BD0-93DB-B33A7BAE5FC8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F72CA-5FEE-4108-B998-55439B38AFF1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888BC-55A8-49A9-B958-8D753799AA54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1E1ED-0366-4A88-8F60-F67D3621A2F0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759B-4088-454B-8518-0A1D3125C086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09F9E-FC93-4D8A-9F72-C8485478DCF5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1B621-4453-492C-9EAB-FD648DD1E7B6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E404E-92DC-4113-8A65-015289445367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37721-7C8E-406F-8657-73071EEFE7F2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DF4CF-AD31-4F31-BA4D-FFA550EACCFB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94790-D56A-4D8F-A7D2-7B7385A149DE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2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D9E0CA-F178-484C-9C1A-A33D6BDA8F56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7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B4E2D-8242-4E61-B4B2-CA37C5F5004E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3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C6DE-FB1A-4F65-B612-9F132996321A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DAA5C-5A56-4307-B58D-FF913C6904C9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427119" y="6041232"/>
            <a:ext cx="2146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879794"/>
            <a:ext cx="8062912" cy="1666028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550317"/>
            <a:ext cx="8062912" cy="198628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815138"/>
            <a:ext cx="5791200" cy="412750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6403975"/>
            <a:ext cx="5791200" cy="414338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6519863"/>
            <a:ext cx="503238" cy="412750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95B763-121B-4488-90EC-71D6E3934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5C85-99E6-4CF4-B6F6-EC7D4CFC1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31800"/>
            <a:ext cx="19050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1800"/>
            <a:ext cx="62484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B384-8588-4A18-98C6-B2108B7C3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4838"/>
            <a:ext cx="7696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159001"/>
            <a:ext cx="3771900" cy="457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2159002"/>
            <a:ext cx="3771900" cy="2211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522791"/>
            <a:ext cx="3771900" cy="221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6678-BC85-4255-805B-56DECF13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8229600" cy="158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77FD-4752-4C41-972E-95E10573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60"/>
            <a:ext cx="8229600" cy="1585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849"/>
            <a:ext cx="8229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7343775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DA63-B878-4CCD-B297-209FB28C7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7938"/>
            <a:ext cx="9131300" cy="7748587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427119" y="437357"/>
            <a:ext cx="2146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11113"/>
            <a:ext cx="2673350" cy="215265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7938"/>
            <a:ext cx="9137650" cy="775652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7660"/>
            <a:ext cx="7239000" cy="154368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51341"/>
            <a:ext cx="3886200" cy="25908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7340600"/>
            <a:ext cx="2133600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7345363"/>
            <a:ext cx="4260850" cy="34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917575"/>
            <a:ext cx="503237" cy="341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FEC6-1313-4787-ACE0-27689DB5A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2096"/>
            <a:ext cx="4038600" cy="51294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2096"/>
            <a:ext cx="4038600" cy="51294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E26C-57F5-4642-9CE3-FC70AABF6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329496"/>
            <a:ext cx="1066800" cy="6974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329496"/>
            <a:ext cx="581024" cy="34198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884074"/>
            <a:ext cx="581024" cy="34198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329496"/>
            <a:ext cx="6858000" cy="341985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884074"/>
            <a:ext cx="6858000" cy="34198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7345363"/>
            <a:ext cx="2130425" cy="34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7345363"/>
            <a:ext cx="4260850" cy="34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7346950"/>
            <a:ext cx="503237" cy="3429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83CA6BB-7E9C-4DCA-B003-9CC1A418C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172B-8473-4C1F-8EA9-79DEB93A8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611A-26A9-4D2A-809A-9ED7033B7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416686"/>
            <a:ext cx="914400" cy="673608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416686"/>
            <a:ext cx="2438400" cy="67360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62712"/>
            <a:ext cx="5276088" cy="6787896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7431088"/>
            <a:ext cx="2133600" cy="34131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7431088"/>
            <a:ext cx="5143500" cy="34131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7431088"/>
            <a:ext cx="503238" cy="34131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D980043-B308-4F76-986C-0DA7696CF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71015"/>
            <a:ext cx="914400" cy="725424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423828"/>
            <a:ext cx="7333488" cy="621792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6649720"/>
            <a:ext cx="7333488" cy="77724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7431088"/>
            <a:ext cx="2101850" cy="34131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7431088"/>
            <a:ext cx="4948237" cy="3429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7431088"/>
            <a:ext cx="366713" cy="34131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1460C86-196B-4E30-ABEB-0D6E233F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5875"/>
            <a:ext cx="9131300" cy="7748588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938"/>
            <a:ext cx="9137650" cy="7756525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5608638"/>
            <a:ext cx="2673350" cy="215265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3213"/>
            <a:ext cx="8229600" cy="15859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059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7345363"/>
            <a:ext cx="2133600" cy="34131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345363"/>
            <a:ext cx="4259263" cy="3413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7345363"/>
            <a:ext cx="503237" cy="34131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B76135-6A85-40A9-98E0-B43563841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896" r:id="rId4"/>
    <p:sldLayoutId id="2147483900" r:id="rId5"/>
    <p:sldLayoutId id="2147483895" r:id="rId6"/>
    <p:sldLayoutId id="2147483894" r:id="rId7"/>
    <p:sldLayoutId id="2147483901" r:id="rId8"/>
    <p:sldLayoutId id="2147483902" r:id="rId9"/>
    <p:sldLayoutId id="2147483893" r:id="rId10"/>
    <p:sldLayoutId id="2147483892" r:id="rId11"/>
    <p:sldLayoutId id="2147483891" r:id="rId12"/>
    <p:sldLayoutId id="2147483890" r:id="rId13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orraine\Desktop\Sound%20Loops\NACHMUSIK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7527"/>
            <a:ext cx="7772400" cy="862013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FF"/>
                </a:solidFill>
              </a:rPr>
              <a:t>1.5</a:t>
            </a:r>
            <a:endParaRPr lang="en-US" sz="4800" b="1" dirty="0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07698"/>
            <a:ext cx="8382000" cy="979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000" b="1" dirty="0" smtClean="0"/>
              <a:t>ANGLE RELATIONSHIPS</a:t>
            </a:r>
            <a:endParaRPr lang="en-US" sz="9000" b="1" dirty="0" smtClean="0"/>
          </a:p>
        </p:txBody>
      </p:sp>
      <p:pic>
        <p:nvPicPr>
          <p:cNvPr id="5" name="NACHMUSI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32238" y="448718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9550"/>
            <a:ext cx="8650287" cy="4814888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 = 180°</a:t>
            </a:r>
            <a:endParaRPr lang="en-US" sz="6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6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Find x.</a:t>
            </a:r>
          </a:p>
        </p:txBody>
      </p:sp>
      <p:graphicFrame>
        <p:nvGraphicFramePr>
          <p:cNvPr id="16896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38313" y="5337175"/>
          <a:ext cx="532130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name="Equation" r:id="rId4" imgW="990360" imgH="406080" progId="Equation.DSMT4">
                  <p:embed/>
                </p:oleObj>
              </mc:Choice>
              <mc:Fallback>
                <p:oleObj name="Equation" r:id="rId4" imgW="990360" imgH="406080" progId="Equation.DSMT4">
                  <p:embed/>
                  <p:pic>
                    <p:nvPicPr>
                      <p:cNvPr id="1689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5337175"/>
                        <a:ext cx="5321300" cy="218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381125" y="1998663"/>
            <a:ext cx="5678488" cy="2654300"/>
            <a:chOff x="758409" y="3995065"/>
            <a:chExt cx="5679517" cy="2654600"/>
          </a:xfrm>
        </p:grpSpPr>
        <p:grpSp>
          <p:nvGrpSpPr>
            <p:cNvPr id="67591" name="Group 81"/>
            <p:cNvGrpSpPr>
              <a:grpSpLocks noChangeAspect="1"/>
            </p:cNvGrpSpPr>
            <p:nvPr/>
          </p:nvGrpSpPr>
          <p:grpSpPr bwMode="auto">
            <a:xfrm>
              <a:off x="758409" y="3995065"/>
              <a:ext cx="5679517" cy="2654600"/>
              <a:chOff x="3935" y="2042"/>
              <a:chExt cx="1273" cy="595"/>
            </a:xfrm>
          </p:grpSpPr>
          <p:sp>
            <p:nvSpPr>
              <p:cNvPr id="67595" name="Line 16"/>
              <p:cNvSpPr>
                <a:spLocks noChangeShapeType="1"/>
              </p:cNvSpPr>
              <p:nvPr/>
            </p:nvSpPr>
            <p:spPr bwMode="auto">
              <a:xfrm flipV="1">
                <a:off x="3935" y="2425"/>
                <a:ext cx="1273" cy="1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6" name="Line 17"/>
              <p:cNvSpPr>
                <a:spLocks noChangeShapeType="1"/>
              </p:cNvSpPr>
              <p:nvPr/>
            </p:nvSpPr>
            <p:spPr bwMode="auto">
              <a:xfrm flipV="1">
                <a:off x="4466" y="2042"/>
                <a:ext cx="615" cy="3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7" name="Text Box 22"/>
              <p:cNvSpPr txBox="1">
                <a:spLocks noChangeArrowheads="1"/>
              </p:cNvSpPr>
              <p:nvPr/>
            </p:nvSpPr>
            <p:spPr bwMode="auto">
              <a:xfrm>
                <a:off x="4066" y="2451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A</a:t>
                </a:r>
              </a:p>
            </p:txBody>
          </p:sp>
          <p:sp>
            <p:nvSpPr>
              <p:cNvPr id="67598" name="Text Box 23"/>
              <p:cNvSpPr txBox="1">
                <a:spLocks noChangeArrowheads="1"/>
              </p:cNvSpPr>
              <p:nvPr/>
            </p:nvSpPr>
            <p:spPr bwMode="auto">
              <a:xfrm>
                <a:off x="4385" y="2442"/>
                <a:ext cx="149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O</a:t>
                </a:r>
              </a:p>
            </p:txBody>
          </p:sp>
          <p:sp>
            <p:nvSpPr>
              <p:cNvPr id="67599" name="Text Box 24"/>
              <p:cNvSpPr txBox="1">
                <a:spLocks noChangeArrowheads="1"/>
              </p:cNvSpPr>
              <p:nvPr/>
            </p:nvSpPr>
            <p:spPr bwMode="auto">
              <a:xfrm>
                <a:off x="4955" y="2451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C</a:t>
                </a:r>
              </a:p>
            </p:txBody>
          </p:sp>
          <p:sp>
            <p:nvSpPr>
              <p:cNvPr id="67600" name="Text Box 25"/>
              <p:cNvSpPr txBox="1">
                <a:spLocks noChangeArrowheads="1"/>
              </p:cNvSpPr>
              <p:nvPr/>
            </p:nvSpPr>
            <p:spPr bwMode="auto">
              <a:xfrm>
                <a:off x="4172" y="2266"/>
                <a:ext cx="305" cy="1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4400" b="1"/>
                  <a:t>140°</a:t>
                </a:r>
              </a:p>
            </p:txBody>
          </p:sp>
        </p:grpSp>
        <p:sp>
          <p:nvSpPr>
            <p:cNvPr id="67592" name="TextBox 32"/>
            <p:cNvSpPr txBox="1">
              <a:spLocks noChangeArrowheads="1"/>
            </p:cNvSpPr>
            <p:nvPr/>
          </p:nvSpPr>
          <p:spPr bwMode="auto">
            <a:xfrm>
              <a:off x="2864424" y="5259713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  <p:sp>
          <p:nvSpPr>
            <p:cNvPr id="67593" name="TextBox 33"/>
            <p:cNvSpPr txBox="1">
              <a:spLocks noChangeArrowheads="1"/>
            </p:cNvSpPr>
            <p:nvPr/>
          </p:nvSpPr>
          <p:spPr bwMode="auto">
            <a:xfrm>
              <a:off x="1173663" y="5307183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  <p:sp>
          <p:nvSpPr>
            <p:cNvPr id="67594" name="TextBox 34"/>
            <p:cNvSpPr txBox="1">
              <a:spLocks noChangeArrowheads="1"/>
            </p:cNvSpPr>
            <p:nvPr/>
          </p:nvSpPr>
          <p:spPr bwMode="auto">
            <a:xfrm>
              <a:off x="5390454" y="5262213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</p:grp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505325" y="3013075"/>
            <a:ext cx="13589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/>
              <a:t>x°</a:t>
            </a:r>
          </a:p>
        </p:txBody>
      </p:sp>
    </p:spTree>
    <p:extLst>
      <p:ext uri="{BB962C8B-B14F-4D97-AF65-F5344CB8AC3E}">
        <p14:creationId xmlns:p14="http://schemas.microsoft.com/office/powerpoint/2010/main" val="38833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5"/>
          <p:cNvSpPr txBox="1">
            <a:spLocks noChangeArrowheads="1"/>
          </p:cNvSpPr>
          <p:nvPr/>
        </p:nvSpPr>
        <p:spPr bwMode="auto">
          <a:xfrm>
            <a:off x="111125" y="19050"/>
            <a:ext cx="745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Can you name the linear pairs?</a:t>
            </a:r>
          </a:p>
        </p:txBody>
      </p:sp>
      <p:sp>
        <p:nvSpPr>
          <p:cNvPr id="120835" name="Line 11"/>
          <p:cNvSpPr>
            <a:spLocks noChangeShapeType="1"/>
          </p:cNvSpPr>
          <p:nvPr/>
        </p:nvSpPr>
        <p:spPr bwMode="auto">
          <a:xfrm>
            <a:off x="1765300" y="4100513"/>
            <a:ext cx="4995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36" name="Text Box 13"/>
          <p:cNvSpPr txBox="1">
            <a:spLocks noChangeArrowheads="1"/>
          </p:cNvSpPr>
          <p:nvPr/>
        </p:nvSpPr>
        <p:spPr bwMode="auto">
          <a:xfrm>
            <a:off x="3455988" y="3205163"/>
            <a:ext cx="495300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CC00"/>
                </a:solidFill>
              </a:rPr>
              <a:t>a</a:t>
            </a:r>
          </a:p>
        </p:txBody>
      </p:sp>
      <p:sp>
        <p:nvSpPr>
          <p:cNvPr id="120837" name="Text Box 14"/>
          <p:cNvSpPr txBox="1">
            <a:spLocks noChangeArrowheads="1"/>
          </p:cNvSpPr>
          <p:nvPr/>
        </p:nvSpPr>
        <p:spPr bwMode="auto">
          <a:xfrm>
            <a:off x="4475163" y="3267075"/>
            <a:ext cx="525462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CC00"/>
                </a:solidFill>
              </a:rPr>
              <a:t>b</a:t>
            </a:r>
          </a:p>
        </p:txBody>
      </p:sp>
      <p:sp>
        <p:nvSpPr>
          <p:cNvPr id="120838" name="Line 12"/>
          <p:cNvSpPr>
            <a:spLocks noChangeShapeType="1"/>
          </p:cNvSpPr>
          <p:nvPr/>
        </p:nvSpPr>
        <p:spPr bwMode="auto">
          <a:xfrm flipH="1">
            <a:off x="3827463" y="1765300"/>
            <a:ext cx="744537" cy="467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39" name="Text Box 14"/>
          <p:cNvSpPr txBox="1">
            <a:spLocks noChangeArrowheads="1"/>
          </p:cNvSpPr>
          <p:nvPr/>
        </p:nvSpPr>
        <p:spPr bwMode="auto">
          <a:xfrm>
            <a:off x="4324350" y="4086225"/>
            <a:ext cx="495300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CC00"/>
                </a:solidFill>
              </a:rPr>
              <a:t>c</a:t>
            </a:r>
          </a:p>
        </p:txBody>
      </p:sp>
      <p:sp>
        <p:nvSpPr>
          <p:cNvPr id="120840" name="Text Box 14"/>
          <p:cNvSpPr txBox="1">
            <a:spLocks noChangeArrowheads="1"/>
          </p:cNvSpPr>
          <p:nvPr/>
        </p:nvSpPr>
        <p:spPr bwMode="auto">
          <a:xfrm>
            <a:off x="3455988" y="4148138"/>
            <a:ext cx="525462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CC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118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800" y="114300"/>
            <a:ext cx="8650288" cy="4814888"/>
          </a:xfrm>
        </p:spPr>
        <p:txBody>
          <a:bodyPr/>
          <a:lstStyle/>
          <a:p>
            <a:r>
              <a:rPr lang="en-US" sz="4400" b="1" u="sng" smtClean="0">
                <a:solidFill>
                  <a:schemeClr val="bg1"/>
                </a:solidFill>
              </a:rPr>
              <a:t>Can you identify the different types of angles?</a:t>
            </a:r>
          </a:p>
          <a:p>
            <a:pPr>
              <a:buFont typeface="Wingdings" pitchFamily="2" charset="2"/>
              <a:buNone/>
            </a:pPr>
            <a:r>
              <a:rPr lang="en-US" sz="2600" b="1" smtClean="0">
                <a:solidFill>
                  <a:schemeClr val="bg1"/>
                </a:solidFill>
              </a:rPr>
              <a:t>    right, acute, obtuse, straight, complementary, supplementary, vertical and linear pairs</a:t>
            </a:r>
          </a:p>
        </p:txBody>
      </p:sp>
      <p:sp>
        <p:nvSpPr>
          <p:cNvPr id="143363" name="Line 16"/>
          <p:cNvSpPr>
            <a:spLocks noChangeShapeType="1"/>
          </p:cNvSpPr>
          <p:nvPr/>
        </p:nvSpPr>
        <p:spPr bwMode="auto">
          <a:xfrm flipV="1">
            <a:off x="3173413" y="6194425"/>
            <a:ext cx="5678487" cy="44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64" name="Line 17"/>
          <p:cNvSpPr>
            <a:spLocks noChangeShapeType="1"/>
          </p:cNvSpPr>
          <p:nvPr/>
        </p:nvSpPr>
        <p:spPr bwMode="auto">
          <a:xfrm flipV="1">
            <a:off x="7453313" y="2262188"/>
            <a:ext cx="1587" cy="5114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5" name="Text Box 22"/>
          <p:cNvSpPr txBox="1">
            <a:spLocks noChangeArrowheads="1"/>
          </p:cNvSpPr>
          <p:nvPr/>
        </p:nvSpPr>
        <p:spPr bwMode="auto">
          <a:xfrm>
            <a:off x="6670675" y="5386388"/>
            <a:ext cx="6286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4126" name="Text Box 23"/>
          <p:cNvSpPr txBox="1">
            <a:spLocks noChangeArrowheads="1"/>
          </p:cNvSpPr>
          <p:nvPr/>
        </p:nvSpPr>
        <p:spPr bwMode="auto">
          <a:xfrm>
            <a:off x="6792913" y="6238875"/>
            <a:ext cx="523875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4127" name="Text Box 24"/>
          <p:cNvSpPr txBox="1">
            <a:spLocks noChangeArrowheads="1"/>
          </p:cNvSpPr>
          <p:nvPr/>
        </p:nvSpPr>
        <p:spPr bwMode="auto">
          <a:xfrm>
            <a:off x="7454900" y="5364163"/>
            <a:ext cx="5238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143368" name="TextBox 32"/>
          <p:cNvSpPr txBox="1">
            <a:spLocks noChangeArrowheads="1"/>
          </p:cNvSpPr>
          <p:nvPr/>
        </p:nvSpPr>
        <p:spPr bwMode="auto">
          <a:xfrm>
            <a:off x="6794500" y="3013075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chemeClr val="accent2"/>
                </a:solidFill>
                <a:cs typeface="Arial" charset="0"/>
              </a:rPr>
              <a:t>1</a:t>
            </a:r>
          </a:p>
        </p:txBody>
      </p:sp>
      <p:sp>
        <p:nvSpPr>
          <p:cNvPr id="143369" name="TextBox 33"/>
          <p:cNvSpPr txBox="1">
            <a:spLocks noChangeArrowheads="1"/>
          </p:cNvSpPr>
          <p:nvPr/>
        </p:nvSpPr>
        <p:spPr bwMode="auto">
          <a:xfrm>
            <a:off x="6794500" y="378301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chemeClr val="accent2"/>
                </a:solidFill>
                <a:cs typeface="Arial" charset="0"/>
              </a:rPr>
              <a:t>3</a:t>
            </a:r>
          </a:p>
        </p:txBody>
      </p:sp>
      <p:sp>
        <p:nvSpPr>
          <p:cNvPr id="143370" name="TextBox 34"/>
          <p:cNvSpPr txBox="1">
            <a:spLocks noChangeArrowheads="1"/>
          </p:cNvSpPr>
          <p:nvPr/>
        </p:nvSpPr>
        <p:spPr bwMode="auto">
          <a:xfrm>
            <a:off x="7516813" y="364331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chemeClr val="accent2"/>
                </a:solidFill>
                <a:cs typeface="Arial" charset="0"/>
              </a:rPr>
              <a:t>4</a:t>
            </a:r>
          </a:p>
        </p:txBody>
      </p:sp>
      <p:sp>
        <p:nvSpPr>
          <p:cNvPr id="143371" name="Text Box 25"/>
          <p:cNvSpPr txBox="1">
            <a:spLocks noChangeArrowheads="1"/>
          </p:cNvSpPr>
          <p:nvPr/>
        </p:nvSpPr>
        <p:spPr bwMode="auto">
          <a:xfrm>
            <a:off x="7453313" y="2790825"/>
            <a:ext cx="6302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43372" name="Line 16"/>
          <p:cNvSpPr>
            <a:spLocks noChangeShapeType="1"/>
          </p:cNvSpPr>
          <p:nvPr/>
        </p:nvSpPr>
        <p:spPr bwMode="auto">
          <a:xfrm flipV="1">
            <a:off x="2593975" y="3302000"/>
            <a:ext cx="5794375" cy="23733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580313" y="6176963"/>
            <a:ext cx="5238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31063" y="5964238"/>
            <a:ext cx="185737" cy="2444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value of each variable.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r>
              <a:rPr lang="en-US" dirty="0" smtClean="0"/>
              <a:t>        (2x+25)°   y°</a:t>
            </a:r>
          </a:p>
          <a:p>
            <a:pPr marL="65087" indent="0">
              <a:buNone/>
            </a:pPr>
            <a:r>
              <a:rPr lang="en-US" dirty="0" smtClean="0"/>
              <a:t>                       (3x – 10)°</a:t>
            </a:r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 algn="ctr">
              <a:buNone/>
            </a:pPr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r>
              <a:rPr lang="en-US" dirty="0"/>
              <a:t> </a:t>
            </a:r>
            <a:r>
              <a:rPr lang="en-US" dirty="0" smtClean="0"/>
              <a:t>           (2x)°   (4x+108)°</a:t>
            </a:r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 algn="ctr">
              <a:buNone/>
            </a:pPr>
            <a:r>
              <a:rPr lang="en-US" dirty="0" smtClean="0"/>
              <a:t>WE DO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2908300"/>
            <a:ext cx="3378200" cy="381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27300" y="2006600"/>
            <a:ext cx="292100" cy="17907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38900" y="2159000"/>
            <a:ext cx="1092200" cy="18161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51500" y="2844800"/>
            <a:ext cx="2743200" cy="22225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8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values of x and y.  Show all work.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r>
              <a:rPr lang="en-US" dirty="0" smtClean="0"/>
              <a:t>             85°</a:t>
            </a:r>
            <a:endParaRPr lang="en-US" dirty="0"/>
          </a:p>
          <a:p>
            <a:pPr marL="65087" indent="0">
              <a:buNone/>
            </a:pPr>
            <a:r>
              <a:rPr lang="en-US" dirty="0" smtClean="0"/>
              <a:t> (2x)°     x°</a:t>
            </a:r>
          </a:p>
          <a:p>
            <a:pPr marL="65087" indent="0">
              <a:buNone/>
            </a:pPr>
            <a:r>
              <a:rPr lang="en-US" dirty="0" smtClean="0"/>
              <a:t>      35°</a:t>
            </a:r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 algn="ctr">
              <a:buNone/>
            </a:pPr>
            <a:r>
              <a:rPr lang="en-US" dirty="0" smtClean="0"/>
              <a:t>THEY DO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30700" y="1549400"/>
            <a:ext cx="4356100" cy="5532121"/>
          </a:xfrm>
        </p:spPr>
        <p:txBody>
          <a:bodyPr/>
          <a:lstStyle/>
          <a:p>
            <a:pPr marL="65087" indent="0">
              <a:buNone/>
            </a:pPr>
            <a:r>
              <a:rPr lang="en-US" dirty="0" smtClean="0"/>
              <a:t> E                                       B</a:t>
            </a:r>
          </a:p>
          <a:p>
            <a:pPr marL="6508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</a:p>
          <a:p>
            <a:pPr marL="65087" indent="0">
              <a:buNone/>
            </a:pPr>
            <a:r>
              <a:rPr lang="en-US" dirty="0" smtClean="0"/>
              <a:t>                (3x+6)°</a:t>
            </a:r>
          </a:p>
          <a:p>
            <a:pPr marL="65087" indent="0">
              <a:buNone/>
            </a:pPr>
            <a:r>
              <a:rPr lang="en-US" dirty="0" smtClean="0"/>
              <a:t>C                                       D</a:t>
            </a:r>
          </a:p>
          <a:p>
            <a:pPr marL="65087" indent="0">
              <a:buNone/>
            </a:pPr>
            <a:r>
              <a:rPr lang="en-US" dirty="0" smtClean="0"/>
              <a:t>  (x – 10</a:t>
            </a:r>
            <a:r>
              <a:rPr lang="en-US" sz="2400" dirty="0" smtClean="0"/>
              <a:t>)°     y°       (x – 11) °</a:t>
            </a:r>
            <a:endParaRPr lang="en-US" sz="2400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                                     F</a:t>
            </a:r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 algn="ctr">
              <a:buNone/>
            </a:pPr>
            <a:r>
              <a:rPr lang="en-US" dirty="0" smtClean="0"/>
              <a:t>YOU DO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98600" y="2324100"/>
            <a:ext cx="304800" cy="16510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98600" y="3975100"/>
            <a:ext cx="13843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8600" y="3975100"/>
            <a:ext cx="457200" cy="1346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87400" y="3975100"/>
            <a:ext cx="698500" cy="1155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64100" y="2044700"/>
            <a:ext cx="3568700" cy="24721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08500" y="3390900"/>
            <a:ext cx="3860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59300" y="1952096"/>
            <a:ext cx="3632200" cy="269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33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TICKET: Use the diagram to answer the questions.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9900"/>
                <a:ext cx="8229600" cy="5575549"/>
              </a:xfrm>
            </p:spPr>
            <p:txBody>
              <a:bodyPr/>
              <a:lstStyle/>
              <a:p>
                <a:pPr marL="65087" indent="0">
                  <a:buNone/>
                </a:pPr>
                <a:r>
                  <a:rPr lang="en-US" dirty="0" smtClean="0"/>
                  <a:t>                             A</a:t>
                </a:r>
              </a:p>
              <a:p>
                <a:pPr marL="65087" indent="0">
                  <a:buNone/>
                </a:pPr>
                <a:r>
                  <a:rPr lang="en-US" dirty="0" smtClean="0"/>
                  <a:t>               J</a:t>
                </a:r>
                <a:endParaRPr lang="en-US" dirty="0"/>
              </a:p>
              <a:p>
                <a:pPr marL="65087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H               Z                  F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Name an angle supplementary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/>
                  <a:t>HZJ and provide the reason for your calculation.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Name an angle complementary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/>
                  <a:t>HZJ and provide the reason for your calculation.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9900"/>
                <a:ext cx="8229600" cy="5575549"/>
              </a:xfrm>
              <a:blipFill>
                <a:blip r:embed="rId2"/>
                <a:stretch>
                  <a:fillRect l="-74" t="-1421" r="-1407" b="-5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24100" y="3048000"/>
            <a:ext cx="3454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87800" y="1888730"/>
            <a:ext cx="0" cy="11592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13000" y="2489200"/>
            <a:ext cx="2743200" cy="990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87800" y="2895599"/>
            <a:ext cx="1778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65600" y="2895600"/>
            <a:ext cx="0" cy="1523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6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PERPENDICULAR LINES</a:t>
            </a:r>
            <a:endParaRPr lang="en-US" sz="6000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9228"/>
            <a:ext cx="8331047" cy="6239497"/>
          </a:xfrm>
        </p:spPr>
      </p:pic>
    </p:spTree>
    <p:extLst>
      <p:ext uri="{BB962C8B-B14F-4D97-AF65-F5344CB8AC3E}">
        <p14:creationId xmlns:p14="http://schemas.microsoft.com/office/powerpoint/2010/main" val="237642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PERPENDICULAR LINES: KEY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5626349"/>
          </a:xfrm>
        </p:spPr>
        <p:txBody>
          <a:bodyPr/>
          <a:lstStyle/>
          <a:p>
            <a:r>
              <a:rPr lang="en-US" sz="3600" dirty="0" smtClean="0"/>
              <a:t>Intersect to form four right angles.</a:t>
            </a:r>
          </a:p>
          <a:p>
            <a:r>
              <a:rPr lang="en-US" sz="3600" dirty="0" smtClean="0"/>
              <a:t>Intersect to form congruent adjacent angles.</a:t>
            </a:r>
          </a:p>
          <a:p>
            <a:r>
              <a:rPr lang="en-US" sz="3600" dirty="0" smtClean="0"/>
              <a:t>Segments and rays can be perpendicular to other segments and rays.</a:t>
            </a:r>
          </a:p>
          <a:p>
            <a:r>
              <a:rPr lang="en-US" sz="3600" dirty="0" smtClean="0"/>
              <a:t>The right angle symbol in the figure indicates that the lines are perpendicular.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694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values of x and y.  Show all work.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r>
              <a:rPr lang="en-US" dirty="0" smtClean="0"/>
              <a:t>             c°</a:t>
            </a:r>
          </a:p>
          <a:p>
            <a:pPr marL="65087" indent="0">
              <a:buNone/>
            </a:pPr>
            <a:r>
              <a:rPr lang="en-US" dirty="0"/>
              <a:t> </a:t>
            </a:r>
            <a:r>
              <a:rPr lang="en-US" dirty="0" smtClean="0"/>
              <a:t>      36°</a:t>
            </a:r>
          </a:p>
          <a:p>
            <a:pPr marL="65087" indent="0">
              <a:buNone/>
            </a:pPr>
            <a:r>
              <a:rPr lang="en-US" dirty="0" smtClean="0"/>
              <a:t>  40°</a:t>
            </a:r>
            <a:endParaRPr lang="en-US" dirty="0"/>
          </a:p>
          <a:p>
            <a:pPr marL="65087" indent="0">
              <a:buNone/>
            </a:pPr>
            <a:r>
              <a:rPr lang="en-US" dirty="0" smtClean="0"/>
              <a:t>A                                   B</a:t>
            </a:r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 algn="ctr">
              <a:buNone/>
            </a:pPr>
            <a:r>
              <a:rPr lang="en-US" dirty="0"/>
              <a:t>I</a:t>
            </a:r>
            <a:r>
              <a:rPr lang="en-US" dirty="0" smtClean="0"/>
              <a:t> DO</a:t>
            </a:r>
          </a:p>
          <a:p>
            <a:pPr marL="65087" indent="0" algn="ctr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5087" indent="0">
              <a:buNone/>
            </a:pPr>
            <a:r>
              <a:rPr lang="en-US" dirty="0" smtClean="0"/>
              <a:t> E                 A</a:t>
            </a:r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r>
              <a:rPr lang="en-US" dirty="0" smtClean="0"/>
              <a:t>          x°</a:t>
            </a:r>
          </a:p>
          <a:p>
            <a:pPr marL="65087" indent="0">
              <a:buNone/>
            </a:pPr>
            <a:r>
              <a:rPr lang="en-US" dirty="0" smtClean="0"/>
              <a:t>C                                  D</a:t>
            </a:r>
          </a:p>
          <a:p>
            <a:pPr marL="65087" indent="0">
              <a:buNone/>
            </a:pPr>
            <a:r>
              <a:rPr lang="en-US" dirty="0" smtClean="0"/>
              <a:t>                   </a:t>
            </a:r>
            <a:r>
              <a:rPr lang="en-US" sz="2400" dirty="0" smtClean="0"/>
              <a:t>(4x-10)°</a:t>
            </a:r>
            <a:endParaRPr lang="en-US" sz="2400" dirty="0"/>
          </a:p>
          <a:p>
            <a:pPr marL="65087" indent="0">
              <a:buNone/>
            </a:pPr>
            <a:r>
              <a:rPr lang="en-US" dirty="0" smtClean="0"/>
              <a:t>                                F</a:t>
            </a:r>
          </a:p>
          <a:p>
            <a:pPr marL="65087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B</a:t>
            </a:r>
          </a:p>
          <a:p>
            <a:pPr marL="65087" indent="0">
              <a:buNone/>
            </a:pPr>
            <a:endParaRPr lang="en-US" dirty="0"/>
          </a:p>
          <a:p>
            <a:pPr marL="65087" indent="0">
              <a:buNone/>
            </a:pPr>
            <a:endParaRPr lang="en-US" dirty="0" smtClean="0"/>
          </a:p>
          <a:p>
            <a:pPr marL="65087" indent="0">
              <a:buNone/>
            </a:pPr>
            <a:endParaRPr lang="en-US" dirty="0"/>
          </a:p>
          <a:p>
            <a:pPr marL="65087" indent="0" algn="ctr">
              <a:buNone/>
            </a:pPr>
            <a:r>
              <a:rPr lang="en-US" dirty="0" smtClean="0"/>
              <a:t>WE DO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87400" y="3975100"/>
            <a:ext cx="18542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16200" y="3975100"/>
            <a:ext cx="13843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87400" y="3263900"/>
            <a:ext cx="1447800" cy="71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22500" y="2565400"/>
            <a:ext cx="12700" cy="1409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40500" y="2108200"/>
            <a:ext cx="0" cy="28321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75200" y="3378200"/>
            <a:ext cx="3530600" cy="12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43500" y="2222500"/>
            <a:ext cx="2590800" cy="21463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40500" y="3149600"/>
            <a:ext cx="279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19900" y="3149600"/>
            <a:ext cx="0" cy="228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612900" y="2667000"/>
            <a:ext cx="622300" cy="1308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35200" y="3708400"/>
            <a:ext cx="25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9200" y="3708400"/>
            <a:ext cx="0" cy="266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5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TICKET: Use the diagram to answer the questions.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9900"/>
                <a:ext cx="8229600" cy="5575549"/>
              </a:xfrm>
            </p:spPr>
            <p:txBody>
              <a:bodyPr/>
              <a:lstStyle/>
              <a:p>
                <a:pPr marL="65087" indent="0">
                  <a:buNone/>
                </a:pPr>
                <a:r>
                  <a:rPr lang="en-US" dirty="0" smtClean="0"/>
                  <a:t>                             A</a:t>
                </a:r>
              </a:p>
              <a:p>
                <a:pPr marL="65087" indent="0">
                  <a:buNone/>
                </a:pPr>
                <a:r>
                  <a:rPr lang="en-US" dirty="0" smtClean="0"/>
                  <a:t>               J</a:t>
                </a:r>
                <a:endParaRPr lang="en-US" dirty="0"/>
              </a:p>
              <a:p>
                <a:pPr marL="65087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H               Z                  F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Name an angle supplementary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/>
                  <a:t>HZJ and provide the reason for your calculation.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Name an angle complementary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 smtClean="0"/>
                  <a:t>HZJ and provide the reason for your calculation.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9900"/>
                <a:ext cx="8229600" cy="5575549"/>
              </a:xfrm>
              <a:blipFill>
                <a:blip r:embed="rId2"/>
                <a:stretch>
                  <a:fillRect l="-74" t="-1421" r="-1407" b="-5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24100" y="3048000"/>
            <a:ext cx="3454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87800" y="1888730"/>
            <a:ext cx="0" cy="11592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13000" y="2489200"/>
            <a:ext cx="2743200" cy="990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87800" y="2895599"/>
            <a:ext cx="1778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65600" y="2895600"/>
            <a:ext cx="0" cy="1523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1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RECALL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30258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413"/>
            <a:ext cx="8229600" cy="1585912"/>
          </a:xfrm>
        </p:spPr>
        <p:txBody>
          <a:bodyPr/>
          <a:lstStyle/>
          <a:p>
            <a:r>
              <a:rPr lang="en-US" dirty="0" smtClean="0"/>
              <a:t>A little measuring angles 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E9E9B4"/>
            </a:gs>
            <a:gs pos="50000">
              <a:srgbClr val="FFFFC5"/>
            </a:gs>
            <a:gs pos="100000">
              <a:srgbClr val="E9E9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-350368" y="-307341"/>
            <a:ext cx="7696200" cy="1295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POSTULATE 1-7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03263"/>
            <a:ext cx="8453438" cy="50117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5400" b="1" u="sng" smtClean="0">
                <a:solidFill>
                  <a:schemeClr val="bg1"/>
                </a:solidFill>
              </a:rPr>
              <a:t>Protractor Postulate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smtClean="0"/>
              <a:t>     </a:t>
            </a:r>
            <a:endParaRPr lang="en-US" sz="2000" smtClean="0"/>
          </a:p>
        </p:txBody>
      </p:sp>
      <p:graphicFrame>
        <p:nvGraphicFramePr>
          <p:cNvPr id="153655" name="Object 55"/>
          <p:cNvGraphicFramePr>
            <a:graphicFrameLocks noChangeAspect="1"/>
          </p:cNvGraphicFramePr>
          <p:nvPr/>
        </p:nvGraphicFramePr>
        <p:xfrm>
          <a:off x="361950" y="1868488"/>
          <a:ext cx="83740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1790640" imgH="253800" progId="Equation.DSMT4">
                  <p:embed/>
                </p:oleObj>
              </mc:Choice>
              <mc:Fallback>
                <p:oleObj name="Equation" r:id="rId4" imgW="1790640" imgH="2538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868488"/>
                        <a:ext cx="8374063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Group 15"/>
          <p:cNvGrpSpPr>
            <a:grpSpLocks/>
          </p:cNvGrpSpPr>
          <p:nvPr/>
        </p:nvGrpSpPr>
        <p:grpSpPr bwMode="auto">
          <a:xfrm>
            <a:off x="1927225" y="3341688"/>
            <a:ext cx="5103813" cy="3344862"/>
            <a:chOff x="1901825" y="3832225"/>
            <a:chExt cx="5103813" cy="3344863"/>
          </a:xfrm>
        </p:grpSpPr>
        <p:pic>
          <p:nvPicPr>
            <p:cNvPr id="3082" name="Picture 16" descr="http://journeytoforever.org/media/p/Protracto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1825" y="3832225"/>
              <a:ext cx="5103813" cy="334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Line 36"/>
            <p:cNvSpPr>
              <a:spLocks noChangeShapeType="1"/>
            </p:cNvSpPr>
            <p:nvPr/>
          </p:nvSpPr>
          <p:spPr bwMode="auto">
            <a:xfrm>
              <a:off x="2544763" y="6329363"/>
              <a:ext cx="4019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18"/>
            <p:cNvSpPr>
              <a:spLocks noChangeArrowheads="1"/>
            </p:cNvSpPr>
            <p:nvPr/>
          </p:nvSpPr>
          <p:spPr bwMode="auto">
            <a:xfrm>
              <a:off x="4419600" y="6264275"/>
              <a:ext cx="127000" cy="10953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cs typeface="Arial" charset="0"/>
              </a:endParaRPr>
            </a:p>
          </p:txBody>
        </p:sp>
        <p:sp>
          <p:nvSpPr>
            <p:cNvPr id="3085" name="Text Box 41"/>
            <p:cNvSpPr txBox="1">
              <a:spLocks noChangeArrowheads="1"/>
            </p:cNvSpPr>
            <p:nvPr/>
          </p:nvSpPr>
          <p:spPr bwMode="auto">
            <a:xfrm>
              <a:off x="4294188" y="6545263"/>
              <a:ext cx="36420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cs typeface="Arial" charset="0"/>
                </a:rPr>
                <a:t>O</a:t>
              </a:r>
            </a:p>
          </p:txBody>
        </p:sp>
        <p:sp>
          <p:nvSpPr>
            <p:cNvPr id="3086" name="Line 43"/>
            <p:cNvSpPr>
              <a:spLocks noChangeShapeType="1"/>
            </p:cNvSpPr>
            <p:nvPr/>
          </p:nvSpPr>
          <p:spPr bwMode="auto">
            <a:xfrm flipH="1" flipV="1">
              <a:off x="2544763" y="4049713"/>
              <a:ext cx="1935162" cy="226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44"/>
            <p:cNvSpPr>
              <a:spLocks noChangeShapeType="1"/>
            </p:cNvSpPr>
            <p:nvPr/>
          </p:nvSpPr>
          <p:spPr bwMode="auto">
            <a:xfrm flipV="1">
              <a:off x="4483100" y="4222750"/>
              <a:ext cx="2492375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Text Box 50"/>
            <p:cNvSpPr txBox="1">
              <a:spLocks noChangeArrowheads="1"/>
            </p:cNvSpPr>
            <p:nvPr/>
          </p:nvSpPr>
          <p:spPr bwMode="auto">
            <a:xfrm>
              <a:off x="3441700" y="5457825"/>
              <a:ext cx="35137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cs typeface="Arial" charset="0"/>
                </a:rPr>
                <a:t>C</a:t>
              </a:r>
            </a:p>
          </p:txBody>
        </p:sp>
        <p:sp>
          <p:nvSpPr>
            <p:cNvPr id="3089" name="Rectangle 23"/>
            <p:cNvSpPr>
              <a:spLocks noChangeArrowheads="1"/>
            </p:cNvSpPr>
            <p:nvPr/>
          </p:nvSpPr>
          <p:spPr bwMode="auto">
            <a:xfrm>
              <a:off x="5186363" y="5346700"/>
              <a:ext cx="38824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cs typeface="Arial" charset="0"/>
                </a:rPr>
                <a:t> ●</a:t>
              </a:r>
            </a:p>
          </p:txBody>
        </p:sp>
        <p:sp>
          <p:nvSpPr>
            <p:cNvPr id="3090" name="Rectangle 24"/>
            <p:cNvSpPr>
              <a:spLocks noChangeArrowheads="1"/>
            </p:cNvSpPr>
            <p:nvPr/>
          </p:nvSpPr>
          <p:spPr bwMode="auto">
            <a:xfrm>
              <a:off x="3606800" y="5329238"/>
              <a:ext cx="38824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cs typeface="Arial" charset="0"/>
                </a:rPr>
                <a:t> ●</a:t>
              </a:r>
            </a:p>
          </p:txBody>
        </p:sp>
        <p:sp>
          <p:nvSpPr>
            <p:cNvPr id="3091" name="Text Box 64"/>
            <p:cNvSpPr txBox="1">
              <a:spLocks noChangeArrowheads="1"/>
            </p:cNvSpPr>
            <p:nvPr/>
          </p:nvSpPr>
          <p:spPr bwMode="auto">
            <a:xfrm>
              <a:off x="5399088" y="5446713"/>
              <a:ext cx="34925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cs typeface="Arial" charset="0"/>
                </a:rPr>
                <a:t>D</a:t>
              </a:r>
            </a:p>
          </p:txBody>
        </p:sp>
      </p:grpSp>
      <p:cxnSp>
        <p:nvCxnSpPr>
          <p:cNvPr id="28" name="Straight Arrow Connector 27"/>
          <p:cNvCxnSpPr>
            <a:cxnSpLocks noChangeAspect="1"/>
            <a:stCxn id="3084" idx="4"/>
          </p:cNvCxnSpPr>
          <p:nvPr/>
        </p:nvCxnSpPr>
        <p:spPr>
          <a:xfrm rot="5400000" flipH="1">
            <a:off x="2455863" y="3830638"/>
            <a:ext cx="3036887" cy="10683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rot="5400000" flipH="1" flipV="1">
            <a:off x="3502819" y="3785394"/>
            <a:ext cx="3103562" cy="1092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41388" y="6916738"/>
          <a:ext cx="74834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7" imgW="1600200" imgH="253800" progId="Equation.DSMT4">
                  <p:embed/>
                </p:oleObj>
              </mc:Choice>
              <mc:Fallback>
                <p:oleObj name="Equation" r:id="rId7" imgW="16002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6916738"/>
                        <a:ext cx="748347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3338" y="0"/>
            <a:ext cx="8650288" cy="481488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60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Angle Addition</a:t>
            </a:r>
          </a:p>
          <a:p>
            <a:pPr eaLnBrk="1" hangingPunct="1">
              <a:buFont typeface="Wingdings" pitchFamily="2" charset="2"/>
              <a:buNone/>
            </a:pPr>
            <a:endParaRPr lang="en-US" sz="2600" b="1" u="sng" smtClean="0"/>
          </a:p>
        </p:txBody>
      </p:sp>
      <p:graphicFrame>
        <p:nvGraphicFramePr>
          <p:cNvPr id="16896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5750" y="1274763"/>
          <a:ext cx="88582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1638000" imgH="177480" progId="Equation.DSMT4">
                  <p:embed/>
                </p:oleObj>
              </mc:Choice>
              <mc:Fallback>
                <p:oleObj name="Equation" r:id="rId4" imgW="163800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274763"/>
                        <a:ext cx="88582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3" name="Group 35"/>
          <p:cNvGrpSpPr>
            <a:grpSpLocks/>
          </p:cNvGrpSpPr>
          <p:nvPr/>
        </p:nvGrpSpPr>
        <p:grpSpPr bwMode="auto">
          <a:xfrm>
            <a:off x="2536825" y="3224213"/>
            <a:ext cx="4300538" cy="4002087"/>
            <a:chOff x="2137010" y="2647693"/>
            <a:chExt cx="4300905" cy="4001980"/>
          </a:xfrm>
        </p:grpSpPr>
        <p:grpSp>
          <p:nvGrpSpPr>
            <p:cNvPr id="4106" name="Group 81"/>
            <p:cNvGrpSpPr>
              <a:grpSpLocks noChangeAspect="1"/>
            </p:cNvGrpSpPr>
            <p:nvPr/>
          </p:nvGrpSpPr>
          <p:grpSpPr bwMode="auto">
            <a:xfrm>
              <a:off x="2137010" y="2647693"/>
              <a:ext cx="4300905" cy="4001980"/>
              <a:chOff x="4244" y="1740"/>
              <a:chExt cx="964" cy="897"/>
            </a:xfrm>
          </p:grpSpPr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 flipV="1">
                <a:off x="4466" y="1740"/>
                <a:ext cx="178" cy="69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Line 16"/>
              <p:cNvSpPr>
                <a:spLocks noChangeShapeType="1"/>
              </p:cNvSpPr>
              <p:nvPr/>
            </p:nvSpPr>
            <p:spPr bwMode="auto">
              <a:xfrm>
                <a:off x="4466" y="2425"/>
                <a:ext cx="74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17"/>
              <p:cNvSpPr>
                <a:spLocks noChangeShapeType="1"/>
              </p:cNvSpPr>
              <p:nvPr/>
            </p:nvSpPr>
            <p:spPr bwMode="auto">
              <a:xfrm flipV="1">
                <a:off x="4466" y="2042"/>
                <a:ext cx="615" cy="3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Text Box 22"/>
              <p:cNvSpPr txBox="1">
                <a:spLocks noChangeArrowheads="1"/>
              </p:cNvSpPr>
              <p:nvPr/>
            </p:nvSpPr>
            <p:spPr bwMode="auto">
              <a:xfrm>
                <a:off x="4384" y="1868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A</a:t>
                </a:r>
              </a:p>
            </p:txBody>
          </p:sp>
          <p:sp>
            <p:nvSpPr>
              <p:cNvPr id="4114" name="Text Box 23"/>
              <p:cNvSpPr txBox="1">
                <a:spLocks noChangeArrowheads="1"/>
              </p:cNvSpPr>
              <p:nvPr/>
            </p:nvSpPr>
            <p:spPr bwMode="auto">
              <a:xfrm>
                <a:off x="4244" y="2395"/>
                <a:ext cx="149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O</a:t>
                </a:r>
              </a:p>
            </p:txBody>
          </p:sp>
          <p:sp>
            <p:nvSpPr>
              <p:cNvPr id="4115" name="Text Box 24"/>
              <p:cNvSpPr txBox="1">
                <a:spLocks noChangeArrowheads="1"/>
              </p:cNvSpPr>
              <p:nvPr/>
            </p:nvSpPr>
            <p:spPr bwMode="auto">
              <a:xfrm>
                <a:off x="4955" y="2451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C</a:t>
                </a:r>
              </a:p>
            </p:txBody>
          </p:sp>
        </p:grpSp>
        <p:sp>
          <p:nvSpPr>
            <p:cNvPr id="4107" name="TextBox 35"/>
            <p:cNvSpPr txBox="1">
              <a:spLocks noChangeArrowheads="1"/>
            </p:cNvSpPr>
            <p:nvPr/>
          </p:nvSpPr>
          <p:spPr bwMode="auto">
            <a:xfrm>
              <a:off x="2864424" y="5259713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  <p:sp>
          <p:nvSpPr>
            <p:cNvPr id="4108" name="TextBox 36"/>
            <p:cNvSpPr txBox="1">
              <a:spLocks noChangeArrowheads="1"/>
            </p:cNvSpPr>
            <p:nvPr/>
          </p:nvSpPr>
          <p:spPr bwMode="auto">
            <a:xfrm>
              <a:off x="3390530" y="3278130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  <p:sp>
          <p:nvSpPr>
            <p:cNvPr id="4109" name="TextBox 37"/>
            <p:cNvSpPr txBox="1">
              <a:spLocks noChangeArrowheads="1"/>
            </p:cNvSpPr>
            <p:nvPr/>
          </p:nvSpPr>
          <p:spPr bwMode="auto">
            <a:xfrm>
              <a:off x="5450414" y="5262213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</p:grpSp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3790950" y="4572000"/>
            <a:ext cx="1182688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1</a:t>
            </a:r>
          </a:p>
        </p:txBody>
      </p:sp>
      <p:sp>
        <p:nvSpPr>
          <p:cNvPr id="4105" name="Text Box 25"/>
          <p:cNvSpPr txBox="1">
            <a:spLocks noChangeArrowheads="1"/>
          </p:cNvSpPr>
          <p:nvPr/>
        </p:nvSpPr>
        <p:spPr bwMode="auto">
          <a:xfrm>
            <a:off x="4292600" y="5472113"/>
            <a:ext cx="15906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650288" cy="4814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800" b="1" u="sng" smtClean="0"/>
              <a:t>Find m</a:t>
            </a:r>
            <a:r>
              <a:rPr lang="en-US" sz="6000" b="1" u="sng" smtClean="0">
                <a:sym typeface="Symbol" pitchFamily="18" charset="2"/>
              </a:rPr>
              <a:t></a:t>
            </a:r>
            <a:r>
              <a:rPr lang="en-US" sz="4800" b="1" u="sng" smtClean="0">
                <a:sym typeface="Symbol" pitchFamily="18" charset="2"/>
              </a:rPr>
              <a:t>AOC</a:t>
            </a:r>
            <a:r>
              <a:rPr lang="en-US" sz="4000" b="1" u="sng" smtClean="0"/>
              <a:t> </a:t>
            </a:r>
            <a:endParaRPr lang="en-US" sz="4800" b="1" u="sng" smtClean="0"/>
          </a:p>
          <a:p>
            <a:pPr eaLnBrk="1" hangingPunct="1">
              <a:buFont typeface="Wingdings" pitchFamily="2" charset="2"/>
              <a:buNone/>
            </a:pPr>
            <a:endParaRPr lang="en-US" sz="2600" b="1" u="sng" smtClean="0"/>
          </a:p>
        </p:txBody>
      </p:sp>
      <p:grpSp>
        <p:nvGrpSpPr>
          <p:cNvPr id="77830" name="Group 35"/>
          <p:cNvGrpSpPr>
            <a:grpSpLocks/>
          </p:cNvGrpSpPr>
          <p:nvPr/>
        </p:nvGrpSpPr>
        <p:grpSpPr bwMode="auto">
          <a:xfrm>
            <a:off x="1011238" y="1223963"/>
            <a:ext cx="4300537" cy="4000500"/>
            <a:chOff x="2137010" y="2647693"/>
            <a:chExt cx="4300905" cy="4001980"/>
          </a:xfrm>
        </p:grpSpPr>
        <p:grpSp>
          <p:nvGrpSpPr>
            <p:cNvPr id="77833" name="Group 81"/>
            <p:cNvGrpSpPr>
              <a:grpSpLocks noChangeAspect="1"/>
            </p:cNvGrpSpPr>
            <p:nvPr/>
          </p:nvGrpSpPr>
          <p:grpSpPr bwMode="auto">
            <a:xfrm>
              <a:off x="2137010" y="2647693"/>
              <a:ext cx="4300905" cy="4001980"/>
              <a:chOff x="4244" y="1740"/>
              <a:chExt cx="964" cy="897"/>
            </a:xfrm>
          </p:grpSpPr>
          <p:sp>
            <p:nvSpPr>
              <p:cNvPr id="77837" name="Line 14"/>
              <p:cNvSpPr>
                <a:spLocks noChangeShapeType="1"/>
              </p:cNvSpPr>
              <p:nvPr/>
            </p:nvSpPr>
            <p:spPr bwMode="auto">
              <a:xfrm flipV="1">
                <a:off x="4466" y="1740"/>
                <a:ext cx="178" cy="69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8" name="Line 16"/>
              <p:cNvSpPr>
                <a:spLocks noChangeShapeType="1"/>
              </p:cNvSpPr>
              <p:nvPr/>
            </p:nvSpPr>
            <p:spPr bwMode="auto">
              <a:xfrm>
                <a:off x="4466" y="2425"/>
                <a:ext cx="74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9" name="Line 17"/>
              <p:cNvSpPr>
                <a:spLocks noChangeShapeType="1"/>
              </p:cNvSpPr>
              <p:nvPr/>
            </p:nvSpPr>
            <p:spPr bwMode="auto">
              <a:xfrm flipV="1">
                <a:off x="4466" y="2042"/>
                <a:ext cx="615" cy="37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0" name="Text Box 22"/>
              <p:cNvSpPr txBox="1">
                <a:spLocks noChangeArrowheads="1"/>
              </p:cNvSpPr>
              <p:nvPr/>
            </p:nvSpPr>
            <p:spPr bwMode="auto">
              <a:xfrm>
                <a:off x="4384" y="1868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A</a:t>
                </a:r>
              </a:p>
            </p:txBody>
          </p:sp>
          <p:sp>
            <p:nvSpPr>
              <p:cNvPr id="77841" name="Text Box 23"/>
              <p:cNvSpPr txBox="1">
                <a:spLocks noChangeArrowheads="1"/>
              </p:cNvSpPr>
              <p:nvPr/>
            </p:nvSpPr>
            <p:spPr bwMode="auto">
              <a:xfrm>
                <a:off x="4244" y="2395"/>
                <a:ext cx="149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O</a:t>
                </a:r>
              </a:p>
            </p:txBody>
          </p:sp>
          <p:sp>
            <p:nvSpPr>
              <p:cNvPr id="77842" name="Text Box 24"/>
              <p:cNvSpPr txBox="1">
                <a:spLocks noChangeArrowheads="1"/>
              </p:cNvSpPr>
              <p:nvPr/>
            </p:nvSpPr>
            <p:spPr bwMode="auto">
              <a:xfrm>
                <a:off x="4955" y="2451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C</a:t>
                </a:r>
              </a:p>
            </p:txBody>
          </p:sp>
        </p:grpSp>
        <p:sp>
          <p:nvSpPr>
            <p:cNvPr id="77834" name="TextBox 35"/>
            <p:cNvSpPr txBox="1">
              <a:spLocks noChangeArrowheads="1"/>
            </p:cNvSpPr>
            <p:nvPr/>
          </p:nvSpPr>
          <p:spPr bwMode="auto">
            <a:xfrm>
              <a:off x="2864424" y="5259713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  <p:sp>
          <p:nvSpPr>
            <p:cNvPr id="77835" name="TextBox 36"/>
            <p:cNvSpPr txBox="1">
              <a:spLocks noChangeArrowheads="1"/>
            </p:cNvSpPr>
            <p:nvPr/>
          </p:nvSpPr>
          <p:spPr bwMode="auto">
            <a:xfrm>
              <a:off x="3390530" y="3278130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  <p:sp>
          <p:nvSpPr>
            <p:cNvPr id="77836" name="TextBox 37"/>
            <p:cNvSpPr txBox="1">
              <a:spLocks noChangeArrowheads="1"/>
            </p:cNvSpPr>
            <p:nvPr/>
          </p:nvSpPr>
          <p:spPr bwMode="auto">
            <a:xfrm>
              <a:off x="5450414" y="5262213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</p:grp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615950" y="5972175"/>
          <a:ext cx="78613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Equation" r:id="rId4" imgW="1739880" imgH="177480" progId="Equation.DSMT4">
                  <p:embed/>
                </p:oleObj>
              </mc:Choice>
              <mc:Fallback>
                <p:oleObj name="Equation" r:id="rId4" imgW="17398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5972175"/>
                        <a:ext cx="78613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25"/>
          <p:cNvSpPr txBox="1">
            <a:spLocks noChangeArrowheads="1"/>
          </p:cNvSpPr>
          <p:nvPr/>
        </p:nvSpPr>
        <p:spPr bwMode="auto">
          <a:xfrm>
            <a:off x="2409825" y="2570163"/>
            <a:ext cx="1182688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40°</a:t>
            </a:r>
          </a:p>
        </p:txBody>
      </p:sp>
      <p:sp>
        <p:nvSpPr>
          <p:cNvPr id="77832" name="Text Box 25"/>
          <p:cNvSpPr txBox="1">
            <a:spLocks noChangeArrowheads="1"/>
          </p:cNvSpPr>
          <p:nvPr/>
        </p:nvSpPr>
        <p:spPr bwMode="auto">
          <a:xfrm>
            <a:off x="3141663" y="3448050"/>
            <a:ext cx="1182687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/>
              <a:t>30°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7488"/>
            <a:ext cx="8650288" cy="48148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800" b="1" u="sng" dirty="0" smtClean="0"/>
              <a:t>Find </a:t>
            </a:r>
            <a:r>
              <a:rPr lang="en-US" sz="4800" b="1" u="sng" dirty="0" err="1" smtClean="0"/>
              <a:t>m</a:t>
            </a:r>
            <a:r>
              <a:rPr lang="en-US" sz="6000" b="1" u="sng" dirty="0" err="1" smtClean="0">
                <a:sym typeface="Symbol" pitchFamily="18" charset="2"/>
              </a:rPr>
              <a:t></a:t>
            </a:r>
            <a:r>
              <a:rPr lang="en-US" sz="4800" b="1" u="sng" dirty="0" err="1" smtClean="0">
                <a:sym typeface="Symbol" pitchFamily="18" charset="2"/>
              </a:rPr>
              <a:t>AOC</a:t>
            </a:r>
            <a:r>
              <a:rPr lang="en-US" sz="4000" b="1" u="sng" dirty="0" smtClean="0"/>
              <a:t> </a:t>
            </a:r>
            <a:endParaRPr lang="en-US" sz="4800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600" b="1" u="sng" dirty="0" smtClean="0"/>
          </a:p>
        </p:txBody>
      </p:sp>
      <p:grpSp>
        <p:nvGrpSpPr>
          <p:cNvPr id="131075" name="Group 46"/>
          <p:cNvGrpSpPr>
            <a:grpSpLocks/>
          </p:cNvGrpSpPr>
          <p:nvPr/>
        </p:nvGrpSpPr>
        <p:grpSpPr bwMode="auto">
          <a:xfrm>
            <a:off x="601663" y="2051702"/>
            <a:ext cx="3536950" cy="1924986"/>
            <a:chOff x="600910" y="1503988"/>
            <a:chExt cx="3537992" cy="1925141"/>
          </a:xfrm>
        </p:grpSpPr>
        <p:sp>
          <p:nvSpPr>
            <p:cNvPr id="131089" name="Line 14"/>
            <p:cNvSpPr>
              <a:spLocks noChangeShapeType="1"/>
            </p:cNvSpPr>
            <p:nvPr/>
          </p:nvSpPr>
          <p:spPr bwMode="auto">
            <a:xfrm flipH="1" flipV="1">
              <a:off x="915448" y="1503988"/>
              <a:ext cx="932459" cy="13228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0" name="Line 16"/>
            <p:cNvSpPr>
              <a:spLocks noChangeShapeType="1"/>
            </p:cNvSpPr>
            <p:nvPr/>
          </p:nvSpPr>
          <p:spPr bwMode="auto">
            <a:xfrm>
              <a:off x="1847907" y="2815672"/>
              <a:ext cx="2290995" cy="446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1" name="Line 17"/>
            <p:cNvSpPr>
              <a:spLocks noChangeShapeType="1"/>
            </p:cNvSpPr>
            <p:nvPr/>
          </p:nvSpPr>
          <p:spPr bwMode="auto">
            <a:xfrm flipV="1">
              <a:off x="1847907" y="1709217"/>
              <a:ext cx="1655227" cy="109083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2" name="Text Box 22"/>
            <p:cNvSpPr txBox="1">
              <a:spLocks noChangeArrowheads="1"/>
            </p:cNvSpPr>
            <p:nvPr/>
          </p:nvSpPr>
          <p:spPr bwMode="auto">
            <a:xfrm>
              <a:off x="600910" y="1816294"/>
              <a:ext cx="314538" cy="4149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/>
                <a:t>A</a:t>
              </a:r>
            </a:p>
          </p:txBody>
        </p:sp>
        <p:sp>
          <p:nvSpPr>
            <p:cNvPr id="131093" name="Text Box 23"/>
            <p:cNvSpPr txBox="1">
              <a:spLocks noChangeArrowheads="1"/>
            </p:cNvSpPr>
            <p:nvPr/>
          </p:nvSpPr>
          <p:spPr bwMode="auto">
            <a:xfrm>
              <a:off x="1352678" y="2748749"/>
              <a:ext cx="332384" cy="4149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/>
                <a:t>O</a:t>
              </a:r>
            </a:p>
          </p:txBody>
        </p:sp>
        <p:sp>
          <p:nvSpPr>
            <p:cNvPr id="131094" name="Text Box 24"/>
            <p:cNvSpPr txBox="1">
              <a:spLocks noChangeArrowheads="1"/>
            </p:cNvSpPr>
            <p:nvPr/>
          </p:nvSpPr>
          <p:spPr bwMode="auto">
            <a:xfrm>
              <a:off x="2938751" y="3014209"/>
              <a:ext cx="314538" cy="4149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/>
                <a:t>C</a:t>
              </a:r>
            </a:p>
          </p:txBody>
        </p:sp>
        <p:sp>
          <p:nvSpPr>
            <p:cNvPr id="131095" name="Text Box 25"/>
            <p:cNvSpPr txBox="1">
              <a:spLocks noChangeArrowheads="1"/>
            </p:cNvSpPr>
            <p:nvPr/>
          </p:nvSpPr>
          <p:spPr bwMode="auto">
            <a:xfrm>
              <a:off x="1366062" y="1709217"/>
              <a:ext cx="1456689" cy="8320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 b="1"/>
                <a:t>80°</a:t>
              </a:r>
            </a:p>
          </p:txBody>
        </p:sp>
        <p:sp>
          <p:nvSpPr>
            <p:cNvPr id="131096" name="Text Box 25"/>
            <p:cNvSpPr txBox="1">
              <a:spLocks noChangeArrowheads="1"/>
            </p:cNvSpPr>
            <p:nvPr/>
          </p:nvSpPr>
          <p:spPr bwMode="auto">
            <a:xfrm>
              <a:off x="2424623" y="2042684"/>
              <a:ext cx="171342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 b="1"/>
                <a:t>40°</a:t>
              </a:r>
            </a:p>
          </p:txBody>
        </p:sp>
        <p:sp>
          <p:nvSpPr>
            <p:cNvPr id="131097" name="TextBox 32"/>
            <p:cNvSpPr txBox="1">
              <a:spLocks noChangeArrowheads="1"/>
            </p:cNvSpPr>
            <p:nvPr/>
          </p:nvSpPr>
          <p:spPr bwMode="auto">
            <a:xfrm>
              <a:off x="1647311" y="2540391"/>
              <a:ext cx="401189" cy="52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latin typeface="Franklin Gothic Book"/>
                </a:rPr>
                <a:t>●</a:t>
              </a:r>
              <a:endParaRPr lang="en-US" sz="2800" dirty="0"/>
            </a:p>
          </p:txBody>
        </p:sp>
        <p:sp>
          <p:nvSpPr>
            <p:cNvPr id="131098" name="TextBox 33"/>
            <p:cNvSpPr txBox="1">
              <a:spLocks noChangeArrowheads="1"/>
            </p:cNvSpPr>
            <p:nvPr/>
          </p:nvSpPr>
          <p:spPr bwMode="auto">
            <a:xfrm>
              <a:off x="1009295" y="1650828"/>
              <a:ext cx="480797" cy="584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>
                  <a:latin typeface="Franklin Gothic Book"/>
                </a:rPr>
                <a:t>●</a:t>
              </a:r>
              <a:endParaRPr lang="en-US" sz="3200" dirty="0"/>
            </a:p>
          </p:txBody>
        </p:sp>
        <p:sp>
          <p:nvSpPr>
            <p:cNvPr id="131099" name="TextBox 34"/>
            <p:cNvSpPr txBox="1">
              <a:spLocks noChangeArrowheads="1"/>
            </p:cNvSpPr>
            <p:nvPr/>
          </p:nvSpPr>
          <p:spPr bwMode="auto">
            <a:xfrm>
              <a:off x="2940309" y="2557140"/>
              <a:ext cx="401189" cy="52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latin typeface="Franklin Gothic Book"/>
                </a:rPr>
                <a:t>●</a:t>
              </a:r>
              <a:endParaRPr lang="en-US" sz="2800" dirty="0"/>
            </a:p>
          </p:txBody>
        </p:sp>
      </p:grpSp>
      <p:grpSp>
        <p:nvGrpSpPr>
          <p:cNvPr id="131076" name="Group 47"/>
          <p:cNvGrpSpPr>
            <a:grpSpLocks/>
          </p:cNvGrpSpPr>
          <p:nvPr/>
        </p:nvGrpSpPr>
        <p:grpSpPr bwMode="auto">
          <a:xfrm>
            <a:off x="3822700" y="4575175"/>
            <a:ext cx="4278313" cy="1720850"/>
            <a:chOff x="3822915" y="4575752"/>
            <a:chExt cx="4277647" cy="1719912"/>
          </a:xfrm>
        </p:grpSpPr>
        <p:grpSp>
          <p:nvGrpSpPr>
            <p:cNvPr id="131077" name="Group 81"/>
            <p:cNvGrpSpPr>
              <a:grpSpLocks noChangeAspect="1"/>
            </p:cNvGrpSpPr>
            <p:nvPr/>
          </p:nvGrpSpPr>
          <p:grpSpPr bwMode="auto">
            <a:xfrm>
              <a:off x="3822915" y="4575752"/>
              <a:ext cx="3917222" cy="1719912"/>
              <a:chOff x="3737" y="1929"/>
              <a:chExt cx="1756" cy="771"/>
            </a:xfrm>
          </p:grpSpPr>
          <p:sp>
            <p:nvSpPr>
              <p:cNvPr id="131082" name="Line 14"/>
              <p:cNvSpPr>
                <a:spLocks noChangeShapeType="1"/>
              </p:cNvSpPr>
              <p:nvPr/>
            </p:nvSpPr>
            <p:spPr bwMode="auto">
              <a:xfrm flipH="1" flipV="1">
                <a:off x="3811" y="2163"/>
                <a:ext cx="655" cy="26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3" name="Line 16"/>
              <p:cNvSpPr>
                <a:spLocks noChangeShapeType="1"/>
              </p:cNvSpPr>
              <p:nvPr/>
            </p:nvSpPr>
            <p:spPr bwMode="auto">
              <a:xfrm>
                <a:off x="4466" y="2425"/>
                <a:ext cx="1027" cy="2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4" name="Line 17"/>
              <p:cNvSpPr>
                <a:spLocks noChangeShapeType="1"/>
              </p:cNvSpPr>
              <p:nvPr/>
            </p:nvSpPr>
            <p:spPr bwMode="auto">
              <a:xfrm flipV="1">
                <a:off x="4466" y="1929"/>
                <a:ext cx="1027" cy="48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85" name="Text Box 22"/>
              <p:cNvSpPr txBox="1">
                <a:spLocks noChangeArrowheads="1"/>
              </p:cNvSpPr>
              <p:nvPr/>
            </p:nvSpPr>
            <p:spPr bwMode="auto">
              <a:xfrm>
                <a:off x="3737" y="2302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A</a:t>
                </a:r>
              </a:p>
            </p:txBody>
          </p:sp>
          <p:sp>
            <p:nvSpPr>
              <p:cNvPr id="131086" name="Text Box 23"/>
              <p:cNvSpPr txBox="1">
                <a:spLocks noChangeArrowheads="1"/>
              </p:cNvSpPr>
              <p:nvPr/>
            </p:nvSpPr>
            <p:spPr bwMode="auto">
              <a:xfrm>
                <a:off x="4244" y="2395"/>
                <a:ext cx="149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O</a:t>
                </a:r>
              </a:p>
            </p:txBody>
          </p:sp>
          <p:sp>
            <p:nvSpPr>
              <p:cNvPr id="131087" name="Text Box 24"/>
              <p:cNvSpPr txBox="1">
                <a:spLocks noChangeArrowheads="1"/>
              </p:cNvSpPr>
              <p:nvPr/>
            </p:nvSpPr>
            <p:spPr bwMode="auto">
              <a:xfrm>
                <a:off x="4955" y="2514"/>
                <a:ext cx="141" cy="1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/>
                  <a:t>C</a:t>
                </a:r>
              </a:p>
            </p:txBody>
          </p:sp>
          <p:sp>
            <p:nvSpPr>
              <p:cNvPr id="131088" name="Text Box 25"/>
              <p:cNvSpPr txBox="1">
                <a:spLocks noChangeArrowheads="1"/>
              </p:cNvSpPr>
              <p:nvPr/>
            </p:nvSpPr>
            <p:spPr bwMode="auto">
              <a:xfrm>
                <a:off x="4101" y="1929"/>
                <a:ext cx="653" cy="3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4800" b="1"/>
                  <a:t>130°</a:t>
                </a:r>
              </a:p>
            </p:txBody>
          </p:sp>
        </p:grpSp>
        <p:sp>
          <p:nvSpPr>
            <p:cNvPr id="131078" name="TextBox 42"/>
            <p:cNvSpPr txBox="1">
              <a:spLocks noChangeArrowheads="1"/>
            </p:cNvSpPr>
            <p:nvPr/>
          </p:nvSpPr>
          <p:spPr bwMode="auto">
            <a:xfrm>
              <a:off x="4303021" y="5042159"/>
              <a:ext cx="401009" cy="52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latin typeface="Franklin Gothic Book"/>
                </a:rPr>
                <a:t>●</a:t>
              </a:r>
              <a:endParaRPr lang="en-US" sz="2800" dirty="0"/>
            </a:p>
          </p:txBody>
        </p:sp>
        <p:sp>
          <p:nvSpPr>
            <p:cNvPr id="131079" name="TextBox 43"/>
            <p:cNvSpPr txBox="1">
              <a:spLocks noChangeArrowheads="1"/>
            </p:cNvSpPr>
            <p:nvPr/>
          </p:nvSpPr>
          <p:spPr bwMode="auto">
            <a:xfrm>
              <a:off x="5264564" y="5400431"/>
              <a:ext cx="401009" cy="52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latin typeface="Franklin Gothic Book"/>
                </a:rPr>
                <a:t>●</a:t>
              </a:r>
              <a:endParaRPr lang="en-US" sz="2800" dirty="0"/>
            </a:p>
          </p:txBody>
        </p:sp>
        <p:sp>
          <p:nvSpPr>
            <p:cNvPr id="131080" name="TextBox 44"/>
            <p:cNvSpPr txBox="1">
              <a:spLocks noChangeArrowheads="1"/>
            </p:cNvSpPr>
            <p:nvPr/>
          </p:nvSpPr>
          <p:spPr bwMode="auto">
            <a:xfrm>
              <a:off x="6471007" y="5418393"/>
              <a:ext cx="401009" cy="52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latin typeface="Franklin Gothic Book"/>
                </a:rPr>
                <a:t>●</a:t>
              </a:r>
              <a:endParaRPr lang="en-US" sz="2800" dirty="0"/>
            </a:p>
          </p:txBody>
        </p:sp>
        <p:sp>
          <p:nvSpPr>
            <p:cNvPr id="131081" name="Text Box 25"/>
            <p:cNvSpPr txBox="1">
              <a:spLocks noChangeArrowheads="1"/>
            </p:cNvSpPr>
            <p:nvPr/>
          </p:nvSpPr>
          <p:spPr bwMode="auto">
            <a:xfrm>
              <a:off x="6387138" y="4924356"/>
              <a:ext cx="1713424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800" b="1" dirty="0"/>
                <a:t>20°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03275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x.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-1103313" y="347663"/>
            <a:ext cx="8256588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187417" name="Object 25"/>
          <p:cNvGraphicFramePr>
            <a:graphicFrameLocks noChangeAspect="1"/>
          </p:cNvGraphicFramePr>
          <p:nvPr/>
        </p:nvGraphicFramePr>
        <p:xfrm>
          <a:off x="4181475" y="4303713"/>
          <a:ext cx="4879975" cy="34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4" imgW="1346040" imgH="863280" progId="Equation.DSMT4">
                  <p:embed/>
                </p:oleObj>
              </mc:Choice>
              <mc:Fallback>
                <p:oleObj name="Equation" r:id="rId4" imgW="1346040" imgH="8632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4303713"/>
                        <a:ext cx="4879975" cy="346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Group 23"/>
          <p:cNvGrpSpPr>
            <a:grpSpLocks noChangeAspect="1"/>
          </p:cNvGrpSpPr>
          <p:nvPr/>
        </p:nvGrpSpPr>
        <p:grpSpPr bwMode="auto">
          <a:xfrm>
            <a:off x="339725" y="582613"/>
            <a:ext cx="8789988" cy="3868737"/>
            <a:chOff x="4285168" y="120857"/>
            <a:chExt cx="8064061" cy="3549011"/>
          </a:xfrm>
        </p:grpSpPr>
        <p:sp>
          <p:nvSpPr>
            <p:cNvPr id="5129" name="Line 8"/>
            <p:cNvSpPr>
              <a:spLocks noChangeAspect="1" noChangeShapeType="1"/>
            </p:cNvSpPr>
            <p:nvPr/>
          </p:nvSpPr>
          <p:spPr bwMode="auto">
            <a:xfrm>
              <a:off x="5934880" y="3006897"/>
              <a:ext cx="279935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6"/>
            <p:cNvSpPr>
              <a:spLocks noChangeAspect="1" noChangeShapeType="1"/>
            </p:cNvSpPr>
            <p:nvPr/>
          </p:nvSpPr>
          <p:spPr bwMode="auto">
            <a:xfrm flipH="1" flipV="1">
              <a:off x="4608241" y="580686"/>
              <a:ext cx="1365423" cy="244454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9"/>
            <p:cNvSpPr>
              <a:spLocks noChangeAspect="1" noChangeShapeType="1"/>
            </p:cNvSpPr>
            <p:nvPr/>
          </p:nvSpPr>
          <p:spPr bwMode="auto">
            <a:xfrm flipV="1">
              <a:off x="5934880" y="1169207"/>
              <a:ext cx="2319749" cy="18376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14"/>
            <p:cNvSpPr txBox="1">
              <a:spLocks noChangeAspect="1" noChangeArrowheads="1"/>
            </p:cNvSpPr>
            <p:nvPr/>
          </p:nvSpPr>
          <p:spPr bwMode="auto">
            <a:xfrm>
              <a:off x="4285168" y="919614"/>
              <a:ext cx="518091" cy="64633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/>
                <a:t>D</a:t>
              </a:r>
            </a:p>
          </p:txBody>
        </p:sp>
        <p:sp>
          <p:nvSpPr>
            <p:cNvPr id="5133" name="Text Box 15"/>
            <p:cNvSpPr txBox="1">
              <a:spLocks noChangeAspect="1" noChangeArrowheads="1"/>
            </p:cNvSpPr>
            <p:nvPr/>
          </p:nvSpPr>
          <p:spPr bwMode="auto">
            <a:xfrm>
              <a:off x="5257800" y="2824794"/>
              <a:ext cx="492444" cy="6463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/>
                <a:t>E</a:t>
              </a:r>
            </a:p>
          </p:txBody>
        </p:sp>
        <p:sp>
          <p:nvSpPr>
            <p:cNvPr id="5134" name="Text Box 16"/>
            <p:cNvSpPr txBox="1">
              <a:spLocks noChangeAspect="1" noChangeArrowheads="1"/>
            </p:cNvSpPr>
            <p:nvPr/>
          </p:nvSpPr>
          <p:spPr bwMode="auto">
            <a:xfrm>
              <a:off x="7450349" y="3023536"/>
              <a:ext cx="466795" cy="64633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/>
                <a:t>F</a:t>
              </a:r>
            </a:p>
          </p:txBody>
        </p:sp>
        <p:sp>
          <p:nvSpPr>
            <p:cNvPr id="5135" name="Text Box 33"/>
            <p:cNvSpPr txBox="1">
              <a:spLocks noChangeAspect="1" noChangeArrowheads="1"/>
            </p:cNvSpPr>
            <p:nvPr/>
          </p:nvSpPr>
          <p:spPr bwMode="auto">
            <a:xfrm>
              <a:off x="4714419" y="855992"/>
              <a:ext cx="463588" cy="646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>
                  <a:cs typeface="Arial" charset="0"/>
                </a:rPr>
                <a:t>●</a:t>
              </a:r>
            </a:p>
          </p:txBody>
        </p:sp>
        <p:sp>
          <p:nvSpPr>
            <p:cNvPr id="5136" name="Text Box 34"/>
            <p:cNvSpPr txBox="1">
              <a:spLocks noChangeAspect="1" noChangeArrowheads="1"/>
            </p:cNvSpPr>
            <p:nvPr/>
          </p:nvSpPr>
          <p:spPr bwMode="auto">
            <a:xfrm>
              <a:off x="5741568" y="2674106"/>
              <a:ext cx="46358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>
                  <a:cs typeface="Arial" charset="0"/>
                </a:rPr>
                <a:t>●</a:t>
              </a:r>
            </a:p>
          </p:txBody>
        </p:sp>
        <p:sp>
          <p:nvSpPr>
            <p:cNvPr id="5137" name="Text Box 35"/>
            <p:cNvSpPr txBox="1">
              <a:spLocks noChangeAspect="1" noChangeArrowheads="1"/>
            </p:cNvSpPr>
            <p:nvPr/>
          </p:nvSpPr>
          <p:spPr bwMode="auto">
            <a:xfrm>
              <a:off x="7625752" y="2659424"/>
              <a:ext cx="46358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>
                  <a:cs typeface="Arial" charset="0"/>
                </a:rPr>
                <a:t>●</a:t>
              </a:r>
            </a:p>
          </p:txBody>
        </p:sp>
        <p:sp>
          <p:nvSpPr>
            <p:cNvPr id="5138" name="Text Box 41"/>
            <p:cNvSpPr txBox="1">
              <a:spLocks noChangeArrowheads="1"/>
            </p:cNvSpPr>
            <p:nvPr/>
          </p:nvSpPr>
          <p:spPr bwMode="auto">
            <a:xfrm>
              <a:off x="5354442" y="1489763"/>
              <a:ext cx="1683474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000" b="1"/>
                <a:t>(6x+5)</a:t>
              </a:r>
            </a:p>
          </p:txBody>
        </p:sp>
        <p:sp>
          <p:nvSpPr>
            <p:cNvPr id="5139" name="Text Box 42"/>
            <p:cNvSpPr txBox="1">
              <a:spLocks noChangeArrowheads="1"/>
            </p:cNvSpPr>
            <p:nvPr/>
          </p:nvSpPr>
          <p:spPr bwMode="auto">
            <a:xfrm>
              <a:off x="6907471" y="2119317"/>
              <a:ext cx="1683474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000" b="1"/>
                <a:t>(2x+3)</a:t>
              </a:r>
            </a:p>
          </p:txBody>
        </p:sp>
        <p:sp>
          <p:nvSpPr>
            <p:cNvPr id="5140" name="Text Box 43"/>
            <p:cNvSpPr txBox="1">
              <a:spLocks noChangeArrowheads="1"/>
            </p:cNvSpPr>
            <p:nvPr/>
          </p:nvSpPr>
          <p:spPr bwMode="auto">
            <a:xfrm>
              <a:off x="8338316" y="120857"/>
              <a:ext cx="4010913" cy="7558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/>
                <a:t>m</a:t>
              </a:r>
              <a:r>
                <a:rPr lang="en-US" sz="4800" b="1">
                  <a:sym typeface="Symbol" pitchFamily="18" charset="2"/>
                </a:rPr>
                <a:t>DEF = 128</a:t>
              </a:r>
              <a:r>
                <a:rPr lang="en-US" sz="4800" b="1">
                  <a:cs typeface="Arial" charset="0"/>
                  <a:sym typeface="Symbol" pitchFamily="18" charset="2"/>
                </a:rPr>
                <a:t>°</a:t>
              </a:r>
              <a:endParaRPr lang="en-US" sz="4800" b="1" i="1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3663"/>
            <a:ext cx="9144000" cy="481488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m</a:t>
            </a: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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DOC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if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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AOC= 120º 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 </a:t>
            </a:r>
            <a:endParaRPr lang="en-US" sz="4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b="1" u="sng" smtClean="0"/>
          </a:p>
        </p:txBody>
      </p:sp>
      <p:graphicFrame>
        <p:nvGraphicFramePr>
          <p:cNvPr id="16896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44650" y="5600700"/>
          <a:ext cx="495776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Equation" r:id="rId4" imgW="927000" imgH="406080" progId="Equation.DSMT4">
                  <p:embed/>
                </p:oleObj>
              </mc:Choice>
              <mc:Fallback>
                <p:oleObj name="Equation" r:id="rId4" imgW="927000" imgH="406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600700"/>
                        <a:ext cx="4957763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09" name="Group 18"/>
          <p:cNvGrpSpPr>
            <a:grpSpLocks/>
          </p:cNvGrpSpPr>
          <p:nvPr/>
        </p:nvGrpSpPr>
        <p:grpSpPr bwMode="auto">
          <a:xfrm>
            <a:off x="101600" y="2252663"/>
            <a:ext cx="5411788" cy="3230562"/>
            <a:chOff x="797213" y="1671299"/>
            <a:chExt cx="5411826" cy="3230135"/>
          </a:xfrm>
        </p:grpSpPr>
        <p:grpSp>
          <p:nvGrpSpPr>
            <p:cNvPr id="72713" name="Group 35"/>
            <p:cNvGrpSpPr>
              <a:grpSpLocks/>
            </p:cNvGrpSpPr>
            <p:nvPr/>
          </p:nvGrpSpPr>
          <p:grpSpPr bwMode="auto">
            <a:xfrm>
              <a:off x="797213" y="1671299"/>
              <a:ext cx="5411826" cy="3230135"/>
              <a:chOff x="1026101" y="3415069"/>
              <a:chExt cx="5411826" cy="3230135"/>
            </a:xfrm>
          </p:grpSpPr>
          <p:grpSp>
            <p:nvGrpSpPr>
              <p:cNvPr id="72716" name="Group 81"/>
              <p:cNvGrpSpPr>
                <a:grpSpLocks noChangeAspect="1"/>
              </p:cNvGrpSpPr>
              <p:nvPr/>
            </p:nvGrpSpPr>
            <p:grpSpPr bwMode="auto">
              <a:xfrm>
                <a:off x="1026101" y="3415069"/>
                <a:ext cx="5411826" cy="3230135"/>
                <a:chOff x="3995" y="1912"/>
                <a:chExt cx="1213" cy="724"/>
              </a:xfrm>
            </p:grpSpPr>
            <p:sp>
              <p:nvSpPr>
                <p:cNvPr id="7272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105" y="1929"/>
                  <a:ext cx="361" cy="50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2" name="Line 16"/>
                <p:cNvSpPr>
                  <a:spLocks noChangeShapeType="1"/>
                </p:cNvSpPr>
                <p:nvPr/>
              </p:nvSpPr>
              <p:spPr bwMode="auto">
                <a:xfrm>
                  <a:off x="4466" y="2425"/>
                  <a:ext cx="74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466" y="1968"/>
                  <a:ext cx="742" cy="45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995" y="1912"/>
                  <a:ext cx="140" cy="1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A</a:t>
                  </a:r>
                </a:p>
              </p:txBody>
            </p:sp>
            <p:sp>
              <p:nvSpPr>
                <p:cNvPr id="727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45" y="2395"/>
                  <a:ext cx="147" cy="1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O</a:t>
                  </a:r>
                </a:p>
              </p:txBody>
            </p:sp>
            <p:sp>
              <p:nvSpPr>
                <p:cNvPr id="727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955" y="2451"/>
                  <a:ext cx="140" cy="1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C</a:t>
                  </a:r>
                </a:p>
              </p:txBody>
            </p:sp>
            <p:sp>
              <p:nvSpPr>
                <p:cNvPr id="7272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98" y="2140"/>
                  <a:ext cx="265" cy="1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80°</a:t>
                  </a:r>
                </a:p>
              </p:txBody>
            </p:sp>
          </p:grpSp>
          <p:sp>
            <p:nvSpPr>
              <p:cNvPr id="72717" name="Text Box 25"/>
              <p:cNvSpPr txBox="1">
                <a:spLocks noChangeArrowheads="1"/>
              </p:cNvSpPr>
              <p:nvPr/>
            </p:nvSpPr>
            <p:spPr bwMode="auto">
              <a:xfrm>
                <a:off x="3635970" y="4887938"/>
                <a:ext cx="1590686" cy="8237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4800" b="1"/>
                  <a:t>x</a:t>
                </a:r>
              </a:p>
            </p:txBody>
          </p:sp>
          <p:sp>
            <p:nvSpPr>
              <p:cNvPr id="72718" name="TextBox 32"/>
              <p:cNvSpPr txBox="1">
                <a:spLocks noChangeArrowheads="1"/>
              </p:cNvSpPr>
              <p:nvPr/>
            </p:nvSpPr>
            <p:spPr bwMode="auto">
              <a:xfrm>
                <a:off x="2866027" y="5259329"/>
                <a:ext cx="522291" cy="761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>
                    <a:latin typeface="Franklin Gothic Book"/>
                  </a:rPr>
                  <a:t>●</a:t>
                </a:r>
                <a:endParaRPr lang="en-US" sz="4400"/>
              </a:p>
            </p:txBody>
          </p:sp>
          <p:sp>
            <p:nvSpPr>
              <p:cNvPr id="72719" name="TextBox 33"/>
              <p:cNvSpPr txBox="1">
                <a:spLocks noChangeArrowheads="1"/>
              </p:cNvSpPr>
              <p:nvPr/>
            </p:nvSpPr>
            <p:spPr bwMode="auto">
              <a:xfrm>
                <a:off x="1700793" y="3662663"/>
                <a:ext cx="522292" cy="761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>
                    <a:latin typeface="Franklin Gothic Book"/>
                  </a:rPr>
                  <a:t>●</a:t>
                </a:r>
                <a:endParaRPr lang="en-US" sz="4400"/>
              </a:p>
            </p:txBody>
          </p:sp>
          <p:sp>
            <p:nvSpPr>
              <p:cNvPr id="72720" name="TextBox 34"/>
              <p:cNvSpPr txBox="1">
                <a:spLocks noChangeArrowheads="1"/>
              </p:cNvSpPr>
              <p:nvPr/>
            </p:nvSpPr>
            <p:spPr bwMode="auto">
              <a:xfrm>
                <a:off x="5452082" y="5262503"/>
                <a:ext cx="522292" cy="761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>
                    <a:latin typeface="Franklin Gothic Book"/>
                  </a:rPr>
                  <a:t>●</a:t>
                </a:r>
                <a:endParaRPr lang="en-US" sz="4400"/>
              </a:p>
            </p:txBody>
          </p:sp>
        </p:grpSp>
        <p:sp>
          <p:nvSpPr>
            <p:cNvPr id="72714" name="Text Box 24"/>
            <p:cNvSpPr txBox="1">
              <a:spLocks noChangeArrowheads="1"/>
            </p:cNvSpPr>
            <p:nvPr/>
          </p:nvSpPr>
          <p:spPr bwMode="auto">
            <a:xfrm>
              <a:off x="5442271" y="2350596"/>
              <a:ext cx="623892" cy="8237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/>
                <a:t>D</a:t>
              </a:r>
            </a:p>
          </p:txBody>
        </p:sp>
        <p:sp>
          <p:nvSpPr>
            <p:cNvPr id="72715" name="TextBox 17"/>
            <p:cNvSpPr txBox="1">
              <a:spLocks noChangeArrowheads="1"/>
            </p:cNvSpPr>
            <p:nvPr/>
          </p:nvSpPr>
          <p:spPr bwMode="auto">
            <a:xfrm>
              <a:off x="5132706" y="2010948"/>
              <a:ext cx="522292" cy="76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75100" y="3517900"/>
            <a:ext cx="1108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>
                <a:solidFill>
                  <a:srgbClr val="FFFF00"/>
                </a:solidFill>
              </a:rPr>
              <a:t>40°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72711" name="Arc 23"/>
          <p:cNvSpPr>
            <a:spLocks/>
          </p:cNvSpPr>
          <p:nvPr/>
        </p:nvSpPr>
        <p:spPr bwMode="auto">
          <a:xfrm>
            <a:off x="1997075" y="1265238"/>
            <a:ext cx="4878388" cy="3244850"/>
          </a:xfrm>
          <a:custGeom>
            <a:avLst/>
            <a:gdLst>
              <a:gd name="T0" fmla="*/ 2147483647 w 21254"/>
              <a:gd name="T1" fmla="*/ 0 h 21024"/>
              <a:gd name="T2" fmla="*/ 2147483647 w 21254"/>
              <a:gd name="T3" fmla="*/ 2147483647 h 21024"/>
              <a:gd name="T4" fmla="*/ 0 w 21254"/>
              <a:gd name="T5" fmla="*/ 2147483647 h 21024"/>
              <a:gd name="T6" fmla="*/ 0 60000 65536"/>
              <a:gd name="T7" fmla="*/ 0 60000 65536"/>
              <a:gd name="T8" fmla="*/ 0 60000 65536"/>
              <a:gd name="T9" fmla="*/ 0 w 21254"/>
              <a:gd name="T10" fmla="*/ 0 h 21024"/>
              <a:gd name="T11" fmla="*/ 21254 w 21254"/>
              <a:gd name="T12" fmla="*/ 21024 h 2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4" h="21024" fill="none" extrusionOk="0">
                <a:moveTo>
                  <a:pt x="4955" y="0"/>
                </a:moveTo>
                <a:cubicBezTo>
                  <a:pt x="13321" y="1972"/>
                  <a:pt x="19722" y="8716"/>
                  <a:pt x="21254" y="17173"/>
                </a:cubicBezTo>
              </a:path>
              <a:path w="21254" h="21024" stroke="0" extrusionOk="0">
                <a:moveTo>
                  <a:pt x="4955" y="0"/>
                </a:moveTo>
                <a:cubicBezTo>
                  <a:pt x="13321" y="1972"/>
                  <a:pt x="19722" y="8716"/>
                  <a:pt x="21254" y="17173"/>
                </a:cubicBezTo>
                <a:lnTo>
                  <a:pt x="0" y="210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5953125" y="1530350"/>
            <a:ext cx="197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120º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3663"/>
            <a:ext cx="9144000" cy="481488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m</a:t>
            </a: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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AOD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         </a:t>
            </a:r>
            <a:endParaRPr lang="en-US" sz="4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b="1" u="sng" smtClean="0"/>
          </a:p>
        </p:txBody>
      </p:sp>
      <p:graphicFrame>
        <p:nvGraphicFramePr>
          <p:cNvPr id="16896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44650" y="5600700"/>
          <a:ext cx="495776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4" imgW="927000" imgH="406080" progId="Equation.DSMT4">
                  <p:embed/>
                </p:oleObj>
              </mc:Choice>
              <mc:Fallback>
                <p:oleObj name="Equation" r:id="rId4" imgW="927000" imgH="406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600700"/>
                        <a:ext cx="4957763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3" name="Group 18"/>
          <p:cNvGrpSpPr>
            <a:grpSpLocks/>
          </p:cNvGrpSpPr>
          <p:nvPr/>
        </p:nvGrpSpPr>
        <p:grpSpPr bwMode="auto">
          <a:xfrm>
            <a:off x="444500" y="1673225"/>
            <a:ext cx="5411788" cy="3235325"/>
            <a:chOff x="797213" y="1671299"/>
            <a:chExt cx="5411826" cy="3234597"/>
          </a:xfrm>
        </p:grpSpPr>
        <p:grpSp>
          <p:nvGrpSpPr>
            <p:cNvPr id="78856" name="Group 35"/>
            <p:cNvGrpSpPr>
              <a:grpSpLocks/>
            </p:cNvGrpSpPr>
            <p:nvPr/>
          </p:nvGrpSpPr>
          <p:grpSpPr bwMode="auto">
            <a:xfrm>
              <a:off x="797213" y="1671299"/>
              <a:ext cx="5411826" cy="3234597"/>
              <a:chOff x="1026101" y="3415069"/>
              <a:chExt cx="5411826" cy="3234597"/>
            </a:xfrm>
          </p:grpSpPr>
          <p:grpSp>
            <p:nvGrpSpPr>
              <p:cNvPr id="78859" name="Group 81"/>
              <p:cNvGrpSpPr>
                <a:grpSpLocks noChangeAspect="1"/>
              </p:cNvGrpSpPr>
              <p:nvPr/>
            </p:nvGrpSpPr>
            <p:grpSpPr bwMode="auto">
              <a:xfrm>
                <a:off x="1026101" y="3415069"/>
                <a:ext cx="5411826" cy="3234597"/>
                <a:chOff x="3995" y="1912"/>
                <a:chExt cx="1213" cy="725"/>
              </a:xfrm>
            </p:grpSpPr>
            <p:sp>
              <p:nvSpPr>
                <p:cNvPr id="7886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105" y="1929"/>
                  <a:ext cx="361" cy="501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65" name="Line 16"/>
                <p:cNvSpPr>
                  <a:spLocks noChangeShapeType="1"/>
                </p:cNvSpPr>
                <p:nvPr/>
              </p:nvSpPr>
              <p:spPr bwMode="auto">
                <a:xfrm>
                  <a:off x="4466" y="2425"/>
                  <a:ext cx="74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6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466" y="1968"/>
                  <a:ext cx="742" cy="45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6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995" y="1912"/>
                  <a:ext cx="141" cy="1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A</a:t>
                  </a:r>
                </a:p>
              </p:txBody>
            </p:sp>
            <p:sp>
              <p:nvSpPr>
                <p:cNvPr id="7886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44" y="2395"/>
                  <a:ext cx="149" cy="1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O</a:t>
                  </a:r>
                </a:p>
              </p:txBody>
            </p:sp>
            <p:sp>
              <p:nvSpPr>
                <p:cNvPr id="7886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955" y="2451"/>
                  <a:ext cx="141" cy="1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C</a:t>
                  </a:r>
                </a:p>
              </p:txBody>
            </p:sp>
            <p:sp>
              <p:nvSpPr>
                <p:cNvPr id="7887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804" y="2232"/>
                  <a:ext cx="265" cy="1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 sz="4800" b="1"/>
                    <a:t>50°</a:t>
                  </a:r>
                </a:p>
              </p:txBody>
            </p:sp>
          </p:grpSp>
          <p:sp>
            <p:nvSpPr>
              <p:cNvPr id="78860" name="Text Box 25"/>
              <p:cNvSpPr txBox="1">
                <a:spLocks noChangeArrowheads="1"/>
              </p:cNvSpPr>
              <p:nvPr/>
            </p:nvSpPr>
            <p:spPr bwMode="auto">
              <a:xfrm>
                <a:off x="2471343" y="4524700"/>
                <a:ext cx="1590406" cy="8309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4800" b="1"/>
                  <a:t>x</a:t>
                </a:r>
              </a:p>
            </p:txBody>
          </p:sp>
          <p:sp>
            <p:nvSpPr>
              <p:cNvPr id="78861" name="TextBox 32"/>
              <p:cNvSpPr txBox="1">
                <a:spLocks noChangeArrowheads="1"/>
              </p:cNvSpPr>
              <p:nvPr/>
            </p:nvSpPr>
            <p:spPr bwMode="auto">
              <a:xfrm>
                <a:off x="2864424" y="5259713"/>
                <a:ext cx="52610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>
                    <a:latin typeface="Franklin Gothic Book"/>
                  </a:rPr>
                  <a:t>●</a:t>
                </a:r>
                <a:endParaRPr lang="en-US" sz="4400"/>
              </a:p>
            </p:txBody>
          </p:sp>
          <p:sp>
            <p:nvSpPr>
              <p:cNvPr id="78862" name="TextBox 33"/>
              <p:cNvSpPr txBox="1">
                <a:spLocks noChangeArrowheads="1"/>
              </p:cNvSpPr>
              <p:nvPr/>
            </p:nvSpPr>
            <p:spPr bwMode="auto">
              <a:xfrm>
                <a:off x="1699769" y="3662851"/>
                <a:ext cx="52610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>
                    <a:latin typeface="Franklin Gothic Book"/>
                  </a:rPr>
                  <a:t>●</a:t>
                </a:r>
                <a:endParaRPr lang="en-US" sz="4400"/>
              </a:p>
            </p:txBody>
          </p:sp>
          <p:sp>
            <p:nvSpPr>
              <p:cNvPr id="78863" name="TextBox 34"/>
              <p:cNvSpPr txBox="1">
                <a:spLocks noChangeArrowheads="1"/>
              </p:cNvSpPr>
              <p:nvPr/>
            </p:nvSpPr>
            <p:spPr bwMode="auto">
              <a:xfrm>
                <a:off x="5450414" y="5262213"/>
                <a:ext cx="52610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>
                    <a:latin typeface="Franklin Gothic Book"/>
                  </a:rPr>
                  <a:t>●</a:t>
                </a:r>
                <a:endParaRPr lang="en-US" sz="4400"/>
              </a:p>
            </p:txBody>
          </p:sp>
        </p:grpSp>
        <p:sp>
          <p:nvSpPr>
            <p:cNvPr id="78857" name="Text Box 24"/>
            <p:cNvSpPr txBox="1">
              <a:spLocks noChangeArrowheads="1"/>
            </p:cNvSpPr>
            <p:nvPr/>
          </p:nvSpPr>
          <p:spPr bwMode="auto">
            <a:xfrm>
              <a:off x="5440286" y="2351240"/>
              <a:ext cx="628698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/>
                <a:t>D</a:t>
              </a:r>
            </a:p>
          </p:txBody>
        </p:sp>
        <p:sp>
          <p:nvSpPr>
            <p:cNvPr id="78858" name="TextBox 17"/>
            <p:cNvSpPr txBox="1">
              <a:spLocks noChangeArrowheads="1"/>
            </p:cNvSpPr>
            <p:nvPr/>
          </p:nvSpPr>
          <p:spPr bwMode="auto">
            <a:xfrm>
              <a:off x="5131381" y="2011489"/>
              <a:ext cx="5261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>
                  <a:latin typeface="Franklin Gothic Book"/>
                </a:rPr>
                <a:t>●</a:t>
              </a:r>
              <a:endParaRPr lang="en-US" sz="4400"/>
            </a:p>
          </p:txBody>
        </p:sp>
      </p:grpSp>
      <p:sp>
        <p:nvSpPr>
          <p:cNvPr id="78854" name="TextBox 19"/>
          <p:cNvSpPr txBox="1">
            <a:spLocks noChangeArrowheads="1"/>
          </p:cNvSpPr>
          <p:nvPr/>
        </p:nvSpPr>
        <p:spPr bwMode="auto">
          <a:xfrm>
            <a:off x="4264025" y="842963"/>
            <a:ext cx="4676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>
                <a:sym typeface="Symbol" pitchFamily="18" charset="2"/>
              </a:rPr>
              <a:t>mAOC</a:t>
            </a:r>
            <a:r>
              <a:rPr lang="en-US" sz="4800" b="1"/>
              <a:t> = 130 °</a:t>
            </a:r>
            <a:endParaRPr lang="en-US" sz="48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20913" y="2270125"/>
            <a:ext cx="1117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>
                <a:solidFill>
                  <a:srgbClr val="FFFF00"/>
                </a:solidFill>
              </a:rPr>
              <a:t>80°</a:t>
            </a:r>
            <a:endParaRPr lang="en-US" sz="4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0"/>
          <p:cNvSpPr>
            <a:spLocks noGrp="1" noChangeArrowheads="1"/>
          </p:cNvSpPr>
          <p:nvPr>
            <p:ph type="title"/>
          </p:nvPr>
        </p:nvSpPr>
        <p:spPr>
          <a:xfrm>
            <a:off x="-269823" y="0"/>
            <a:ext cx="9129010" cy="1295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7200" b="1" u="sng" dirty="0" smtClean="0">
                <a:solidFill>
                  <a:schemeClr val="bg1"/>
                </a:solidFill>
                <a:effectLst/>
              </a:rPr>
              <a:t>TYPES OF  </a:t>
            </a:r>
            <a:r>
              <a:rPr lang="en-US" sz="7200" b="1" u="sng" dirty="0" smtClean="0">
                <a:solidFill>
                  <a:schemeClr val="bg1"/>
                </a:solidFill>
                <a:effectLst/>
                <a:sym typeface="Symbol" pitchFamily="18" charset="2"/>
              </a:rPr>
              <a:t>’S </a:t>
            </a:r>
            <a:r>
              <a:rPr lang="en-US" sz="7200" b="1" u="sng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05475" name="Oval 9"/>
          <p:cNvSpPr>
            <a:spLocks noChangeArrowheads="1"/>
          </p:cNvSpPr>
          <p:nvPr/>
        </p:nvSpPr>
        <p:spPr bwMode="auto">
          <a:xfrm>
            <a:off x="2930525" y="4403725"/>
            <a:ext cx="76200" cy="8731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5476" name="Rectangle 22"/>
          <p:cNvSpPr>
            <a:spLocks noChangeArrowheads="1"/>
          </p:cNvSpPr>
          <p:nvPr/>
        </p:nvSpPr>
        <p:spPr bwMode="auto">
          <a:xfrm>
            <a:off x="1169988" y="4019550"/>
            <a:ext cx="381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 eaLnBrk="0" hangingPunct="0"/>
            <a:r>
              <a:rPr lang="en-US" sz="4400" b="1">
                <a:solidFill>
                  <a:schemeClr val="bg1"/>
                </a:solidFill>
              </a:rPr>
              <a:t>•</a:t>
            </a:r>
          </a:p>
        </p:txBody>
      </p:sp>
      <p:grpSp>
        <p:nvGrpSpPr>
          <p:cNvPr id="105477" name="Group 63"/>
          <p:cNvGrpSpPr>
            <a:grpSpLocks/>
          </p:cNvGrpSpPr>
          <p:nvPr/>
        </p:nvGrpSpPr>
        <p:grpSpPr bwMode="auto">
          <a:xfrm>
            <a:off x="1316038" y="1649413"/>
            <a:ext cx="2611437" cy="2754312"/>
            <a:chOff x="2002" y="1810"/>
            <a:chExt cx="438" cy="398"/>
          </a:xfrm>
        </p:grpSpPr>
        <p:sp>
          <p:nvSpPr>
            <p:cNvPr id="105484" name="Line 58"/>
            <p:cNvSpPr>
              <a:spLocks noChangeShapeType="1"/>
            </p:cNvSpPr>
            <p:nvPr/>
          </p:nvSpPr>
          <p:spPr bwMode="auto">
            <a:xfrm flipV="1">
              <a:off x="2002" y="1810"/>
              <a:ext cx="216" cy="3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Line 59"/>
            <p:cNvSpPr>
              <a:spLocks noChangeShapeType="1"/>
            </p:cNvSpPr>
            <p:nvPr/>
          </p:nvSpPr>
          <p:spPr bwMode="auto">
            <a:xfrm flipV="1">
              <a:off x="2005" y="2041"/>
              <a:ext cx="435" cy="16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8" name="TextBox 13"/>
          <p:cNvSpPr txBox="1">
            <a:spLocks noChangeArrowheads="1"/>
          </p:cNvSpPr>
          <p:nvPr/>
        </p:nvSpPr>
        <p:spPr bwMode="auto">
          <a:xfrm>
            <a:off x="557213" y="5216525"/>
            <a:ext cx="36433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C00000"/>
                </a:solidFill>
              </a:rPr>
              <a:t>ACUTE</a:t>
            </a:r>
          </a:p>
          <a:p>
            <a:pPr algn="ctr" eaLnBrk="0" hangingPunct="0"/>
            <a:r>
              <a:rPr lang="en-US" sz="4400" b="1">
                <a:solidFill>
                  <a:schemeClr val="bg1"/>
                </a:solidFill>
              </a:rPr>
              <a:t>less than 90</a:t>
            </a:r>
            <a:r>
              <a:rPr lang="en-US" sz="4400" b="1">
                <a:solidFill>
                  <a:schemeClr val="bg1"/>
                </a:solidFill>
                <a:cs typeface="Arial" charset="0"/>
              </a:rPr>
              <a:t>°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105479" name="TextBox 14"/>
          <p:cNvSpPr txBox="1">
            <a:spLocks noChangeArrowheads="1"/>
          </p:cNvSpPr>
          <p:nvPr/>
        </p:nvSpPr>
        <p:spPr bwMode="auto">
          <a:xfrm>
            <a:off x="6126163" y="5216525"/>
            <a:ext cx="19399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C00000"/>
                </a:solidFill>
              </a:rPr>
              <a:t>RIGHT</a:t>
            </a:r>
          </a:p>
          <a:p>
            <a:pPr algn="ctr" eaLnBrk="0" hangingPunct="0"/>
            <a:r>
              <a:rPr lang="en-US" sz="4400" b="1">
                <a:solidFill>
                  <a:schemeClr val="bg1"/>
                </a:solidFill>
              </a:rPr>
              <a:t>90</a:t>
            </a:r>
            <a:r>
              <a:rPr lang="en-US" sz="4400" b="1">
                <a:solidFill>
                  <a:schemeClr val="bg1"/>
                </a:solidFill>
                <a:cs typeface="Arial" charset="0"/>
              </a:rPr>
              <a:t>°</a:t>
            </a:r>
            <a:endParaRPr lang="en-US" sz="4400" b="1">
              <a:solidFill>
                <a:schemeClr val="bg1"/>
              </a:solidFill>
            </a:endParaRPr>
          </a:p>
        </p:txBody>
      </p:sp>
      <p:grpSp>
        <p:nvGrpSpPr>
          <p:cNvPr id="105480" name="Group 74"/>
          <p:cNvGrpSpPr>
            <a:grpSpLocks/>
          </p:cNvGrpSpPr>
          <p:nvPr/>
        </p:nvGrpSpPr>
        <p:grpSpPr bwMode="auto">
          <a:xfrm>
            <a:off x="5767388" y="2054225"/>
            <a:ext cx="2698750" cy="2349500"/>
            <a:chOff x="3257" y="2427"/>
            <a:chExt cx="398" cy="347"/>
          </a:xfrm>
        </p:grpSpPr>
        <p:sp>
          <p:nvSpPr>
            <p:cNvPr id="105481" name="Line 64"/>
            <p:cNvSpPr>
              <a:spLocks noChangeShapeType="1"/>
            </p:cNvSpPr>
            <p:nvPr/>
          </p:nvSpPr>
          <p:spPr bwMode="auto">
            <a:xfrm flipV="1">
              <a:off x="3257" y="2427"/>
              <a:ext cx="0" cy="34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Line 65"/>
            <p:cNvSpPr>
              <a:spLocks noChangeShapeType="1"/>
            </p:cNvSpPr>
            <p:nvPr/>
          </p:nvSpPr>
          <p:spPr bwMode="auto">
            <a:xfrm>
              <a:off x="3257" y="2774"/>
              <a:ext cx="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Rectangle 67"/>
            <p:cNvSpPr>
              <a:spLocks noChangeArrowheads="1"/>
            </p:cNvSpPr>
            <p:nvPr/>
          </p:nvSpPr>
          <p:spPr bwMode="auto">
            <a:xfrm>
              <a:off x="3257" y="2717"/>
              <a:ext cx="53" cy="57"/>
            </a:xfrm>
            <a:prstGeom prst="rect">
              <a:avLst/>
            </a:prstGeom>
            <a:noFill/>
            <a:ln w="571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0"/>
          <p:cNvSpPr>
            <a:spLocks noGrp="1" noChangeArrowheads="1"/>
          </p:cNvSpPr>
          <p:nvPr>
            <p:ph type="title"/>
          </p:nvPr>
        </p:nvSpPr>
        <p:spPr>
          <a:xfrm>
            <a:off x="-269823" y="-246089"/>
            <a:ext cx="9129010" cy="1295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bg1"/>
                </a:solidFill>
                <a:effectLst/>
              </a:rPr>
              <a:t>TYPES OF  </a:t>
            </a:r>
            <a:r>
              <a:rPr lang="en-US" sz="3200" b="1" u="sng" dirty="0" smtClean="0">
                <a:solidFill>
                  <a:schemeClr val="bg1"/>
                </a:solidFill>
                <a:effectLst/>
                <a:sym typeface="Symbol" pitchFamily="18" charset="2"/>
              </a:rPr>
              <a:t>’S </a:t>
            </a:r>
            <a:r>
              <a:rPr lang="en-US" sz="3200" b="1" u="sng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3492500"/>
            <a:ext cx="8896350" cy="4997450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endParaRPr lang="en-US" sz="1800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smtClean="0"/>
          </a:p>
          <a:p>
            <a:pPr marL="514350" indent="-514350" eaLnBrk="1" hangingPunct="1"/>
            <a:endParaRPr lang="en-US" sz="1800" b="1" smtClean="0">
              <a:solidFill>
                <a:srgbClr val="FF0000"/>
              </a:solidFill>
            </a:endParaRPr>
          </a:p>
          <a:p>
            <a:pPr marL="514350" indent="-514350" eaLnBrk="1" hangingPunct="1"/>
            <a:endParaRPr lang="en-US" sz="1800" b="1" smtClean="0">
              <a:solidFill>
                <a:srgbClr val="FF0000"/>
              </a:solidFill>
            </a:endParaRPr>
          </a:p>
        </p:txBody>
      </p:sp>
      <p:sp>
        <p:nvSpPr>
          <p:cNvPr id="107524" name="Oval 9"/>
          <p:cNvSpPr>
            <a:spLocks noChangeArrowheads="1"/>
          </p:cNvSpPr>
          <p:nvPr/>
        </p:nvSpPr>
        <p:spPr bwMode="auto">
          <a:xfrm>
            <a:off x="2930525" y="4403725"/>
            <a:ext cx="76200" cy="8731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107525" name="Group 63"/>
          <p:cNvGrpSpPr>
            <a:grpSpLocks/>
          </p:cNvGrpSpPr>
          <p:nvPr/>
        </p:nvGrpSpPr>
        <p:grpSpPr bwMode="auto">
          <a:xfrm rot="350882">
            <a:off x="292100" y="2000250"/>
            <a:ext cx="3808413" cy="1727200"/>
            <a:chOff x="1618" y="2041"/>
            <a:chExt cx="900" cy="167"/>
          </a:xfrm>
        </p:grpSpPr>
        <p:sp>
          <p:nvSpPr>
            <p:cNvPr id="107529" name="Line 58"/>
            <p:cNvSpPr>
              <a:spLocks noChangeShapeType="1"/>
            </p:cNvSpPr>
            <p:nvPr/>
          </p:nvSpPr>
          <p:spPr bwMode="auto">
            <a:xfrm flipH="1" flipV="1">
              <a:off x="1618" y="2041"/>
              <a:ext cx="384" cy="16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0" name="Line 59"/>
            <p:cNvSpPr>
              <a:spLocks noChangeShapeType="1"/>
            </p:cNvSpPr>
            <p:nvPr/>
          </p:nvSpPr>
          <p:spPr bwMode="auto">
            <a:xfrm flipV="1">
              <a:off x="1995" y="2191"/>
              <a:ext cx="523" cy="1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6" name="TextBox 13"/>
          <p:cNvSpPr txBox="1">
            <a:spLocks noChangeArrowheads="1"/>
          </p:cNvSpPr>
          <p:nvPr/>
        </p:nvSpPr>
        <p:spPr bwMode="auto">
          <a:xfrm>
            <a:off x="247650" y="4491038"/>
            <a:ext cx="4457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C00000"/>
                </a:solidFill>
              </a:rPr>
              <a:t>OBTUSE</a:t>
            </a:r>
          </a:p>
          <a:p>
            <a:pPr algn="ctr" eaLnBrk="0" hangingPunct="0"/>
            <a:r>
              <a:rPr lang="en-US" sz="4400" b="1">
                <a:solidFill>
                  <a:schemeClr val="bg1"/>
                </a:solidFill>
              </a:rPr>
              <a:t>greater than 90</a:t>
            </a:r>
            <a:r>
              <a:rPr lang="en-US" sz="4400" b="1">
                <a:solidFill>
                  <a:schemeClr val="bg1"/>
                </a:solidFill>
                <a:cs typeface="Arial" charset="0"/>
              </a:rPr>
              <a:t>°</a:t>
            </a:r>
          </a:p>
          <a:p>
            <a:pPr algn="ctr" eaLnBrk="0" hangingPunct="0"/>
            <a:r>
              <a:rPr lang="en-US" sz="4400" b="1">
                <a:solidFill>
                  <a:schemeClr val="bg1"/>
                </a:solidFill>
                <a:cs typeface="Arial" charset="0"/>
              </a:rPr>
              <a:t>less than 180 °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107527" name="TextBox 14"/>
          <p:cNvSpPr txBox="1">
            <a:spLocks noChangeArrowheads="1"/>
          </p:cNvSpPr>
          <p:nvPr/>
        </p:nvSpPr>
        <p:spPr bwMode="auto">
          <a:xfrm>
            <a:off x="5808663" y="4403725"/>
            <a:ext cx="30686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C00000"/>
                </a:solidFill>
              </a:rPr>
              <a:t>STRAIGHT</a:t>
            </a:r>
          </a:p>
          <a:p>
            <a:pPr algn="ctr" eaLnBrk="0" hangingPunct="0"/>
            <a:r>
              <a:rPr lang="en-US" sz="4400" b="1">
                <a:solidFill>
                  <a:schemeClr val="bg1"/>
                </a:solidFill>
              </a:rPr>
              <a:t>180</a:t>
            </a:r>
            <a:r>
              <a:rPr lang="en-US" sz="4400" b="1">
                <a:solidFill>
                  <a:schemeClr val="bg1"/>
                </a:solidFill>
                <a:cs typeface="Arial" charset="0"/>
              </a:rPr>
              <a:t>°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107528" name="Line 65"/>
          <p:cNvSpPr>
            <a:spLocks noChangeShapeType="1"/>
          </p:cNvSpPr>
          <p:nvPr/>
        </p:nvSpPr>
        <p:spPr bwMode="auto">
          <a:xfrm flipV="1">
            <a:off x="5216525" y="3470275"/>
            <a:ext cx="3643313" cy="460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-404271" y="-209860"/>
            <a:ext cx="7696200" cy="12954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 </a:t>
            </a:r>
            <a:r>
              <a:rPr lang="en-US" sz="8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/>
              </a:rPr>
              <a:t></a:t>
            </a:r>
            <a:r>
              <a:rPr lang="en-US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’</a:t>
            </a:r>
            <a:r>
              <a:rPr lang="en-US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grpSp>
        <p:nvGrpSpPr>
          <p:cNvPr id="3" name="Group 71"/>
          <p:cNvGrpSpPr>
            <a:grpSpLocks noChangeAspect="1"/>
          </p:cNvGrpSpPr>
          <p:nvPr/>
        </p:nvGrpSpPr>
        <p:grpSpPr bwMode="auto">
          <a:xfrm>
            <a:off x="209550" y="2770188"/>
            <a:ext cx="8677275" cy="2754312"/>
            <a:chOff x="808" y="1861"/>
            <a:chExt cx="1793" cy="569"/>
          </a:xfrm>
        </p:grpSpPr>
        <p:sp>
          <p:nvSpPr>
            <p:cNvPr id="1035" name="Text Box 44"/>
            <p:cNvSpPr txBox="1">
              <a:spLocks noChangeArrowheads="1"/>
            </p:cNvSpPr>
            <p:nvPr/>
          </p:nvSpPr>
          <p:spPr bwMode="auto">
            <a:xfrm>
              <a:off x="1977" y="2271"/>
              <a:ext cx="122" cy="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 b="1"/>
                <a:t>B</a:t>
              </a:r>
            </a:p>
          </p:txBody>
        </p:sp>
        <p:grpSp>
          <p:nvGrpSpPr>
            <p:cNvPr id="1036" name="Group 65"/>
            <p:cNvGrpSpPr>
              <a:grpSpLocks/>
            </p:cNvGrpSpPr>
            <p:nvPr/>
          </p:nvGrpSpPr>
          <p:grpSpPr bwMode="auto">
            <a:xfrm>
              <a:off x="808" y="1861"/>
              <a:ext cx="1793" cy="565"/>
              <a:chOff x="808" y="1861"/>
              <a:chExt cx="1793" cy="565"/>
            </a:xfrm>
          </p:grpSpPr>
          <p:grpSp>
            <p:nvGrpSpPr>
              <p:cNvPr id="1037" name="Group 40"/>
              <p:cNvGrpSpPr>
                <a:grpSpLocks/>
              </p:cNvGrpSpPr>
              <p:nvPr/>
            </p:nvGrpSpPr>
            <p:grpSpPr bwMode="auto">
              <a:xfrm>
                <a:off x="808" y="1861"/>
                <a:ext cx="690" cy="565"/>
                <a:chOff x="658" y="1652"/>
                <a:chExt cx="690" cy="565"/>
              </a:xfrm>
            </p:grpSpPr>
            <p:sp>
              <p:nvSpPr>
                <p:cNvPr id="1040" name="Line 34"/>
                <p:cNvSpPr>
                  <a:spLocks noChangeShapeType="1"/>
                </p:cNvSpPr>
                <p:nvPr/>
              </p:nvSpPr>
              <p:spPr bwMode="auto">
                <a:xfrm>
                  <a:off x="717" y="2058"/>
                  <a:ext cx="631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717" y="1652"/>
                  <a:ext cx="489" cy="40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58" y="2058"/>
                  <a:ext cx="122" cy="159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4400" b="1"/>
                    <a:t>A</a:t>
                  </a:r>
                </a:p>
              </p:txBody>
            </p:sp>
            <p:sp>
              <p:nvSpPr>
                <p:cNvPr id="10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148" y="1797"/>
                  <a:ext cx="116" cy="233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/>
                </a:p>
              </p:txBody>
            </p:sp>
            <p:graphicFrame>
              <p:nvGraphicFramePr>
                <p:cNvPr id="1030" name="Object 38"/>
                <p:cNvGraphicFramePr>
                  <a:graphicFrameLocks noChangeAspect="1"/>
                </p:cNvGraphicFramePr>
                <p:nvPr/>
              </p:nvGraphicFramePr>
              <p:xfrm>
                <a:off x="1006" y="1777"/>
                <a:ext cx="279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7" name="Equation" r:id="rId4" imgW="228600" imgH="203040" progId="Equation.DSMT4">
                        <p:embed/>
                      </p:oleObj>
                    </mc:Choice>
                    <mc:Fallback>
                      <p:oleObj name="Equation" r:id="rId4" imgW="228600" imgH="203040" progId="Equation.DSMT4">
                        <p:embed/>
                        <p:pic>
                          <p:nvPicPr>
                            <p:cNvPr id="0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6" y="1777"/>
                              <a:ext cx="279" cy="2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2857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38" name="Line 42"/>
              <p:cNvSpPr>
                <a:spLocks noChangeShapeType="1"/>
              </p:cNvSpPr>
              <p:nvPr/>
            </p:nvSpPr>
            <p:spPr bwMode="auto">
              <a:xfrm flipV="1">
                <a:off x="2124" y="2006"/>
                <a:ext cx="477" cy="34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43"/>
              <p:cNvSpPr>
                <a:spLocks noChangeShapeType="1"/>
              </p:cNvSpPr>
              <p:nvPr/>
            </p:nvSpPr>
            <p:spPr bwMode="auto">
              <a:xfrm flipH="1" flipV="1">
                <a:off x="2081" y="1861"/>
                <a:ext cx="43" cy="48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9" name="Object 46"/>
              <p:cNvGraphicFramePr>
                <a:graphicFrameLocks noChangeAspect="1"/>
              </p:cNvGraphicFramePr>
              <p:nvPr/>
            </p:nvGraphicFramePr>
            <p:xfrm>
              <a:off x="2151" y="1922"/>
              <a:ext cx="257" cy="2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8" name="Equation" r:id="rId6" imgW="228600" imgH="203040" progId="Equation.DSMT4">
                      <p:embed/>
                    </p:oleObj>
                  </mc:Choice>
                  <mc:Fallback>
                    <p:oleObj name="Equation" r:id="rId6" imgW="228600" imgH="203040" progId="Equation.DSMT4">
                      <p:embed/>
                      <p:pic>
                        <p:nvPicPr>
                          <p:cNvPr id="0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1" y="1922"/>
                            <a:ext cx="257" cy="24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45459" name="Object 51"/>
          <p:cNvGraphicFramePr>
            <a:graphicFrameLocks noChangeAspect="1"/>
          </p:cNvGraphicFramePr>
          <p:nvPr/>
        </p:nvGraphicFramePr>
        <p:xfrm>
          <a:off x="1911350" y="6092825"/>
          <a:ext cx="509746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660240" imgH="164880" progId="Equation.DSMT4">
                  <p:embed/>
                </p:oleObj>
              </mc:Choice>
              <mc:Fallback>
                <p:oleObj name="Equation" r:id="rId8" imgW="660240" imgH="1648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6092825"/>
                        <a:ext cx="5097463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26"/>
          <p:cNvSpPr txBox="1">
            <a:spLocks noChangeArrowheads="1"/>
          </p:cNvSpPr>
          <p:nvPr/>
        </p:nvSpPr>
        <p:spPr bwMode="auto">
          <a:xfrm>
            <a:off x="223838" y="1292225"/>
            <a:ext cx="82375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en-US" sz="5400" b="1"/>
              <a:t>have the same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-404271" y="-209860"/>
            <a:ext cx="7696200" cy="12954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b="1" u="sng" dirty="0" smtClean="0">
                <a:solidFill>
                  <a:schemeClr val="tx1"/>
                </a:solidFill>
                <a:effectLst/>
              </a:rPr>
              <a:t>ADJACENT  </a:t>
            </a:r>
            <a:r>
              <a:rPr lang="en-US" sz="8000" b="1" u="sng" dirty="0" smtClean="0">
                <a:solidFill>
                  <a:schemeClr val="tx1"/>
                </a:solidFill>
                <a:effectLst/>
                <a:latin typeface="Arial Black" pitchFamily="34" charset="0"/>
                <a:sym typeface="Symbol"/>
              </a:rPr>
              <a:t></a:t>
            </a:r>
            <a:r>
              <a:rPr lang="en-US" sz="6600" b="1" u="sng" dirty="0" smtClean="0">
                <a:solidFill>
                  <a:schemeClr val="tx1"/>
                </a:solidFill>
                <a:effectLst/>
                <a:sym typeface="Symbol"/>
              </a:rPr>
              <a:t>’</a:t>
            </a:r>
            <a:r>
              <a:rPr lang="en-US" sz="6600" b="1" u="sng" dirty="0" smtClean="0">
                <a:solidFill>
                  <a:schemeClr val="tx1"/>
                </a:solidFill>
                <a:effectLst/>
              </a:rPr>
              <a:t>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8" y="2122488"/>
            <a:ext cx="8488362" cy="5002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200" b="1" smtClean="0"/>
          </a:p>
          <a:p>
            <a:pPr eaLnBrk="1" hangingPunct="1"/>
            <a:endParaRPr lang="en-US" sz="2700" smtClean="0"/>
          </a:p>
          <a:p>
            <a:pPr eaLnBrk="1" hangingPunct="1"/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endParaRPr lang="en-US" sz="5400" smtClean="0"/>
          </a:p>
          <a:p>
            <a:pPr eaLnBrk="1" hangingPunct="1">
              <a:buFont typeface="Wingdings" pitchFamily="2" charset="2"/>
              <a:buNone/>
            </a:pPr>
            <a:endParaRPr lang="en-US" sz="5400" smtClean="0"/>
          </a:p>
          <a:p>
            <a:pPr eaLnBrk="1" hangingPunct="1">
              <a:buFont typeface="Wingdings" pitchFamily="2" charset="2"/>
              <a:buNone/>
            </a:pPr>
            <a:endParaRPr lang="en-US" sz="5400" smtClean="0"/>
          </a:p>
          <a:p>
            <a:pPr eaLnBrk="1" hangingPunct="1"/>
            <a:endParaRPr lang="en-US" sz="5700" smtClean="0"/>
          </a:p>
          <a:p>
            <a:pPr eaLnBrk="1" hangingPunct="1"/>
            <a:endParaRPr lang="en-US" sz="2700" smtClean="0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111125" y="6662738"/>
            <a:ext cx="9504363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 b="1">
                <a:latin typeface="Arial Black" pitchFamily="34" charset="0"/>
                <a:sym typeface="Symbol" pitchFamily="18" charset="2"/>
              </a:rPr>
              <a:t></a:t>
            </a:r>
            <a:r>
              <a:rPr lang="en-US" sz="5400" b="1">
                <a:solidFill>
                  <a:srgbClr val="FF0000"/>
                </a:solidFill>
              </a:rPr>
              <a:t>1</a:t>
            </a:r>
            <a:r>
              <a:rPr lang="en-US" sz="5400" b="1"/>
              <a:t> and </a:t>
            </a:r>
            <a:r>
              <a:rPr lang="en-US" sz="5400" b="1">
                <a:latin typeface="Arial Black" pitchFamily="34" charset="0"/>
                <a:sym typeface="Symbol" pitchFamily="18" charset="2"/>
              </a:rPr>
              <a:t></a:t>
            </a:r>
            <a:r>
              <a:rPr lang="en-US" sz="5400" b="1">
                <a:solidFill>
                  <a:srgbClr val="FF0000"/>
                </a:solidFill>
              </a:rPr>
              <a:t>2 </a:t>
            </a:r>
            <a:r>
              <a:rPr lang="en-US" sz="5400" b="1"/>
              <a:t>are adjacent</a:t>
            </a:r>
            <a:endParaRPr lang="en-US" sz="5400" b="1">
              <a:sym typeface="Symbol" pitchFamily="18" charset="2"/>
            </a:endParaRPr>
          </a:p>
        </p:txBody>
      </p:sp>
      <p:sp>
        <p:nvSpPr>
          <p:cNvPr id="114693" name="TextBox 12"/>
          <p:cNvSpPr txBox="1">
            <a:spLocks noChangeArrowheads="1"/>
          </p:cNvSpPr>
          <p:nvPr/>
        </p:nvSpPr>
        <p:spPr bwMode="auto">
          <a:xfrm>
            <a:off x="111125" y="1327150"/>
            <a:ext cx="75311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4400" b="1"/>
              <a:t>share a side</a:t>
            </a:r>
          </a:p>
          <a:p>
            <a:pPr eaLnBrk="0" hangingPunct="0">
              <a:buFont typeface="Arial" charset="0"/>
              <a:buChar char="•"/>
            </a:pPr>
            <a:r>
              <a:rPr lang="en-US" sz="4400" b="1"/>
              <a:t>share a vertex</a:t>
            </a:r>
          </a:p>
          <a:p>
            <a:pPr eaLnBrk="0" hangingPunct="0">
              <a:buFont typeface="Arial" charset="0"/>
              <a:buChar char="•"/>
            </a:pPr>
            <a:r>
              <a:rPr lang="en-US" sz="4400" b="1"/>
              <a:t>no common interior points</a:t>
            </a:r>
          </a:p>
          <a:p>
            <a:pPr eaLnBrk="0" hangingPunct="0">
              <a:buFont typeface="Arial" charset="0"/>
              <a:buChar char="•"/>
            </a:pPr>
            <a:r>
              <a:rPr lang="en-US" sz="4400" b="1"/>
              <a:t>coplanar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44488" y="4256088"/>
            <a:ext cx="7934325" cy="1960562"/>
            <a:chOff x="0" y="4188518"/>
            <a:chExt cx="7934712" cy="1961389"/>
          </a:xfrm>
        </p:grpSpPr>
        <p:grpSp>
          <p:nvGrpSpPr>
            <p:cNvPr id="114695" name="Group 38"/>
            <p:cNvGrpSpPr>
              <a:grpSpLocks noChangeAspect="1"/>
            </p:cNvGrpSpPr>
            <p:nvPr/>
          </p:nvGrpSpPr>
          <p:grpSpPr bwMode="auto">
            <a:xfrm>
              <a:off x="0" y="4188518"/>
              <a:ext cx="7934712" cy="1961389"/>
              <a:chOff x="1030" y="1814"/>
              <a:chExt cx="3204" cy="792"/>
            </a:xfrm>
          </p:grpSpPr>
          <p:sp>
            <p:nvSpPr>
              <p:cNvPr id="114698" name="Line 11"/>
              <p:cNvSpPr>
                <a:spLocks noChangeShapeType="1"/>
              </p:cNvSpPr>
              <p:nvPr/>
            </p:nvSpPr>
            <p:spPr bwMode="auto">
              <a:xfrm>
                <a:off x="1030" y="2560"/>
                <a:ext cx="140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9" name="Line 12"/>
              <p:cNvSpPr>
                <a:spLocks noChangeShapeType="1"/>
              </p:cNvSpPr>
              <p:nvPr/>
            </p:nvSpPr>
            <p:spPr bwMode="auto">
              <a:xfrm flipV="1">
                <a:off x="1626" y="1911"/>
                <a:ext cx="466" cy="64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0" name="Text Box 13"/>
              <p:cNvSpPr txBox="1">
                <a:spLocks noChangeArrowheads="1"/>
              </p:cNvSpPr>
              <p:nvPr/>
            </p:nvSpPr>
            <p:spPr bwMode="auto">
              <a:xfrm>
                <a:off x="1454" y="2263"/>
                <a:ext cx="201" cy="31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14701" name="Text Box 14"/>
              <p:cNvSpPr txBox="1">
                <a:spLocks noChangeArrowheads="1"/>
              </p:cNvSpPr>
              <p:nvPr/>
            </p:nvSpPr>
            <p:spPr bwMode="auto">
              <a:xfrm>
                <a:off x="3725" y="2295"/>
                <a:ext cx="201" cy="311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14702" name="Line 16"/>
              <p:cNvSpPr>
                <a:spLocks noChangeShapeType="1"/>
              </p:cNvSpPr>
              <p:nvPr/>
            </p:nvSpPr>
            <p:spPr bwMode="auto">
              <a:xfrm flipV="1">
                <a:off x="3296" y="1814"/>
                <a:ext cx="177" cy="76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3" name="Line 17"/>
              <p:cNvSpPr>
                <a:spLocks noChangeShapeType="1"/>
              </p:cNvSpPr>
              <p:nvPr/>
            </p:nvSpPr>
            <p:spPr bwMode="auto">
              <a:xfrm>
                <a:off x="3296" y="2581"/>
                <a:ext cx="93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4" name="Line 18"/>
              <p:cNvSpPr>
                <a:spLocks noChangeShapeType="1"/>
              </p:cNvSpPr>
              <p:nvPr/>
            </p:nvSpPr>
            <p:spPr bwMode="auto">
              <a:xfrm flipV="1">
                <a:off x="3296" y="2087"/>
                <a:ext cx="938" cy="4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696" name="Text Box 14"/>
            <p:cNvSpPr txBox="1">
              <a:spLocks noChangeArrowheads="1"/>
            </p:cNvSpPr>
            <p:nvPr/>
          </p:nvSpPr>
          <p:spPr bwMode="auto">
            <a:xfrm>
              <a:off x="1872089" y="5299233"/>
              <a:ext cx="498855" cy="76944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4697" name="Text Box 14"/>
            <p:cNvSpPr txBox="1">
              <a:spLocks noChangeArrowheads="1"/>
            </p:cNvSpPr>
            <p:nvPr/>
          </p:nvSpPr>
          <p:spPr bwMode="auto">
            <a:xfrm>
              <a:off x="5800666" y="5038760"/>
              <a:ext cx="498855" cy="76944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9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33"/>
          <p:cNvSpPr txBox="1">
            <a:spLocks noChangeArrowheads="1"/>
          </p:cNvSpPr>
          <p:nvPr/>
        </p:nvSpPr>
        <p:spPr bwMode="auto">
          <a:xfrm>
            <a:off x="265113" y="842963"/>
            <a:ext cx="945038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None/>
            </a:pPr>
            <a:endParaRPr lang="en-US" b="1"/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4400" b="1"/>
              <a:t>formed by 2 intersecting lines</a:t>
            </a:r>
          </a:p>
          <a:p>
            <a:pPr marL="342900" indent="-342900" eaLnBrk="0" hangingPunct="0">
              <a:buFont typeface="Arial" charset="0"/>
              <a:buNone/>
            </a:pPr>
            <a:endParaRPr lang="en-US" b="1"/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4400" b="1"/>
              <a:t>adjacent </a:t>
            </a:r>
          </a:p>
          <a:p>
            <a:pPr marL="342900" indent="-342900" eaLnBrk="0" hangingPunct="0">
              <a:buFont typeface="Arial" charset="0"/>
              <a:buNone/>
            </a:pPr>
            <a:endParaRPr lang="en-US" b="1"/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4400" b="1"/>
              <a:t>add up to 180°</a:t>
            </a:r>
          </a:p>
        </p:txBody>
      </p:sp>
      <p:sp>
        <p:nvSpPr>
          <p:cNvPr id="118787" name="Text Box 25"/>
          <p:cNvSpPr txBox="1">
            <a:spLocks noChangeArrowheads="1"/>
          </p:cNvSpPr>
          <p:nvPr/>
        </p:nvSpPr>
        <p:spPr bwMode="auto">
          <a:xfrm>
            <a:off x="111125" y="19050"/>
            <a:ext cx="70294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u="sng"/>
              <a:t>LINEAR PAIR</a:t>
            </a:r>
            <a:r>
              <a:rPr lang="en-US" sz="4800" b="1"/>
              <a:t> of Angles</a:t>
            </a:r>
          </a:p>
        </p:txBody>
      </p:sp>
      <p:sp>
        <p:nvSpPr>
          <p:cNvPr id="118793" name="Line 11"/>
          <p:cNvSpPr>
            <a:spLocks noChangeShapeType="1"/>
          </p:cNvSpPr>
          <p:nvPr/>
        </p:nvSpPr>
        <p:spPr bwMode="auto">
          <a:xfrm>
            <a:off x="992188" y="6626225"/>
            <a:ext cx="347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4" name="Line 12"/>
          <p:cNvSpPr>
            <a:spLocks noChangeShapeType="1"/>
          </p:cNvSpPr>
          <p:nvPr/>
        </p:nvSpPr>
        <p:spPr bwMode="auto">
          <a:xfrm flipV="1">
            <a:off x="2041525" y="5019675"/>
            <a:ext cx="1581150" cy="2111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5" name="Text Box 13"/>
          <p:cNvSpPr txBox="1">
            <a:spLocks noChangeArrowheads="1"/>
          </p:cNvSpPr>
          <p:nvPr/>
        </p:nvSpPr>
        <p:spPr bwMode="auto">
          <a:xfrm>
            <a:off x="2041525" y="5891213"/>
            <a:ext cx="495300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8796" name="Text Box 14"/>
          <p:cNvSpPr txBox="1">
            <a:spLocks noChangeArrowheads="1"/>
          </p:cNvSpPr>
          <p:nvPr/>
        </p:nvSpPr>
        <p:spPr bwMode="auto">
          <a:xfrm>
            <a:off x="2865438" y="5889625"/>
            <a:ext cx="495300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8789" name="Line 11"/>
          <p:cNvSpPr>
            <a:spLocks noChangeShapeType="1"/>
          </p:cNvSpPr>
          <p:nvPr/>
        </p:nvSpPr>
        <p:spPr bwMode="auto">
          <a:xfrm>
            <a:off x="5054600" y="6226175"/>
            <a:ext cx="347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0" name="Text Box 13"/>
          <p:cNvSpPr txBox="1">
            <a:spLocks noChangeArrowheads="1"/>
          </p:cNvSpPr>
          <p:nvPr/>
        </p:nvSpPr>
        <p:spPr bwMode="auto">
          <a:xfrm>
            <a:off x="6761163" y="5483225"/>
            <a:ext cx="495300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8791" name="Text Box 14"/>
          <p:cNvSpPr txBox="1">
            <a:spLocks noChangeArrowheads="1"/>
          </p:cNvSpPr>
          <p:nvPr/>
        </p:nvSpPr>
        <p:spPr bwMode="auto">
          <a:xfrm>
            <a:off x="7070725" y="6369050"/>
            <a:ext cx="495300" cy="762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8792" name="Line 15"/>
          <p:cNvSpPr>
            <a:spLocks noChangeShapeType="1"/>
          </p:cNvSpPr>
          <p:nvPr/>
        </p:nvSpPr>
        <p:spPr bwMode="auto">
          <a:xfrm>
            <a:off x="5937250" y="4514850"/>
            <a:ext cx="1319213" cy="2698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-404271" y="-209860"/>
            <a:ext cx="7696200" cy="12954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sz="8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Symbol"/>
              </a:rPr>
              <a:t></a:t>
            </a:r>
            <a:r>
              <a:rPr lang="en-US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’</a:t>
            </a:r>
            <a:r>
              <a:rPr lang="en-US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12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8" y="2122488"/>
            <a:ext cx="8488362" cy="5002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200" b="1" smtClean="0"/>
          </a:p>
          <a:p>
            <a:pPr eaLnBrk="1" hangingPunct="1"/>
            <a:endParaRPr lang="en-US" sz="2700" smtClean="0"/>
          </a:p>
          <a:p>
            <a:pPr eaLnBrk="1" hangingPunct="1"/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endParaRPr lang="en-US" sz="5400" smtClean="0"/>
          </a:p>
          <a:p>
            <a:pPr eaLnBrk="1" hangingPunct="1">
              <a:buFont typeface="Wingdings" pitchFamily="2" charset="2"/>
              <a:buNone/>
            </a:pPr>
            <a:endParaRPr lang="en-US" sz="5400" smtClean="0"/>
          </a:p>
          <a:p>
            <a:pPr eaLnBrk="1" hangingPunct="1">
              <a:buFont typeface="Wingdings" pitchFamily="2" charset="2"/>
              <a:buNone/>
            </a:pPr>
            <a:endParaRPr lang="en-US" sz="5400" smtClean="0"/>
          </a:p>
          <a:p>
            <a:pPr eaLnBrk="1" hangingPunct="1"/>
            <a:endParaRPr lang="en-US" sz="5700" smtClean="0"/>
          </a:p>
          <a:p>
            <a:pPr eaLnBrk="1" hangingPunct="1"/>
            <a:endParaRPr lang="en-US" sz="270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44738" y="3211513"/>
            <a:ext cx="3741737" cy="2698750"/>
            <a:chOff x="2108" y="1467"/>
            <a:chExt cx="772" cy="772"/>
          </a:xfrm>
        </p:grpSpPr>
        <p:sp>
          <p:nvSpPr>
            <p:cNvPr id="112661" name="Line 10"/>
            <p:cNvSpPr>
              <a:spLocks noChangeShapeType="1"/>
            </p:cNvSpPr>
            <p:nvPr/>
          </p:nvSpPr>
          <p:spPr bwMode="auto">
            <a:xfrm flipH="1">
              <a:off x="2108" y="1467"/>
              <a:ext cx="739" cy="7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2" name="Line 11"/>
            <p:cNvSpPr>
              <a:spLocks noChangeShapeType="1"/>
            </p:cNvSpPr>
            <p:nvPr/>
          </p:nvSpPr>
          <p:spPr bwMode="auto">
            <a:xfrm>
              <a:off x="2141" y="1467"/>
              <a:ext cx="739" cy="7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3" name="Text Box 12"/>
            <p:cNvSpPr txBox="1">
              <a:spLocks noChangeArrowheads="1"/>
            </p:cNvSpPr>
            <p:nvPr/>
          </p:nvSpPr>
          <p:spPr bwMode="auto">
            <a:xfrm>
              <a:off x="2429" y="1541"/>
              <a:ext cx="119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2664" name="Text Box 13"/>
            <p:cNvSpPr txBox="1">
              <a:spLocks noChangeArrowheads="1"/>
            </p:cNvSpPr>
            <p:nvPr/>
          </p:nvSpPr>
          <p:spPr bwMode="auto">
            <a:xfrm>
              <a:off x="2436" y="1885"/>
              <a:ext cx="119" cy="2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2665" name="Text Box 14"/>
            <p:cNvSpPr txBox="1">
              <a:spLocks noChangeArrowheads="1"/>
            </p:cNvSpPr>
            <p:nvPr/>
          </p:nvSpPr>
          <p:spPr bwMode="auto">
            <a:xfrm>
              <a:off x="2256" y="1729"/>
              <a:ext cx="103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 b="1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12666" name="Text Box 15"/>
            <p:cNvSpPr txBox="1">
              <a:spLocks noChangeArrowheads="1"/>
            </p:cNvSpPr>
            <p:nvPr/>
          </p:nvSpPr>
          <p:spPr bwMode="auto">
            <a:xfrm>
              <a:off x="2600" y="1733"/>
              <a:ext cx="103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4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sp>
        <p:nvSpPr>
          <p:cNvPr id="112660" name="TextBox 26"/>
          <p:cNvSpPr txBox="1">
            <a:spLocks noChangeArrowheads="1"/>
          </p:cNvSpPr>
          <p:nvPr/>
        </p:nvSpPr>
        <p:spPr bwMode="auto">
          <a:xfrm>
            <a:off x="344488" y="1127125"/>
            <a:ext cx="84883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4400" b="1"/>
              <a:t>2 opposite </a:t>
            </a:r>
            <a:r>
              <a:rPr lang="en-US" sz="4400" b="1">
                <a:latin typeface="Arial Black" pitchFamily="34" charset="0"/>
                <a:sym typeface="Symbol" pitchFamily="18" charset="2"/>
              </a:rPr>
              <a:t> ’</a:t>
            </a:r>
            <a:r>
              <a:rPr lang="en-US" sz="4400" b="1"/>
              <a:t>s formed by intersecting lines</a:t>
            </a:r>
          </a:p>
          <a:p>
            <a:pPr eaLnBrk="0" hangingPunct="0">
              <a:buFont typeface="Arial" charset="0"/>
              <a:buChar char="•"/>
            </a:pPr>
            <a:r>
              <a:rPr lang="en-US" sz="4400" b="1"/>
              <a:t>Vertical angles are congruent </a:t>
            </a:r>
          </a:p>
        </p:txBody>
      </p:sp>
      <p:graphicFrame>
        <p:nvGraphicFramePr>
          <p:cNvPr id="145459" name="Object 51"/>
          <p:cNvGraphicFramePr>
            <a:graphicFrameLocks noChangeAspect="1"/>
          </p:cNvGraphicFramePr>
          <p:nvPr/>
        </p:nvGraphicFramePr>
        <p:xfrm>
          <a:off x="344488" y="6564313"/>
          <a:ext cx="358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8" name="Equation" r:id="rId4" imgW="583920" imgH="164880" progId="Equation.DSMT4">
                  <p:embed/>
                </p:oleObj>
              </mc:Choice>
              <mc:Fallback>
                <p:oleObj name="Equation" r:id="rId4" imgW="583920" imgH="164880" progId="Equation.DSMT4">
                  <p:embed/>
                  <p:pic>
                    <p:nvPicPr>
                      <p:cNvPr id="145459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6564313"/>
                        <a:ext cx="3589337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4691063" y="6526213"/>
          <a:ext cx="36671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9" name="Equation" r:id="rId6" imgW="596880" imgH="177480" progId="Equation.DSMT4">
                  <p:embed/>
                </p:oleObj>
              </mc:Choice>
              <mc:Fallback>
                <p:oleObj name="Equation" r:id="rId6" imgW="596880" imgH="177480" progId="Equation.DSMT4">
                  <p:embed/>
                  <p:pic>
                    <p:nvPicPr>
                      <p:cNvPr id="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6526213"/>
                        <a:ext cx="36671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7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2"/>
          <p:cNvGrpSpPr>
            <a:grpSpLocks/>
          </p:cNvGrpSpPr>
          <p:nvPr/>
        </p:nvGrpSpPr>
        <p:grpSpPr bwMode="auto">
          <a:xfrm>
            <a:off x="111125" y="1327150"/>
            <a:ext cx="8124825" cy="1898650"/>
            <a:chOff x="111378" y="1327096"/>
            <a:chExt cx="8123938" cy="1899476"/>
          </a:xfrm>
        </p:grpSpPr>
        <p:sp>
          <p:nvSpPr>
            <p:cNvPr id="116751" name="TextBox 12"/>
            <p:cNvSpPr txBox="1">
              <a:spLocks noChangeArrowheads="1"/>
            </p:cNvSpPr>
            <p:nvPr/>
          </p:nvSpPr>
          <p:spPr bwMode="auto">
            <a:xfrm>
              <a:off x="111378" y="1327096"/>
              <a:ext cx="258436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Char char="•"/>
              </a:pPr>
              <a:r>
                <a:rPr lang="en-US" sz="4400" b="1"/>
                <a:t>total 90°</a:t>
              </a:r>
            </a:p>
          </p:txBody>
        </p:sp>
        <p:grpSp>
          <p:nvGrpSpPr>
            <p:cNvPr id="116752" name="Group 31"/>
            <p:cNvGrpSpPr>
              <a:grpSpLocks/>
            </p:cNvGrpSpPr>
            <p:nvPr/>
          </p:nvGrpSpPr>
          <p:grpSpPr bwMode="auto">
            <a:xfrm>
              <a:off x="3223169" y="1327096"/>
              <a:ext cx="2323708" cy="1899476"/>
              <a:chOff x="2937324" y="1759070"/>
              <a:chExt cx="2323708" cy="1899476"/>
            </a:xfrm>
          </p:grpSpPr>
          <p:sp>
            <p:nvSpPr>
              <p:cNvPr id="116757" name="Line 16"/>
              <p:cNvSpPr>
                <a:spLocks noChangeShapeType="1"/>
              </p:cNvSpPr>
              <p:nvPr/>
            </p:nvSpPr>
            <p:spPr bwMode="auto">
              <a:xfrm flipV="1">
                <a:off x="2937324" y="1759070"/>
                <a:ext cx="45719" cy="18994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 flipV="1">
                <a:off x="2938073" y="2411175"/>
                <a:ext cx="2322959" cy="1223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9" name="TextBox 28"/>
              <p:cNvSpPr txBox="1">
                <a:spLocks noChangeArrowheads="1"/>
              </p:cNvSpPr>
              <p:nvPr/>
            </p:nvSpPr>
            <p:spPr bwMode="auto">
              <a:xfrm>
                <a:off x="3071329" y="2322850"/>
                <a:ext cx="103906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 b="1"/>
                  <a:t>60°</a:t>
                </a:r>
              </a:p>
            </p:txBody>
          </p:sp>
        </p:grpSp>
        <p:grpSp>
          <p:nvGrpSpPr>
            <p:cNvPr id="116753" name="Group 30"/>
            <p:cNvGrpSpPr>
              <a:grpSpLocks/>
            </p:cNvGrpSpPr>
            <p:nvPr/>
          </p:nvGrpSpPr>
          <p:grpSpPr bwMode="auto">
            <a:xfrm>
              <a:off x="5912357" y="1513475"/>
              <a:ext cx="2322959" cy="1223392"/>
              <a:chOff x="5546877" y="2125171"/>
              <a:chExt cx="2322959" cy="1223392"/>
            </a:xfrm>
          </p:grpSpPr>
          <p:sp>
            <p:nvSpPr>
              <p:cNvPr id="116754" name="Line 17"/>
              <p:cNvSpPr>
                <a:spLocks noChangeShapeType="1"/>
              </p:cNvSpPr>
              <p:nvPr/>
            </p:nvSpPr>
            <p:spPr bwMode="auto">
              <a:xfrm>
                <a:off x="5546877" y="3348563"/>
                <a:ext cx="232295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5" name="Line 18"/>
              <p:cNvSpPr>
                <a:spLocks noChangeShapeType="1"/>
              </p:cNvSpPr>
              <p:nvPr/>
            </p:nvSpPr>
            <p:spPr bwMode="auto">
              <a:xfrm flipV="1">
                <a:off x="5546877" y="2125171"/>
                <a:ext cx="2322959" cy="1223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6" name="TextBox 29"/>
              <p:cNvSpPr txBox="1">
                <a:spLocks noChangeArrowheads="1"/>
              </p:cNvSpPr>
              <p:nvPr/>
            </p:nvSpPr>
            <p:spPr bwMode="auto">
              <a:xfrm>
                <a:off x="6788293" y="2579122"/>
                <a:ext cx="103906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 b="1"/>
                  <a:t>30°</a:t>
                </a:r>
              </a:p>
            </p:txBody>
          </p:sp>
        </p:grp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63525" y="5351463"/>
            <a:ext cx="7727950" cy="2039937"/>
            <a:chOff x="263778" y="5351310"/>
            <a:chExt cx="7727324" cy="2039588"/>
          </a:xfrm>
        </p:grpSpPr>
        <p:sp>
          <p:nvSpPr>
            <p:cNvPr id="116742" name="TextBox 33"/>
            <p:cNvSpPr txBox="1">
              <a:spLocks noChangeArrowheads="1"/>
            </p:cNvSpPr>
            <p:nvPr/>
          </p:nvSpPr>
          <p:spPr bwMode="auto">
            <a:xfrm>
              <a:off x="263778" y="5351310"/>
              <a:ext cx="289855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Char char="•"/>
              </a:pPr>
              <a:r>
                <a:rPr lang="en-US" sz="4400" b="1"/>
                <a:t>total 180°</a:t>
              </a:r>
            </a:p>
          </p:txBody>
        </p:sp>
        <p:grpSp>
          <p:nvGrpSpPr>
            <p:cNvPr id="116743" name="Group 39"/>
            <p:cNvGrpSpPr>
              <a:grpSpLocks/>
            </p:cNvGrpSpPr>
            <p:nvPr/>
          </p:nvGrpSpPr>
          <p:grpSpPr bwMode="auto">
            <a:xfrm>
              <a:off x="2382988" y="5752920"/>
              <a:ext cx="2682749" cy="1637978"/>
              <a:chOff x="1041614" y="5752920"/>
              <a:chExt cx="2682749" cy="1637978"/>
            </a:xfrm>
          </p:grpSpPr>
          <p:sp>
            <p:nvSpPr>
              <p:cNvPr id="116748" name="Line 11"/>
              <p:cNvSpPr>
                <a:spLocks noChangeShapeType="1"/>
              </p:cNvSpPr>
              <p:nvPr/>
            </p:nvSpPr>
            <p:spPr bwMode="auto">
              <a:xfrm flipV="1">
                <a:off x="1041614" y="7345179"/>
                <a:ext cx="1543689" cy="4571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9" name="Line 12"/>
              <p:cNvSpPr>
                <a:spLocks noChangeShapeType="1"/>
              </p:cNvSpPr>
              <p:nvPr/>
            </p:nvSpPr>
            <p:spPr bwMode="auto">
              <a:xfrm flipV="1">
                <a:off x="2570313" y="5752920"/>
                <a:ext cx="1154050" cy="160724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0" name="TextBox 36"/>
              <p:cNvSpPr txBox="1">
                <a:spLocks noChangeArrowheads="1"/>
              </p:cNvSpPr>
              <p:nvPr/>
            </p:nvSpPr>
            <p:spPr bwMode="auto">
              <a:xfrm>
                <a:off x="1531246" y="6400978"/>
                <a:ext cx="135325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 b="1"/>
                  <a:t>120°</a:t>
                </a:r>
              </a:p>
            </p:txBody>
          </p:sp>
        </p:grpSp>
        <p:grpSp>
          <p:nvGrpSpPr>
            <p:cNvPr id="116744" name="Group 38"/>
            <p:cNvGrpSpPr>
              <a:grpSpLocks/>
            </p:cNvGrpSpPr>
            <p:nvPr/>
          </p:nvGrpSpPr>
          <p:grpSpPr bwMode="auto">
            <a:xfrm>
              <a:off x="5546877" y="5707202"/>
              <a:ext cx="2444225" cy="1652967"/>
              <a:chOff x="5515552" y="5517452"/>
              <a:chExt cx="2444225" cy="1652967"/>
            </a:xfrm>
          </p:grpSpPr>
          <p:sp>
            <p:nvSpPr>
              <p:cNvPr id="116745" name="Line 12"/>
              <p:cNvSpPr>
                <a:spLocks noChangeShapeType="1"/>
              </p:cNvSpPr>
              <p:nvPr/>
            </p:nvSpPr>
            <p:spPr bwMode="auto">
              <a:xfrm flipV="1">
                <a:off x="5546877" y="5517452"/>
                <a:ext cx="1154050" cy="160724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6" name="Line 11"/>
              <p:cNvSpPr>
                <a:spLocks noChangeShapeType="1"/>
              </p:cNvSpPr>
              <p:nvPr/>
            </p:nvSpPr>
            <p:spPr bwMode="auto">
              <a:xfrm>
                <a:off x="5515552" y="7124700"/>
                <a:ext cx="2444225" cy="4571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7" name="TextBox 37"/>
              <p:cNvSpPr txBox="1">
                <a:spLocks noChangeArrowheads="1"/>
              </p:cNvSpPr>
              <p:nvPr/>
            </p:nvSpPr>
            <p:spPr bwMode="auto">
              <a:xfrm>
                <a:off x="6114706" y="6311038"/>
                <a:ext cx="103906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400" b="1"/>
                  <a:t>60°</a:t>
                </a:r>
              </a:p>
            </p:txBody>
          </p:sp>
        </p:grpSp>
      </p:grpSp>
      <p:sp>
        <p:nvSpPr>
          <p:cNvPr id="116740" name="Text Box 25"/>
          <p:cNvSpPr txBox="1">
            <a:spLocks noChangeArrowheads="1"/>
          </p:cNvSpPr>
          <p:nvPr/>
        </p:nvSpPr>
        <p:spPr bwMode="auto">
          <a:xfrm>
            <a:off x="111125" y="19050"/>
            <a:ext cx="8515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/>
              <a:t>COMPLEMENTARY ANGLES</a:t>
            </a:r>
          </a:p>
        </p:txBody>
      </p:sp>
      <p:sp>
        <p:nvSpPr>
          <p:cNvPr id="116741" name="Text Box 26"/>
          <p:cNvSpPr txBox="1">
            <a:spLocks noChangeArrowheads="1"/>
          </p:cNvSpPr>
          <p:nvPr/>
        </p:nvSpPr>
        <p:spPr bwMode="auto">
          <a:xfrm>
            <a:off x="111125" y="4208463"/>
            <a:ext cx="83454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/>
              <a:t>SUPPLEMENTARY ANGLES</a:t>
            </a:r>
          </a:p>
        </p:txBody>
      </p:sp>
    </p:spTree>
    <p:extLst>
      <p:ext uri="{BB962C8B-B14F-4D97-AF65-F5344CB8AC3E}">
        <p14:creationId xmlns:p14="http://schemas.microsoft.com/office/powerpoint/2010/main" val="28716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1674</TotalTime>
  <Words>613</Words>
  <Application>Microsoft Office PowerPoint</Application>
  <PresentationFormat>Custom</PresentationFormat>
  <Paragraphs>290</Paragraphs>
  <Slides>27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Century Gothic</vt:lpstr>
      <vt:lpstr>Symbol</vt:lpstr>
      <vt:lpstr>Arial Black</vt:lpstr>
      <vt:lpstr>Franklin Gothic Book</vt:lpstr>
      <vt:lpstr>Arial</vt:lpstr>
      <vt:lpstr>Wingdings 2</vt:lpstr>
      <vt:lpstr>Cambria Math</vt:lpstr>
      <vt:lpstr>Wingdings</vt:lpstr>
      <vt:lpstr>Verdana</vt:lpstr>
      <vt:lpstr>Verve</vt:lpstr>
      <vt:lpstr>Equation</vt:lpstr>
      <vt:lpstr>1.5</vt:lpstr>
      <vt:lpstr>RECALL</vt:lpstr>
      <vt:lpstr>TYPES OF  ’S  </vt:lpstr>
      <vt:lpstr>TYPES OF  ’S  </vt:lpstr>
      <vt:lpstr>CONGRUENT ’S</vt:lpstr>
      <vt:lpstr>ADJACENT  ’S</vt:lpstr>
      <vt:lpstr>PowerPoint Presentation</vt:lpstr>
      <vt:lpstr>VERTICAL  ’S</vt:lpstr>
      <vt:lpstr>PowerPoint Presentation</vt:lpstr>
      <vt:lpstr>PowerPoint Presentation</vt:lpstr>
      <vt:lpstr>PowerPoint Presentation</vt:lpstr>
      <vt:lpstr>PowerPoint Presentation</vt:lpstr>
      <vt:lpstr>Find the value of each variable.</vt:lpstr>
      <vt:lpstr>Find the values of x and y.  Show all work.</vt:lpstr>
      <vt:lpstr>EXIT TICKET: Use the diagram to answer the questions.</vt:lpstr>
      <vt:lpstr>PERPENDICULAR LINES</vt:lpstr>
      <vt:lpstr>PERPENDICULAR LINES: KEY FACTS</vt:lpstr>
      <vt:lpstr>Find the values of x and y.  Show all work.</vt:lpstr>
      <vt:lpstr>EXIT TICKET: Use the diagram to answer the questions.</vt:lpstr>
      <vt:lpstr>A little measuring angles review.</vt:lpstr>
      <vt:lpstr>POSTULATE 1-7</vt:lpstr>
      <vt:lpstr>PowerPoint Presentation</vt:lpstr>
      <vt:lpstr>PowerPoint Presentation</vt:lpstr>
      <vt:lpstr>PowerPoint Presentation</vt:lpstr>
      <vt:lpstr>Find x.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1.3</dc:title>
  <dc:creator>Lorraine Poley</dc:creator>
  <cp:lastModifiedBy>NATASHA  SEYMOUR</cp:lastModifiedBy>
  <cp:revision>137</cp:revision>
  <dcterms:created xsi:type="dcterms:W3CDTF">2007-06-21T19:58:54Z</dcterms:created>
  <dcterms:modified xsi:type="dcterms:W3CDTF">2019-08-27T20:32:01Z</dcterms:modified>
</cp:coreProperties>
</file>