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375" r:id="rId3"/>
    <p:sldId id="406" r:id="rId4"/>
    <p:sldId id="408" r:id="rId5"/>
    <p:sldId id="409" r:id="rId6"/>
    <p:sldId id="410" r:id="rId7"/>
    <p:sldId id="412" r:id="rId8"/>
    <p:sldId id="413" r:id="rId9"/>
    <p:sldId id="429" r:id="rId10"/>
    <p:sldId id="415" r:id="rId11"/>
    <p:sldId id="417" r:id="rId12"/>
    <p:sldId id="418" r:id="rId13"/>
    <p:sldId id="416" r:id="rId14"/>
    <p:sldId id="419" r:id="rId15"/>
    <p:sldId id="430" r:id="rId16"/>
    <p:sldId id="420" r:id="rId17"/>
    <p:sldId id="422" r:id="rId18"/>
    <p:sldId id="423" r:id="rId19"/>
    <p:sldId id="396" r:id="rId20"/>
    <p:sldId id="431" r:id="rId21"/>
    <p:sldId id="432" r:id="rId22"/>
    <p:sldId id="433" r:id="rId23"/>
    <p:sldId id="434" r:id="rId24"/>
    <p:sldId id="435" r:id="rId25"/>
    <p:sldId id="436" r:id="rId26"/>
    <p:sldId id="43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FFFF"/>
    <a:srgbClr val="006E9E"/>
    <a:srgbClr val="004D70"/>
    <a:srgbClr val="FF3E11"/>
    <a:srgbClr val="007CB4"/>
    <a:srgbClr val="339933"/>
    <a:srgbClr val="008FDE"/>
    <a:srgbClr val="7DC4FF"/>
    <a:srgbClr val="00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286" autoAdjust="0"/>
  </p:normalViewPr>
  <p:slideViewPr>
    <p:cSldViewPr>
      <p:cViewPr varScale="1">
        <p:scale>
          <a:sx n="82" d="100"/>
          <a:sy n="82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920B6-B2CD-4EAD-A574-60AA2EB1F5A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BC7F-B7A5-47A5-AA79-79AEE4E02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13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8133-FC3B-48CB-85D7-39260E9A7D5B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34FF-031B-4CDE-8C94-69A466228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953250"/>
            <a:ext cx="3657600" cy="182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2C8F34-F5E0-4323-9CF3-57CD794EB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97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78B498-6B0E-47DA-9731-C3B045A5F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88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5DD4-9480-465D-96CF-0E955757BD6C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16F6-CB3F-4EE9-82B1-081883598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858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37486"/>
            <a:ext cx="91440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78612" y="214771"/>
            <a:ext cx="96468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8FDE"/>
                </a:solidFill>
              </a:rPr>
              <a:t>LESSON</a:t>
            </a:r>
            <a:endParaRPr lang="en-US" sz="1900" dirty="0">
              <a:solidFill>
                <a:srgbClr val="008FD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4490" y="-180439"/>
            <a:ext cx="1595310" cy="132343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smtClean="0">
                <a:ln w="11430"/>
                <a:solidFill>
                  <a:srgbClr val="8BCB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" pitchFamily="34" charset="0"/>
              </a:rPr>
              <a:t>1-3</a:t>
            </a:r>
            <a:endParaRPr lang="en-US" sz="6600" b="1" spc="150" dirty="0">
              <a:ln w="11430"/>
              <a:solidFill>
                <a:srgbClr val="8BCB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309850" y="68759"/>
            <a:ext cx="6148350" cy="769441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Distance and Midpoints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2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80000" y="7216775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Then/Now</a:t>
            </a:r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06400" y="2092325"/>
            <a:ext cx="762000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/>
              <a:t>You graphed points on the coordinate plane. 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06400" y="4321175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/>
              <a:t>Find the distance between two points.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06400" y="4968875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/>
              <a:t>Find the midpoint of a segment.</a:t>
            </a:r>
          </a:p>
        </p:txBody>
      </p:sp>
      <p:pic>
        <p:nvPicPr>
          <p:cNvPr id="13" name="Then_img" descr="SubHeaders_Then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Now_img" descr="SubHeaders_NowGraph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76650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6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11" descr="GEO01-03-01-Y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055" y="3301425"/>
            <a:ext cx="5440363" cy="9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2779712"/>
            <a:ext cx="8020050" cy="420688"/>
            <a:chOff x="228600" y="3340100"/>
            <a:chExt cx="8020050" cy="420688"/>
          </a:xfrm>
        </p:grpSpPr>
        <p:sp>
          <p:nvSpPr>
            <p:cNvPr id="20" name="TPQuestion"/>
            <p:cNvSpPr>
              <a:spLocks noChangeArrowheads="1"/>
            </p:cNvSpPr>
            <p:nvPr/>
          </p:nvSpPr>
          <p:spPr bwMode="auto">
            <a:xfrm>
              <a:off x="228600" y="3340100"/>
              <a:ext cx="802005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>
                <a:lnSpc>
                  <a:spcPct val="90000"/>
                </a:lnSpc>
              </a:pPr>
              <a:r>
                <a:rPr lang="en-US" sz="2400" b="1" dirty="0">
                  <a:solidFill>
                    <a:srgbClr val="00539D"/>
                  </a:solidFill>
                  <a:cs typeface="Arial" charset="0"/>
                </a:rPr>
                <a:t>Use the number line to find </a:t>
              </a:r>
              <a:r>
                <a:rPr lang="en-US" sz="2400" b="1" dirty="0" smtClean="0">
                  <a:solidFill>
                    <a:srgbClr val="00539D"/>
                  </a:solidFill>
                  <a:cs typeface="Arial" charset="0"/>
                </a:rPr>
                <a:t>the midpoint of </a:t>
              </a:r>
              <a:r>
                <a:rPr lang="en-US" sz="2400" b="1" i="1" dirty="0" smtClean="0">
                  <a:solidFill>
                    <a:srgbClr val="00539D"/>
                  </a:solidFill>
                  <a:cs typeface="Arial" charset="0"/>
                </a:rPr>
                <a:t>AX</a:t>
              </a:r>
              <a:r>
                <a:rPr lang="en-US" sz="2400" b="1" dirty="0">
                  <a:solidFill>
                    <a:srgbClr val="00539D"/>
                  </a:solidFill>
                  <a:cs typeface="Arial" charset="0"/>
                </a:rPr>
                <a:t>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284496" y="3376196"/>
              <a:ext cx="304800" cy="0"/>
            </a:xfrm>
            <a:prstGeom prst="line">
              <a:avLst/>
            </a:prstGeom>
            <a:ln w="38100">
              <a:solidFill>
                <a:srgbClr val="006E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4"/>
          <p:cNvSpPr>
            <a:spLocks noChangeArrowheads="1"/>
          </p:cNvSpPr>
          <p:nvPr/>
        </p:nvSpPr>
        <p:spPr bwMode="auto">
          <a:xfrm>
            <a:off x="7010400" y="5334000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-1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84810" y="3732681"/>
            <a:ext cx="88900" cy="88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98267" y="3283400"/>
            <a:ext cx="461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5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TPQuestion"/>
          <p:cNvSpPr>
            <a:spLocks noChangeArrowheads="1"/>
          </p:cNvSpPr>
          <p:nvPr/>
        </p:nvSpPr>
        <p:spPr bwMode="auto">
          <a:xfrm>
            <a:off x="476250" y="1514475"/>
            <a:ext cx="790575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 smtClean="0">
                <a:solidFill>
                  <a:srgbClr val="00539D"/>
                </a:solidFill>
                <a:cs typeface="Times New Roman" pitchFamily="18" charset="0"/>
              </a:rPr>
              <a:t>Find the midpoint M of a segment on the number line with endpoints R = -20 and S = 33.</a:t>
            </a:r>
            <a:endParaRPr lang="en-US" sz="2800" b="1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124"/>
          <p:cNvSpPr>
            <a:spLocks noChangeArrowheads="1"/>
          </p:cNvSpPr>
          <p:nvPr/>
        </p:nvSpPr>
        <p:spPr bwMode="auto">
          <a:xfrm>
            <a:off x="6324600" y="2590800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M = 26.5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3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TPQuestion"/>
          <p:cNvSpPr>
            <a:spLocks noChangeArrowheads="1"/>
          </p:cNvSpPr>
          <p:nvPr/>
        </p:nvSpPr>
        <p:spPr bwMode="auto">
          <a:xfrm>
            <a:off x="476250" y="1514475"/>
            <a:ext cx="790575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 smtClean="0">
                <a:solidFill>
                  <a:srgbClr val="00539D"/>
                </a:solidFill>
                <a:cs typeface="Times New Roman" pitchFamily="18" charset="0"/>
              </a:rPr>
              <a:t>Find the midpoint M of a segment with endpoints F(4, 12) and G(8, 6).</a:t>
            </a:r>
            <a:endParaRPr lang="en-US" sz="2800" b="1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20" name="Rectangle 124"/>
          <p:cNvSpPr>
            <a:spLocks noChangeArrowheads="1"/>
          </p:cNvSpPr>
          <p:nvPr/>
        </p:nvSpPr>
        <p:spPr bwMode="auto">
          <a:xfrm>
            <a:off x="6553200" y="2090017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M(6, 9)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4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33400" y="5980112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(–3, 3)</a:t>
            </a:r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942975" y="1693862"/>
            <a:ext cx="6686550" cy="930275"/>
            <a:chOff x="594" y="858"/>
            <a:chExt cx="4212" cy="586"/>
          </a:xfrm>
        </p:grpSpPr>
        <p:pic>
          <p:nvPicPr>
            <p:cNvPr id="32" name="Picture 20" descr="1-3-4-red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265" b="49829"/>
            <a:stretch>
              <a:fillRect/>
            </a:stretch>
          </p:blipFill>
          <p:spPr bwMode="auto">
            <a:xfrm>
              <a:off x="594" y="858"/>
              <a:ext cx="3819" cy="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7" descr="Eqn2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" y="864"/>
              <a:ext cx="386" cy="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6819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sp>
        <p:nvSpPr>
          <p:cNvPr id="17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965450"/>
            <a:ext cx="2790825" cy="32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1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(–10, –6)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2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(–5, –3)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3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(6, 12)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4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(–6, –12)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457200" y="3876675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752600"/>
            <a:ext cx="64960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610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average of 17 and 41?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average of 25 and some number is 39.5. What is that other number?</a:t>
            </a:r>
          </a:p>
        </p:txBody>
      </p:sp>
    </p:spTree>
    <p:extLst>
      <p:ext uri="{BB962C8B-B14F-4D97-AF65-F5344CB8AC3E}">
        <p14:creationId xmlns:p14="http://schemas.microsoft.com/office/powerpoint/2010/main" val="209490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pic>
        <p:nvPicPr>
          <p:cNvPr id="36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7089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5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sp>
        <p:nvSpPr>
          <p:cNvPr id="22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2450" y="3009900"/>
            <a:ext cx="2790825" cy="32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1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(3.5, 1)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2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(–10, 13)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3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(15, –1)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4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(17, –11)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52450" y="57912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5" name="Group 15"/>
          <p:cNvGrpSpPr>
            <a:grpSpLocks/>
          </p:cNvGrpSpPr>
          <p:nvPr/>
        </p:nvGrpSpPr>
        <p:grpSpPr bwMode="auto">
          <a:xfrm>
            <a:off x="533400" y="1752601"/>
            <a:ext cx="7924800" cy="954088"/>
            <a:chOff x="528" y="874"/>
            <a:chExt cx="4992" cy="601"/>
          </a:xfrm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528" y="874"/>
              <a:ext cx="499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539D"/>
                  </a:solidFill>
                </a:rPr>
                <a:t>Find the coordinates of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R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if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N</a:t>
              </a:r>
              <a:r>
                <a:rPr lang="en-US" sz="2800" dirty="0">
                  <a:solidFill>
                    <a:srgbClr val="00539D"/>
                  </a:solidFill>
                </a:rPr>
                <a:t> (8, –3) </a:t>
              </a:r>
              <a:r>
                <a:rPr lang="en-US" sz="2800" b="1" dirty="0">
                  <a:solidFill>
                    <a:srgbClr val="00539D"/>
                  </a:solidFill>
                </a:rPr>
                <a:t>is the midpoint</a:t>
              </a:r>
              <a:br>
                <a:rPr lang="en-US" sz="2800" b="1" dirty="0">
                  <a:solidFill>
                    <a:srgbClr val="00539D"/>
                  </a:solidFill>
                </a:rPr>
              </a:br>
              <a:r>
                <a:rPr lang="en-US" sz="2800" b="1" dirty="0">
                  <a:solidFill>
                    <a:srgbClr val="00539D"/>
                  </a:solidFill>
                </a:rPr>
                <a:t>of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RS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and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S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has coordinates</a:t>
              </a:r>
              <a:r>
                <a:rPr lang="en-US" sz="2800" dirty="0">
                  <a:solidFill>
                    <a:srgbClr val="00539D"/>
                  </a:solidFill>
                </a:rPr>
                <a:t> (–1, 5).</a:t>
              </a:r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846" y="1152"/>
              <a:ext cx="240" cy="0"/>
            </a:xfrm>
            <a:prstGeom prst="line">
              <a:avLst/>
            </a:prstGeom>
            <a:noFill/>
            <a:ln w="25400">
              <a:solidFill>
                <a:srgbClr val="00539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545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6</a:t>
            </a:r>
          </a:p>
        </p:txBody>
      </p:sp>
      <p:pic>
        <p:nvPicPr>
          <p:cNvPr id="99332" name="Picture 4" descr="GEO01-03-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374900"/>
            <a:ext cx="4495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5" name="Picture 7" descr="GEO_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04975"/>
            <a:ext cx="7896225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79243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400300"/>
            <a:ext cx="50292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The intersection of a line and a plane is a point.</a:t>
            </a:r>
          </a:p>
          <a:p>
            <a:pPr marL="533400" indent="-533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There is only one plane perpendicular to a given plane.</a:t>
            </a:r>
          </a:p>
          <a:p>
            <a:pPr marL="533400" indent="-533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Collinear points are also coplanar.</a:t>
            </a:r>
          </a:p>
          <a:p>
            <a:pPr marL="533400" indent="-533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A plane contains an infinite number of points.</a:t>
            </a:r>
          </a:p>
        </p:txBody>
      </p:sp>
      <p:sp>
        <p:nvSpPr>
          <p:cNvPr id="143366" name="TPQuestion"/>
          <p:cNvSpPr>
            <a:spLocks noChangeArrowheads="1"/>
          </p:cNvSpPr>
          <p:nvPr/>
        </p:nvSpPr>
        <p:spPr bwMode="auto">
          <a:xfrm>
            <a:off x="685800" y="1657350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>
                <a:solidFill>
                  <a:srgbClr val="00539D"/>
                </a:solidFill>
                <a:cs typeface="Times New Roman" pitchFamily="18" charset="0"/>
              </a:rPr>
              <a:t>Which of the following statements is always </a:t>
            </a:r>
            <a:r>
              <a:rPr lang="en-US" sz="2400" b="1" i="1">
                <a:solidFill>
                  <a:srgbClr val="00539D"/>
                </a:solidFill>
                <a:cs typeface="Times New Roman" pitchFamily="18" charset="0"/>
              </a:rPr>
              <a:t>false</a:t>
            </a:r>
            <a:r>
              <a:rPr lang="en-US" sz="2400" b="1">
                <a:solidFill>
                  <a:srgbClr val="00539D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533400" y="3324225"/>
            <a:ext cx="533400" cy="265113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43369" name="Picture 9" descr="Std Test Pra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59150"/>
            <a:ext cx="3373438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70" name="Picture 10" descr="5Min Num_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647825"/>
            <a:ext cx="457200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363912" y="11176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18984C"/>
                </a:solidFill>
              </a:rPr>
              <a:t>Over Lesson 1–2</a:t>
            </a:r>
            <a:endParaRPr lang="en-US" b="1" dirty="0">
              <a:solidFill>
                <a:srgbClr val="18984C"/>
              </a:solidFill>
            </a:endParaRPr>
          </a:p>
        </p:txBody>
      </p:sp>
      <p:pic>
        <p:nvPicPr>
          <p:cNvPr id="9" name="Picture 21" descr="5Min Che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74725"/>
            <a:ext cx="679291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99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autoUpdateAnimBg="0"/>
      <p:bldP spid="143366" grpId="0" autoUpdateAnimBg="0"/>
      <p:bldP spid="1433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28600" y="1143000"/>
            <a:ext cx="85344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-9525">
              <a:buFontTx/>
              <a:buNone/>
              <a:tabLst>
                <a:tab pos="685800" algn="l"/>
              </a:tabLst>
            </a:pPr>
            <a:r>
              <a:rPr lang="en-US" b="1" u="sng" dirty="0" smtClean="0">
                <a:latin typeface="Century Gothic" pitchFamily="34" charset="0"/>
              </a:rPr>
              <a:t>distance</a:t>
            </a:r>
            <a:r>
              <a:rPr lang="en-US" b="1" dirty="0" smtClean="0">
                <a:latin typeface="Century Gothic" pitchFamily="34" charset="0"/>
              </a:rPr>
              <a:t>:  the length of a segment between two points.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practice some more!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0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027113"/>
            <a:ext cx="7793037" cy="954087"/>
          </a:xfrm>
        </p:spPr>
        <p:txBody>
          <a:bodyPr/>
          <a:lstStyle/>
          <a:p>
            <a:r>
              <a:rPr lang="en-US" altLang="en-US" dirty="0">
                <a:solidFill>
                  <a:srgbClr val="FFCF01"/>
                </a:solidFill>
              </a:rPr>
              <a:t>Distance Formula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7713"/>
            <a:ext cx="8305800" cy="4114800"/>
          </a:xfrm>
        </p:spPr>
        <p:txBody>
          <a:bodyPr/>
          <a:lstStyle/>
          <a:p>
            <a:r>
              <a:rPr lang="en-US" altLang="en-US" sz="2800" dirty="0"/>
              <a:t>Used to find the distance between two points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762000" y="3109913"/>
          <a:ext cx="76962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Equation" r:id="rId3" imgW="2082600" imgH="291960" progId="Equation.DSMT4">
                  <p:embed/>
                </p:oleObj>
              </mc:Choice>
              <mc:Fallback>
                <p:oleObj name="Equation" r:id="rId3" imgW="2082600" imgH="291960" progId="Equation.DSMT4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09913"/>
                        <a:ext cx="76962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41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76313"/>
            <a:ext cx="7793037" cy="852487"/>
          </a:xfrm>
        </p:spPr>
        <p:txBody>
          <a:bodyPr/>
          <a:lstStyle/>
          <a:p>
            <a:r>
              <a:rPr lang="en-US" altLang="en-US" dirty="0">
                <a:solidFill>
                  <a:srgbClr val="FFCF01"/>
                </a:solidFill>
              </a:rPr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382000" cy="4114800"/>
          </a:xfrm>
        </p:spPr>
        <p:txBody>
          <a:bodyPr/>
          <a:lstStyle/>
          <a:p>
            <a:r>
              <a:rPr lang="en-US" altLang="en-US" sz="2800"/>
              <a:t>Find the distance between A(4,8) and B(1,12)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990600" y="3505200"/>
          <a:ext cx="6172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2082600" imgH="291960" progId="Equation.DSMT4">
                  <p:embed/>
                </p:oleObj>
              </mc:Choice>
              <mc:Fallback>
                <p:oleObj name="Equation" r:id="rId3" imgW="2082600" imgH="291960" progId="Equation.DSMT4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6172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7400" y="2514600"/>
            <a:ext cx="152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/>
              <a:t>A (4, 8)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495800" y="2514600"/>
            <a:ext cx="190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/>
              <a:t>B (1, 12)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3657600" y="2971800"/>
            <a:ext cx="1447800" cy="7620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819400" y="2971800"/>
            <a:ext cx="1524000" cy="8382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5334000" y="2971800"/>
            <a:ext cx="228600" cy="7620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429000" y="2971800"/>
            <a:ext cx="2590800" cy="7620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1000125" y="4310063"/>
          <a:ext cx="58578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5" imgW="1879560" imgH="279360" progId="Equation.DSMT4">
                  <p:embed/>
                </p:oleObj>
              </mc:Choice>
              <mc:Fallback>
                <p:oleObj name="Equation" r:id="rId5" imgW="1879560" imgH="279360" progId="Equation.DSMT4">
                  <p:embed/>
                  <p:pic>
                    <p:nvPicPr>
                      <p:cNvPr id="102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310063"/>
                        <a:ext cx="58578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066800" y="5148263"/>
          <a:ext cx="47498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7" imgW="1523880" imgH="279360" progId="Equation.DSMT4">
                  <p:embed/>
                </p:oleObj>
              </mc:Choice>
              <mc:Fallback>
                <p:oleObj name="Equation" r:id="rId7" imgW="1523880" imgH="279360" progId="Equation.DSMT4">
                  <p:embed/>
                  <p:pic>
                    <p:nvPicPr>
                      <p:cNvPr id="102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48263"/>
                        <a:ext cx="47498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990600" y="5989638"/>
          <a:ext cx="52657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9" imgW="1688760" imgH="228600" progId="Equation.DSMT4">
                  <p:embed/>
                </p:oleObj>
              </mc:Choice>
              <mc:Fallback>
                <p:oleObj name="Equation" r:id="rId9" imgW="1688760" imgH="228600" progId="Equation.DSMT4">
                  <p:embed/>
                  <p:pic>
                    <p:nvPicPr>
                      <p:cNvPr id="102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989638"/>
                        <a:ext cx="52657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6324600" y="6019800"/>
          <a:ext cx="4746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11" imgW="152280" imgH="228600" progId="Equation.DSMT4">
                  <p:embed/>
                </p:oleObj>
              </mc:Choice>
              <mc:Fallback>
                <p:oleObj name="Equation" r:id="rId11" imgW="152280" imgH="228600" progId="Equation.DSMT4">
                  <p:embed/>
                  <p:pic>
                    <p:nvPicPr>
                      <p:cNvPr id="102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6019800"/>
                        <a:ext cx="4746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44427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102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76313"/>
            <a:ext cx="7793037" cy="776287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CF01"/>
                </a:solidFill>
              </a:rPr>
              <a:t>YOU TRY!!</a:t>
            </a:r>
            <a:endParaRPr lang="en-US" altLang="en-US" dirty="0">
              <a:solidFill>
                <a:srgbClr val="FFCF0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208712" cy="4114800"/>
          </a:xfrm>
        </p:spPr>
        <p:txBody>
          <a:bodyPr/>
          <a:lstStyle/>
          <a:p>
            <a:r>
              <a:rPr lang="en-US" altLang="en-US"/>
              <a:t>Find the distance between:</a:t>
            </a:r>
          </a:p>
          <a:p>
            <a:pPr lvl="1"/>
            <a:r>
              <a:rPr lang="en-US" altLang="en-US" sz="3000"/>
              <a:t>A. (2, 7) and (11, 9)</a:t>
            </a:r>
          </a:p>
          <a:p>
            <a:pPr lvl="1"/>
            <a:endParaRPr lang="en-US" altLang="en-US" sz="3000"/>
          </a:p>
          <a:p>
            <a:pPr lvl="1"/>
            <a:endParaRPr lang="en-US" altLang="en-US" sz="3000"/>
          </a:p>
          <a:p>
            <a:pPr lvl="1"/>
            <a:endParaRPr lang="en-US" altLang="en-US" sz="3000"/>
          </a:p>
          <a:p>
            <a:pPr lvl="1"/>
            <a:r>
              <a:rPr lang="en-US" altLang="en-US" sz="3000"/>
              <a:t>B. (-5, 8) and (2, - 4)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3200400"/>
          <a:ext cx="4419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6" name="Equation" r:id="rId3" imgW="1193760" imgH="279360" progId="Equation.DSMT4">
                  <p:embed/>
                </p:oleObj>
              </mc:Choice>
              <mc:Fallback>
                <p:oleObj name="Equation" r:id="rId3" imgW="1193760" imgH="279360" progId="Equation.DSMT4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44196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5487988"/>
          <a:ext cx="41148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Equation" r:id="rId5" imgW="1422360" imgH="279360" progId="Equation.DSMT4">
                  <p:embed/>
                </p:oleObj>
              </mc:Choice>
              <mc:Fallback>
                <p:oleObj name="Equation" r:id="rId5" imgW="1422360" imgH="279360" progId="Equation.DSMT4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87988"/>
                        <a:ext cx="4114800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89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74726"/>
            <a:ext cx="7793037" cy="777874"/>
          </a:xfrm>
        </p:spPr>
        <p:txBody>
          <a:bodyPr/>
          <a:lstStyle/>
          <a:p>
            <a:r>
              <a:rPr lang="en-US" altLang="en-US" dirty="0">
                <a:solidFill>
                  <a:srgbClr val="FFCF01"/>
                </a:solidFill>
              </a:rPr>
              <a:t>Midpoint Formula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99312" cy="4114800"/>
          </a:xfrm>
        </p:spPr>
        <p:txBody>
          <a:bodyPr/>
          <a:lstStyle/>
          <a:p>
            <a:r>
              <a:rPr lang="en-US" altLang="en-US" sz="2800"/>
              <a:t>Used to find the center of a line segment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66800" y="2819400"/>
          <a:ext cx="62484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8" name="Equation" r:id="rId3" imgW="1815840" imgH="431640" progId="Equation.DSMT4">
                  <p:embed/>
                </p:oleObj>
              </mc:Choice>
              <mc:Fallback>
                <p:oleObj name="Equation" r:id="rId3" imgW="1815840" imgH="431640" progId="Equation.DSMT4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2484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240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CF01"/>
                </a:solidFill>
              </a:rPr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382000" cy="4114800"/>
          </a:xfrm>
        </p:spPr>
        <p:txBody>
          <a:bodyPr/>
          <a:lstStyle/>
          <a:p>
            <a:r>
              <a:rPr lang="en-US" altLang="en-US" sz="2800"/>
              <a:t>Find the midpoint between A(4,8) and B(1,12)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43000" y="3155950"/>
          <a:ext cx="45513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Equation" r:id="rId3" imgW="1815840" imgH="431640" progId="Equation.DSMT4">
                  <p:embed/>
                </p:oleObj>
              </mc:Choice>
              <mc:Fallback>
                <p:oleObj name="Equation" r:id="rId3" imgW="1815840" imgH="43164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55950"/>
                        <a:ext cx="455136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57400" y="2362200"/>
            <a:ext cx="152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/>
              <a:t>A (4, 8)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362200"/>
            <a:ext cx="190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/>
              <a:t>B (1, 12)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352800" y="2819400"/>
            <a:ext cx="1752600" cy="4572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819400" y="2819400"/>
            <a:ext cx="1066800" cy="5334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572000" y="2743200"/>
            <a:ext cx="990600" cy="6096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29000" y="2819400"/>
            <a:ext cx="1752600" cy="4572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191000"/>
          <a:ext cx="44958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5" imgW="1625400" imgH="431640" progId="Equation.DSMT4">
                  <p:embed/>
                </p:oleObj>
              </mc:Choice>
              <mc:Fallback>
                <p:oleObj name="Equation" r:id="rId5" imgW="1625400" imgH="431640" progId="Equation.DSMT4">
                  <p:embed/>
                  <p:pic>
                    <p:nvPicPr>
                      <p:cNvPr id="204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44958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1066800" y="5649913"/>
          <a:ext cx="19335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204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49913"/>
                        <a:ext cx="19335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3175000" y="5562600"/>
          <a:ext cx="1244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9" imgW="507960" imgH="431640" progId="Equation.DSMT4">
                  <p:embed/>
                </p:oleObj>
              </mc:Choice>
              <mc:Fallback>
                <p:oleObj name="Equation" r:id="rId9" imgW="507960" imgH="431640" progId="Equation.DSMT4">
                  <p:embed/>
                  <p:pic>
                    <p:nvPicPr>
                      <p:cNvPr id="204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5562600"/>
                        <a:ext cx="12446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65715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204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31862"/>
            <a:ext cx="7793037" cy="744538"/>
          </a:xfrm>
        </p:spPr>
        <p:txBody>
          <a:bodyPr/>
          <a:lstStyle/>
          <a:p>
            <a:r>
              <a:rPr lang="en-US" altLang="en-US" dirty="0">
                <a:solidFill>
                  <a:srgbClr val="FFCF01"/>
                </a:solidFill>
              </a:rPr>
              <a:t>YOU TRY!!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04112" cy="4114800"/>
          </a:xfrm>
        </p:spPr>
        <p:txBody>
          <a:bodyPr/>
          <a:lstStyle/>
          <a:p>
            <a:r>
              <a:rPr lang="en-US" altLang="en-US" sz="2800"/>
              <a:t>Find the midpoint between:</a:t>
            </a:r>
          </a:p>
          <a:p>
            <a:r>
              <a:rPr lang="en-US" altLang="en-US" sz="2800"/>
              <a:t>A) </a:t>
            </a:r>
            <a:r>
              <a:rPr lang="en-US" altLang="en-US" sz="3400"/>
              <a:t>(2, 7) and (14, 9)</a:t>
            </a:r>
          </a:p>
          <a:p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B) </a:t>
            </a:r>
            <a:r>
              <a:rPr lang="en-US" altLang="en-US" sz="3400"/>
              <a:t>(-5, 8) and (2, - 4)</a:t>
            </a:r>
          </a:p>
          <a:p>
            <a:endParaRPr lang="en-US" altLang="en-US" sz="280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3429000"/>
          <a:ext cx="40846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Equation" r:id="rId3" imgW="1079280" imgH="253800" progId="Equation.DSMT4">
                  <p:embed/>
                </p:oleObj>
              </mc:Choice>
              <mc:Fallback>
                <p:oleObj name="Equation" r:id="rId3" imgW="1079280" imgH="253800" progId="Equation.DSMT4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408463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735138" y="5448300"/>
          <a:ext cx="397986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Equation" r:id="rId5" imgW="1218960" imgH="431640" progId="Equation.DSMT4">
                  <p:embed/>
                </p:oleObj>
              </mc:Choice>
              <mc:Fallback>
                <p:oleObj name="Equation" r:id="rId5" imgW="1218960" imgH="431640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5448300"/>
                        <a:ext cx="3979862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7132637"/>
            <a:ext cx="3657600" cy="182563"/>
          </a:xfrm>
        </p:spPr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5903" name="Rectangle 783"/>
          <p:cNvSpPr>
            <a:spLocks noChangeArrowheads="1"/>
          </p:cNvSpPr>
          <p:nvPr/>
        </p:nvSpPr>
        <p:spPr bwMode="auto">
          <a:xfrm>
            <a:off x="800100" y="1627187"/>
            <a:ext cx="77057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00539D"/>
                </a:solidFill>
              </a:rPr>
              <a:t>Use the number line to find </a:t>
            </a:r>
            <a:r>
              <a:rPr lang="en-US" sz="2400" b="1" i="1">
                <a:solidFill>
                  <a:srgbClr val="00539D"/>
                </a:solidFill>
              </a:rPr>
              <a:t>QR</a:t>
            </a:r>
            <a:r>
              <a:rPr lang="en-US" sz="2400" b="1">
                <a:solidFill>
                  <a:srgbClr val="00539D"/>
                </a:solidFill>
              </a:rPr>
              <a:t>.</a:t>
            </a:r>
          </a:p>
        </p:txBody>
      </p:sp>
      <p:sp>
        <p:nvSpPr>
          <p:cNvPr id="5905" name="Rectangle 785"/>
          <p:cNvSpPr>
            <a:spLocks noChangeArrowheads="1"/>
          </p:cNvSpPr>
          <p:nvPr/>
        </p:nvSpPr>
        <p:spPr bwMode="auto">
          <a:xfrm>
            <a:off x="457200" y="5724525"/>
            <a:ext cx="8229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3</a:t>
            </a:r>
          </a:p>
        </p:txBody>
      </p:sp>
      <p:pic>
        <p:nvPicPr>
          <p:cNvPr id="5906" name="Picture 786" descr="GEO01-03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328862"/>
            <a:ext cx="50927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0946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3" grpId="0" build="p" autoUpdateAnimBg="0" advAuto="0"/>
      <p:bldP spid="590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34180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36825" y="3544887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A(-5, 3)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921250" y="2389187"/>
            <a:ext cx="111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B(7, 8)</a:t>
            </a:r>
          </a:p>
        </p:txBody>
      </p:sp>
      <p:sp>
        <p:nvSpPr>
          <p:cNvPr id="922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0" y="7670800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28738" y="4044950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813175" y="2133600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2874963" y="2832100"/>
            <a:ext cx="2078037" cy="696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27733"/>
              </p:ext>
            </p:extLst>
          </p:nvPr>
        </p:nvGraphicFramePr>
        <p:xfrm>
          <a:off x="4257675" y="3325812"/>
          <a:ext cx="14795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7" name="Equation" r:id="rId4" imgW="660113" imgH="203112" progId="Equation.DSMT4">
                  <p:embed/>
                </p:oleObj>
              </mc:Choice>
              <mc:Fallback>
                <p:oleObj name="Equation" r:id="rId4" imgW="660113" imgH="203112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3325812"/>
                        <a:ext cx="14795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2886075" y="2803525"/>
            <a:ext cx="4763" cy="709612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2871788" y="2817812"/>
            <a:ext cx="2092325" cy="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2890838" y="2819400"/>
            <a:ext cx="133350" cy="133350"/>
          </a:xfrm>
          <a:prstGeom prst="rect">
            <a:avLst/>
          </a:prstGeom>
          <a:noFill/>
          <a:ln w="38100" algn="ctr">
            <a:solidFill>
              <a:srgbClr val="006E9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843213" y="3478212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4887913" y="2774950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551113" y="29400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5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3633788" y="2409825"/>
            <a:ext cx="36353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12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animBg="1"/>
      <p:bldP spid="184330" grpId="0" animBg="1"/>
      <p:bldP spid="184331" grpId="0" animBg="1"/>
      <p:bldP spid="184332" grpId="0" animBg="1"/>
      <p:bldP spid="184335" grpId="0"/>
      <p:bldP spid="1843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7175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75300" y="5311775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S(10, -4)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52688" y="2727325"/>
            <a:ext cx="144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R(-5, 8)</a:t>
            </a:r>
          </a:p>
        </p:txBody>
      </p:sp>
      <p:sp>
        <p:nvSpPr>
          <p:cNvPr id="102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0" y="7747000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28738" y="4630738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813175" y="2719388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2743200" y="3249613"/>
            <a:ext cx="2860675" cy="216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 flipV="1">
            <a:off x="2730500" y="3240088"/>
            <a:ext cx="11113" cy="216535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 flipH="1">
            <a:off x="2755900" y="5400675"/>
            <a:ext cx="2852738" cy="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>
            <a:off x="2730500" y="5267325"/>
            <a:ext cx="133350" cy="133350"/>
          </a:xfrm>
          <a:prstGeom prst="rect">
            <a:avLst/>
          </a:prstGeom>
          <a:noFill/>
          <a:ln w="38100" algn="ctr">
            <a:solidFill>
              <a:srgbClr val="006E9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526088" y="53546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2692400" y="3190875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2220913" y="39608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6E9E"/>
                </a:solidFill>
              </a:rPr>
              <a:t>12</a:t>
            </a: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4002088" y="5438775"/>
            <a:ext cx="363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15</a:t>
            </a:r>
          </a:p>
        </p:txBody>
      </p:sp>
      <p:graphicFrame>
        <p:nvGraphicFramePr>
          <p:cNvPr id="1853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459845"/>
              </p:ext>
            </p:extLst>
          </p:nvPr>
        </p:nvGraphicFramePr>
        <p:xfrm>
          <a:off x="4271963" y="3708400"/>
          <a:ext cx="17049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4" imgW="761669" imgH="177723" progId="Equation.DSMT4">
                  <p:embed/>
                </p:oleObj>
              </mc:Choice>
              <mc:Fallback>
                <p:oleObj name="Equation" r:id="rId4" imgW="761669" imgH="177723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3708400"/>
                        <a:ext cx="17049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2" grpId="0" animBg="1"/>
      <p:bldP spid="185353" grpId="0" animBg="1"/>
      <p:bldP spid="185354" grpId="0" animBg="1"/>
      <p:bldP spid="185355" grpId="0" animBg="1"/>
      <p:bldP spid="185358" grpId="0"/>
      <p:bldP spid="1853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5756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If P(x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) and Q(x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) are any two points, then the distance between them can be found with the </a:t>
            </a:r>
            <a:r>
              <a:rPr lang="en-US" dirty="0" smtClean="0"/>
              <a:t>formula: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</a:t>
            </a:r>
            <a:endParaRPr lang="en-US" dirty="0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801955"/>
              </p:ext>
            </p:extLst>
          </p:nvPr>
        </p:nvGraphicFramePr>
        <p:xfrm>
          <a:off x="1600200" y="3124200"/>
          <a:ext cx="5942419" cy="1161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Equation" r:id="rId3" imgW="1714500" imgH="292100" progId="Equation.DSMT4">
                  <p:embed/>
                </p:oleObj>
              </mc:Choice>
              <mc:Fallback>
                <p:oleObj name="Equation" r:id="rId3" imgW="1714500" imgH="2921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4200"/>
                        <a:ext cx="5942419" cy="1161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4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74950" y="246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252663" y="2935288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(-3, 7)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24488" y="44926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127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94700" y="7362825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246188" y="4186238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730625" y="2274888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>
            <a:off x="3159125" y="2889250"/>
            <a:ext cx="2178050" cy="169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132138" y="28654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303838" y="45418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4364038" y="457200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(9, -2)</a:t>
            </a:r>
          </a:p>
        </p:txBody>
      </p:sp>
      <p:graphicFrame>
        <p:nvGraphicFramePr>
          <p:cNvPr id="1863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976064"/>
              </p:ext>
            </p:extLst>
          </p:nvPr>
        </p:nvGraphicFramePr>
        <p:xfrm>
          <a:off x="617538" y="2209800"/>
          <a:ext cx="1303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9" name="Equation" r:id="rId4" imgW="583947" imgH="203112" progId="Equation.DSMT4">
                  <p:embed/>
                </p:oleObj>
              </mc:Choice>
              <mc:Fallback>
                <p:oleObj name="Equation" r:id="rId4" imgW="583947" imgH="203112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209800"/>
                        <a:ext cx="13033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4800" y="1527175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  <p:bldP spid="186378" grpId="0" animBg="1"/>
      <p:bldP spid="1863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94700" y="7362825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7250" y="2336800"/>
            <a:ext cx="2790825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1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4 </a:t>
            </a:r>
            <a:endParaRPr lang="pt-BR" sz="2400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2.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3.5 </a:t>
            </a:r>
            <a:endParaRPr lang="pt-BR" sz="2400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3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4.5</a:t>
            </a:r>
            <a:r>
              <a:rPr lang="pt-BR" sz="2400" b="1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endParaRPr lang="pt-BR" sz="2400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4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dirty="0" smtClean="0">
                <a:solidFill>
                  <a:srgbClr val="000000"/>
                </a:solidFill>
                <a:sym typeface="Symbol" pitchFamily="18" charset="2"/>
              </a:rPr>
              <a:t>2.4 </a:t>
            </a:r>
            <a:endParaRPr lang="pt-BR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876300" y="418465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TPQuestion"/>
          <p:cNvSpPr>
            <a:spLocks noChangeArrowheads="1"/>
          </p:cNvSpPr>
          <p:nvPr/>
        </p:nvSpPr>
        <p:spPr bwMode="auto">
          <a:xfrm>
            <a:off x="533400" y="1679575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Find the distance between </a:t>
            </a:r>
            <a:r>
              <a:rPr lang="en-US" sz="2400" b="1" i="1" dirty="0">
                <a:solidFill>
                  <a:srgbClr val="00539D"/>
                </a:solidFill>
                <a:cs typeface="Arial" charset="0"/>
              </a:rPr>
              <a:t>A</a:t>
            </a: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(–3, 4) and </a:t>
            </a:r>
            <a:r>
              <a:rPr lang="en-US" sz="2400" b="1" i="1" dirty="0">
                <a:solidFill>
                  <a:srgbClr val="00539D"/>
                </a:solidFill>
                <a:cs typeface="Arial" charset="0"/>
              </a:rPr>
              <a:t>M</a:t>
            </a: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(1, 2).</a:t>
            </a:r>
          </a:p>
        </p:txBody>
      </p:sp>
      <p:pic>
        <p:nvPicPr>
          <p:cNvPr id="28" name="Picture 11" descr="GEO01-03-02-Y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986" y="2563019"/>
            <a:ext cx="273685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02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average of 17 and 41?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3810000"/>
            <a:ext cx="86868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-9525">
              <a:buFontTx/>
              <a:buNone/>
              <a:tabLst>
                <a:tab pos="685800" algn="l"/>
              </a:tabLst>
            </a:pPr>
            <a:r>
              <a:rPr lang="en-US" b="1" u="sng" dirty="0" smtClean="0">
                <a:latin typeface="Century Gothic" pitchFamily="34" charset="0"/>
              </a:rPr>
              <a:t>midpoint</a:t>
            </a:r>
            <a:r>
              <a:rPr lang="en-US" b="1" dirty="0" smtClean="0">
                <a:latin typeface="Century Gothic" pitchFamily="34" charset="0"/>
              </a:rPr>
              <a:t>:  the point halfway between the endpoints of a segment. 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(It’s the average!)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6"/>
  <p:tag name="SLIDEGUID" val="BFFD067C0FAC4641AA4F6EA25FE758B6"/>
  <p:tag name="VALUES" val="Incorrect¤Correct¤Incorrect¤Incorrect"/>
  <p:tag name="TOTALRESPONSES" val="5"/>
  <p:tag name="SLICED" val="False"/>
  <p:tag name="RESPONSES" val="NA,1,5,1;3;3;3;2;"/>
  <p:tag name="CHARTSTRINGSTD" val="1 1 3 0"/>
  <p:tag name="CHARTSTRINGREV" val="0 3 1 1"/>
  <p:tag name="CHARTSTRINGSTDPER" val="0.2 0.2 0.6 0"/>
  <p:tag name="CHARTSTRINGREVPER" val="0 0.6 0.2 0.2"/>
  <p:tag name="QUESTIONALIAS" val="5-Minute Check 6"/>
  <p:tag name="ANSWERSALIAS" val="A¤B¤C¤D"/>
  <p:tag name="RESPONSESGATHER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06D89C090E0B4FC994EB0A6671BE78CB"/>
  <p:tag name="VALUES" val="Incorrect¤Incorrect¤Correct¤Incorrect"/>
  <p:tag name="TOTALRESPONSES" val="5"/>
  <p:tag name="SLICED" val="False"/>
  <p:tag name="RESPONSES" val="NA,1,5,4;4;1;1;4;"/>
  <p:tag name="CHARTSTRINGSTD" val="2 0 0 3"/>
  <p:tag name="CHARTSTRINGREV" val="3 0 0 2"/>
  <p:tag name="CHARTSTRINGSTDPER" val="0.4 0 0 0.6"/>
  <p:tag name="CHARTSTRINGREVPER" val="0.6 0 0 0.4"/>
  <p:tag name="QUESTIONALIAS" val="Example 2a"/>
  <p:tag name="ANSWERSALIAS" val="A¤B¤C¤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469</Words>
  <Application>Microsoft Office PowerPoint</Application>
  <PresentationFormat>On-screen Show (4:3)</PresentationFormat>
  <Paragraphs>100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Equation</vt:lpstr>
      <vt:lpstr>MathType 5.0 Equation</vt:lpstr>
      <vt:lpstr>PowerPoint Presentation</vt:lpstr>
      <vt:lpstr>PowerPoint Presentation</vt:lpstr>
      <vt:lpstr>Example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6</vt:lpstr>
      <vt:lpstr>PowerPoint Presentation</vt:lpstr>
      <vt:lpstr>Let’s practice some more!</vt:lpstr>
      <vt:lpstr>Distance Formula</vt:lpstr>
      <vt:lpstr>Example</vt:lpstr>
      <vt:lpstr>YOU TRY!!</vt:lpstr>
      <vt:lpstr>Midpoint Formula</vt:lpstr>
      <vt:lpstr>Example</vt:lpstr>
      <vt:lpstr>YOU TRY!!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NATASHA  SEYMOUR</cp:lastModifiedBy>
  <cp:revision>101</cp:revision>
  <dcterms:created xsi:type="dcterms:W3CDTF">2014-08-12T18:30:18Z</dcterms:created>
  <dcterms:modified xsi:type="dcterms:W3CDTF">2019-08-16T14:06:02Z</dcterms:modified>
</cp:coreProperties>
</file>