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69" r:id="rId4"/>
    <p:sldId id="257" r:id="rId5"/>
    <p:sldId id="270" r:id="rId6"/>
    <p:sldId id="258" r:id="rId7"/>
    <p:sldId id="259" r:id="rId8"/>
    <p:sldId id="261" r:id="rId9"/>
    <p:sldId id="265" r:id="rId10"/>
    <p:sldId id="271" r:id="rId11"/>
    <p:sldId id="266" r:id="rId12"/>
    <p:sldId id="273" r:id="rId13"/>
    <p:sldId id="267" r:id="rId14"/>
    <p:sldId id="272" r:id="rId15"/>
    <p:sldId id="262" r:id="rId16"/>
    <p:sldId id="26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3300"/>
    <a:srgbClr val="336600"/>
    <a:srgbClr val="FF3300"/>
    <a:srgbClr val="80008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93C23D-C49A-4E42-91C6-004C1502D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15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31F55D-FE99-47F2-959F-B12C53E66EB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13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75E1F2-6103-40A3-AC9A-EE48FB5C6E4D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4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93585C-5570-4ACA-A7E8-8F25D9E3CB5C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32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3C08FE-0D64-4D4F-8FA2-009358D32CBE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27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F48C6-33AF-4261-8E4D-AD119CA57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60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008E4-3F20-4559-A640-C2B397404C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0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FF993-D002-46BD-9B1B-DF1A6C71B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065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E0AFD-4ED2-48F9-9AC2-4CD5B825D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83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586E4-5761-42D6-A5A7-0AD82FF41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37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C5056-3BF2-44C3-B079-0D167E62F0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11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2ED26-A0DD-47A4-84DD-8DE446503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18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1E8DF-7D56-42D2-B62B-A76F90924A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09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BC5BA-EA0B-46BE-9730-CB5D5F757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60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CEE17-A137-42D8-A7B3-D12CAD3B35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1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1768F-26B9-4484-BCE6-AA4B34322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19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712AF-F61A-45F1-B6F5-E8736D69A9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90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B45335-B090-4973-B3D5-5694712361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305800" cy="5410200"/>
          </a:xfrm>
        </p:spPr>
        <p:txBody>
          <a:bodyPr/>
          <a:lstStyle/>
          <a:p>
            <a:pPr eaLnBrk="1" hangingPunct="1"/>
            <a:r>
              <a:rPr lang="en-US" altLang="en-US" sz="8000">
                <a:solidFill>
                  <a:schemeClr val="accent2"/>
                </a:solidFill>
              </a:rPr>
              <a:t>Parallel </a:t>
            </a:r>
            <a:r>
              <a:rPr lang="en-US" altLang="en-US" sz="8000" dirty="0">
                <a:solidFill>
                  <a:schemeClr val="accent2"/>
                </a:solidFill>
              </a:rPr>
              <a:t>Lines</a:t>
            </a:r>
            <a:r>
              <a:rPr lang="en-US" altLang="en-US" sz="8000" dirty="0"/>
              <a:t> &amp; </a:t>
            </a:r>
            <a:r>
              <a:rPr lang="en-US" altLang="en-US" sz="8000" dirty="0">
                <a:solidFill>
                  <a:srgbClr val="990033"/>
                </a:solidFill>
              </a:rPr>
              <a:t>Transversals</a:t>
            </a:r>
            <a:r>
              <a:rPr lang="en-US" altLang="en-US" sz="8000">
                <a:solidFill>
                  <a:srgbClr val="990033"/>
                </a:solidFill>
              </a:rPr>
              <a:t/>
            </a:r>
            <a:br>
              <a:rPr lang="en-US" altLang="en-US" sz="8000">
                <a:solidFill>
                  <a:srgbClr val="990033"/>
                </a:solidFill>
              </a:rPr>
            </a:br>
            <a:r>
              <a:rPr lang="en-US" altLang="en-US" sz="8000">
                <a:solidFill>
                  <a:srgbClr val="0066FF"/>
                </a:solidFill>
              </a:rPr>
              <a:t>Geometry</a:t>
            </a:r>
            <a:endParaRPr lang="en-US" altLang="en-US" sz="80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0" y="34925"/>
            <a:ext cx="9144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800" b="1">
                <a:solidFill>
                  <a:srgbClr val="996633"/>
                </a:solidFill>
                <a:latin typeface="Squire" pitchFamily="34" charset="0"/>
              </a:rPr>
              <a:t>Corresponding Angles</a:t>
            </a:r>
          </a:p>
        </p:txBody>
      </p:sp>
      <p:sp>
        <p:nvSpPr>
          <p:cNvPr id="233485" name="Rectangle 13"/>
          <p:cNvSpPr>
            <a:spLocks noChangeArrowheads="1"/>
          </p:cNvSpPr>
          <p:nvPr/>
        </p:nvSpPr>
        <p:spPr bwMode="auto">
          <a:xfrm>
            <a:off x="0" y="820738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b="1">
                <a:solidFill>
                  <a:srgbClr val="666699"/>
                </a:solidFill>
              </a:rPr>
              <a:t>When two parallel lines are cut by a </a:t>
            </a:r>
            <a:r>
              <a:rPr lang="en-US" altLang="en-US" sz="2400" b="1">
                <a:solidFill>
                  <a:srgbClr val="990033"/>
                </a:solidFill>
              </a:rPr>
              <a:t>transversal</a:t>
            </a:r>
            <a:r>
              <a:rPr lang="en-US" altLang="en-US" sz="2400" b="1">
                <a:solidFill>
                  <a:srgbClr val="666699"/>
                </a:solidFill>
              </a:rPr>
              <a:t>, pairs of </a:t>
            </a:r>
            <a:r>
              <a:rPr lang="en-US" altLang="en-US" sz="2400" b="1">
                <a:solidFill>
                  <a:srgbClr val="990033"/>
                </a:solidFill>
              </a:rPr>
              <a:t>corresponding angles</a:t>
            </a:r>
            <a:r>
              <a:rPr lang="en-US" altLang="en-US" sz="2400" b="1">
                <a:solidFill>
                  <a:srgbClr val="666699"/>
                </a:solidFill>
              </a:rPr>
              <a:t> are formed. </a:t>
            </a:r>
          </a:p>
        </p:txBody>
      </p:sp>
      <p:sp>
        <p:nvSpPr>
          <p:cNvPr id="233486" name="Rectangle 14"/>
          <p:cNvSpPr>
            <a:spLocks noChangeArrowheads="1"/>
          </p:cNvSpPr>
          <p:nvPr/>
        </p:nvSpPr>
        <p:spPr bwMode="auto">
          <a:xfrm>
            <a:off x="133350" y="5218113"/>
            <a:ext cx="901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Four pairs</a:t>
            </a:r>
            <a:r>
              <a:rPr lang="en-US" altLang="en-US" sz="2400" b="1">
                <a:solidFill>
                  <a:srgbClr val="666699"/>
                </a:solidFill>
              </a:rPr>
              <a:t> of corresponding angles are formed. </a:t>
            </a:r>
          </a:p>
        </p:txBody>
      </p:sp>
      <p:sp>
        <p:nvSpPr>
          <p:cNvPr id="233487" name="Rectangle 15"/>
          <p:cNvSpPr>
            <a:spLocks noChangeArrowheads="1"/>
          </p:cNvSpPr>
          <p:nvPr/>
        </p:nvSpPr>
        <p:spPr bwMode="auto">
          <a:xfrm>
            <a:off x="131763" y="5834063"/>
            <a:ext cx="896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666699"/>
                </a:solidFill>
              </a:rPr>
              <a:t>Corresponding pairs of angles are </a:t>
            </a:r>
            <a:r>
              <a:rPr lang="en-US" altLang="en-US" sz="2400" b="1">
                <a:solidFill>
                  <a:srgbClr val="990033"/>
                </a:solidFill>
              </a:rPr>
              <a:t>congruent</a:t>
            </a:r>
            <a:r>
              <a:rPr lang="en-US" altLang="en-US" sz="2400" b="1">
                <a:solidFill>
                  <a:srgbClr val="666699"/>
                </a:solidFill>
              </a:rPr>
              <a:t>. </a:t>
            </a:r>
          </a:p>
        </p:txBody>
      </p:sp>
      <p:sp>
        <p:nvSpPr>
          <p:cNvPr id="233488" name="Freeform 16"/>
          <p:cNvSpPr>
            <a:spLocks/>
          </p:cNvSpPr>
          <p:nvPr/>
        </p:nvSpPr>
        <p:spPr bwMode="auto">
          <a:xfrm>
            <a:off x="2590800" y="3756025"/>
            <a:ext cx="327025" cy="323850"/>
          </a:xfrm>
          <a:custGeom>
            <a:avLst/>
            <a:gdLst>
              <a:gd name="T0" fmla="*/ 249664 w 186"/>
              <a:gd name="T1" fmla="*/ 323850 h 156"/>
              <a:gd name="T2" fmla="*/ 327025 w 186"/>
              <a:gd name="T3" fmla="*/ 74735 h 156"/>
              <a:gd name="T4" fmla="*/ 312959 w 186"/>
              <a:gd name="T5" fmla="*/ 207596 h 156"/>
              <a:gd name="T6" fmla="*/ 249664 w 186"/>
              <a:gd name="T7" fmla="*/ 323850 h 156"/>
              <a:gd name="T8" fmla="*/ 0 60000 65536"/>
              <a:gd name="T9" fmla="*/ 0 60000 65536"/>
              <a:gd name="T10" fmla="*/ 0 60000 65536"/>
              <a:gd name="T11" fmla="*/ 0 60000 65536"/>
              <a:gd name="T12" fmla="*/ 0 w 186"/>
              <a:gd name="T13" fmla="*/ 0 h 156"/>
              <a:gd name="T14" fmla="*/ 186 w 186"/>
              <a:gd name="T15" fmla="*/ 156 h 1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" h="156">
                <a:moveTo>
                  <a:pt x="142" y="156"/>
                </a:moveTo>
                <a:cubicBezTo>
                  <a:pt x="22" y="0"/>
                  <a:pt x="0" y="36"/>
                  <a:pt x="186" y="36"/>
                </a:cubicBezTo>
                <a:lnTo>
                  <a:pt x="178" y="100"/>
                </a:lnTo>
                <a:lnTo>
                  <a:pt x="142" y="156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89" name="Freeform 17"/>
          <p:cNvSpPr>
            <a:spLocks/>
          </p:cNvSpPr>
          <p:nvPr/>
        </p:nvSpPr>
        <p:spPr bwMode="auto">
          <a:xfrm>
            <a:off x="2136775" y="3479800"/>
            <a:ext cx="495300" cy="323850"/>
          </a:xfrm>
          <a:custGeom>
            <a:avLst/>
            <a:gdLst>
              <a:gd name="T0" fmla="*/ 495300 w 276"/>
              <a:gd name="T1" fmla="*/ 323850 h 176"/>
              <a:gd name="T2" fmla="*/ 251239 w 276"/>
              <a:gd name="T3" fmla="*/ 323850 h 176"/>
              <a:gd name="T4" fmla="*/ 0 w 276"/>
              <a:gd name="T5" fmla="*/ 323850 h 176"/>
              <a:gd name="T6" fmla="*/ 21535 w 276"/>
              <a:gd name="T7" fmla="*/ 184006 h 176"/>
              <a:gd name="T8" fmla="*/ 93317 w 276"/>
              <a:gd name="T9" fmla="*/ 73602 h 176"/>
              <a:gd name="T10" fmla="*/ 222526 w 276"/>
              <a:gd name="T11" fmla="*/ 14720 h 176"/>
              <a:gd name="T12" fmla="*/ 308665 w 276"/>
              <a:gd name="T13" fmla="*/ 0 h 176"/>
              <a:gd name="T14" fmla="*/ 380448 w 276"/>
              <a:gd name="T15" fmla="*/ 139844 h 176"/>
              <a:gd name="T16" fmla="*/ 495300 w 276"/>
              <a:gd name="T17" fmla="*/ 323850 h 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6"/>
              <a:gd name="T28" fmla="*/ 0 h 176"/>
              <a:gd name="T29" fmla="*/ 276 w 276"/>
              <a:gd name="T30" fmla="*/ 176 h 1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6" h="176">
                <a:moveTo>
                  <a:pt x="276" y="176"/>
                </a:moveTo>
                <a:lnTo>
                  <a:pt x="140" y="176"/>
                </a:lnTo>
                <a:lnTo>
                  <a:pt x="0" y="176"/>
                </a:lnTo>
                <a:lnTo>
                  <a:pt x="12" y="100"/>
                </a:lnTo>
                <a:lnTo>
                  <a:pt x="52" y="40"/>
                </a:lnTo>
                <a:lnTo>
                  <a:pt x="124" y="8"/>
                </a:lnTo>
                <a:lnTo>
                  <a:pt x="172" y="0"/>
                </a:lnTo>
                <a:lnTo>
                  <a:pt x="212" y="76"/>
                </a:lnTo>
                <a:lnTo>
                  <a:pt x="276" y="176"/>
                </a:lnTo>
                <a:close/>
              </a:path>
            </a:pathLst>
          </a:cu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0" name="Freeform 18"/>
          <p:cNvSpPr>
            <a:spLocks/>
          </p:cNvSpPr>
          <p:nvPr/>
        </p:nvSpPr>
        <p:spPr bwMode="auto">
          <a:xfrm>
            <a:off x="1616075" y="2740025"/>
            <a:ext cx="615950" cy="463550"/>
          </a:xfrm>
          <a:custGeom>
            <a:avLst/>
            <a:gdLst>
              <a:gd name="T0" fmla="*/ 304663 w 372"/>
              <a:gd name="T1" fmla="*/ 0 h 244"/>
              <a:gd name="T2" fmla="*/ 0 w 372"/>
              <a:gd name="T3" fmla="*/ 0 h 244"/>
              <a:gd name="T4" fmla="*/ 59608 w 372"/>
              <a:gd name="T5" fmla="*/ 205178 h 244"/>
              <a:gd name="T6" fmla="*/ 225186 w 372"/>
              <a:gd name="T7" fmla="*/ 372360 h 244"/>
              <a:gd name="T8" fmla="*/ 397387 w 372"/>
              <a:gd name="T9" fmla="*/ 433153 h 244"/>
              <a:gd name="T10" fmla="*/ 615950 w 372"/>
              <a:gd name="T11" fmla="*/ 463550 h 244"/>
              <a:gd name="T12" fmla="*/ 344402 w 372"/>
              <a:gd name="T13" fmla="*/ 7599 h 2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2"/>
              <a:gd name="T22" fmla="*/ 0 h 244"/>
              <a:gd name="T23" fmla="*/ 372 w 372"/>
              <a:gd name="T24" fmla="*/ 244 h 2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2" h="244">
                <a:moveTo>
                  <a:pt x="184" y="0"/>
                </a:moveTo>
                <a:lnTo>
                  <a:pt x="0" y="0"/>
                </a:lnTo>
                <a:lnTo>
                  <a:pt x="36" y="108"/>
                </a:lnTo>
                <a:lnTo>
                  <a:pt x="136" y="196"/>
                </a:lnTo>
                <a:lnTo>
                  <a:pt x="240" y="228"/>
                </a:lnTo>
                <a:lnTo>
                  <a:pt x="372" y="244"/>
                </a:lnTo>
                <a:lnTo>
                  <a:pt x="208" y="4"/>
                </a:ln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1" name="Freeform 19"/>
          <p:cNvSpPr>
            <a:spLocks/>
          </p:cNvSpPr>
          <p:nvPr/>
        </p:nvSpPr>
        <p:spPr bwMode="auto">
          <a:xfrm>
            <a:off x="1771650" y="2495550"/>
            <a:ext cx="354013" cy="241300"/>
          </a:xfrm>
          <a:custGeom>
            <a:avLst/>
            <a:gdLst>
              <a:gd name="T0" fmla="*/ 138669 w 217"/>
              <a:gd name="T1" fmla="*/ 201613 h 152"/>
              <a:gd name="T2" fmla="*/ 96252 w 217"/>
              <a:gd name="T3" fmla="*/ 147638 h 152"/>
              <a:gd name="T4" fmla="*/ 45679 w 217"/>
              <a:gd name="T5" fmla="*/ 77788 h 152"/>
              <a:gd name="T6" fmla="*/ 22840 w 217"/>
              <a:gd name="T7" fmla="*/ 31750 h 152"/>
              <a:gd name="T8" fmla="*/ 1631 w 217"/>
              <a:gd name="T9" fmla="*/ 15875 h 152"/>
              <a:gd name="T10" fmla="*/ 9788 w 217"/>
              <a:gd name="T11" fmla="*/ 0 h 152"/>
              <a:gd name="T12" fmla="*/ 168034 w 217"/>
              <a:gd name="T13" fmla="*/ 23813 h 152"/>
              <a:gd name="T14" fmla="*/ 254498 w 217"/>
              <a:gd name="T15" fmla="*/ 85725 h 152"/>
              <a:gd name="T16" fmla="*/ 319754 w 217"/>
              <a:gd name="T17" fmla="*/ 147638 h 152"/>
              <a:gd name="T18" fmla="*/ 354013 w 217"/>
              <a:gd name="T19" fmla="*/ 215900 h 152"/>
              <a:gd name="T20" fmla="*/ 345856 w 217"/>
              <a:gd name="T21" fmla="*/ 217488 h 152"/>
              <a:gd name="T22" fmla="*/ 301808 w 217"/>
              <a:gd name="T23" fmla="*/ 236538 h 152"/>
              <a:gd name="T24" fmla="*/ 168034 w 217"/>
              <a:gd name="T25" fmla="*/ 241300 h 152"/>
              <a:gd name="T26" fmla="*/ 138669 w 217"/>
              <a:gd name="T27" fmla="*/ 201613 h 1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7"/>
              <a:gd name="T43" fmla="*/ 0 h 152"/>
              <a:gd name="T44" fmla="*/ 217 w 217"/>
              <a:gd name="T45" fmla="*/ 152 h 15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7" h="152">
                <a:moveTo>
                  <a:pt x="85" y="127"/>
                </a:moveTo>
                <a:cubicBezTo>
                  <a:pt x="75" y="110"/>
                  <a:pt x="76" y="99"/>
                  <a:pt x="59" y="93"/>
                </a:cubicBezTo>
                <a:cubicBezTo>
                  <a:pt x="48" y="81"/>
                  <a:pt x="33" y="66"/>
                  <a:pt x="28" y="49"/>
                </a:cubicBezTo>
                <a:cubicBezTo>
                  <a:pt x="24" y="37"/>
                  <a:pt x="23" y="29"/>
                  <a:pt x="14" y="20"/>
                </a:cubicBezTo>
                <a:cubicBezTo>
                  <a:pt x="11" y="16"/>
                  <a:pt x="3" y="15"/>
                  <a:pt x="1" y="10"/>
                </a:cubicBezTo>
                <a:cubicBezTo>
                  <a:pt x="0" y="6"/>
                  <a:pt x="4" y="4"/>
                  <a:pt x="6" y="0"/>
                </a:cubicBezTo>
                <a:lnTo>
                  <a:pt x="103" y="15"/>
                </a:lnTo>
                <a:lnTo>
                  <a:pt x="156" y="54"/>
                </a:lnTo>
                <a:lnTo>
                  <a:pt x="196" y="93"/>
                </a:lnTo>
                <a:lnTo>
                  <a:pt x="217" y="136"/>
                </a:lnTo>
                <a:lnTo>
                  <a:pt x="212" y="137"/>
                </a:lnTo>
                <a:lnTo>
                  <a:pt x="185" y="149"/>
                </a:lnTo>
                <a:lnTo>
                  <a:pt x="103" y="152"/>
                </a:lnTo>
                <a:lnTo>
                  <a:pt x="85" y="127"/>
                </a:lnTo>
                <a:close/>
              </a:path>
            </a:pathLst>
          </a:cu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2" name="Freeform 20"/>
          <p:cNvSpPr>
            <a:spLocks/>
          </p:cNvSpPr>
          <p:nvPr/>
        </p:nvSpPr>
        <p:spPr bwMode="auto">
          <a:xfrm>
            <a:off x="1881188" y="2687638"/>
            <a:ext cx="295275" cy="292100"/>
          </a:xfrm>
          <a:custGeom>
            <a:avLst/>
            <a:gdLst>
              <a:gd name="T0" fmla="*/ 225425 w 186"/>
              <a:gd name="T1" fmla="*/ 292100 h 156"/>
              <a:gd name="T2" fmla="*/ 295275 w 186"/>
              <a:gd name="T3" fmla="*/ 67408 h 156"/>
              <a:gd name="T4" fmla="*/ 282575 w 186"/>
              <a:gd name="T5" fmla="*/ 187244 h 156"/>
              <a:gd name="T6" fmla="*/ 225425 w 186"/>
              <a:gd name="T7" fmla="*/ 292100 h 156"/>
              <a:gd name="T8" fmla="*/ 0 60000 65536"/>
              <a:gd name="T9" fmla="*/ 0 60000 65536"/>
              <a:gd name="T10" fmla="*/ 0 60000 65536"/>
              <a:gd name="T11" fmla="*/ 0 60000 65536"/>
              <a:gd name="T12" fmla="*/ 0 w 186"/>
              <a:gd name="T13" fmla="*/ 0 h 156"/>
              <a:gd name="T14" fmla="*/ 186 w 186"/>
              <a:gd name="T15" fmla="*/ 156 h 1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" h="156">
                <a:moveTo>
                  <a:pt x="142" y="156"/>
                </a:moveTo>
                <a:cubicBezTo>
                  <a:pt x="22" y="0"/>
                  <a:pt x="0" y="36"/>
                  <a:pt x="186" y="36"/>
                </a:cubicBezTo>
                <a:lnTo>
                  <a:pt x="178" y="100"/>
                </a:lnTo>
                <a:lnTo>
                  <a:pt x="142" y="156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3" name="Freeform 21"/>
          <p:cNvSpPr>
            <a:spLocks/>
          </p:cNvSpPr>
          <p:nvPr/>
        </p:nvSpPr>
        <p:spPr bwMode="auto">
          <a:xfrm>
            <a:off x="2490788" y="3575050"/>
            <a:ext cx="331787" cy="241300"/>
          </a:xfrm>
          <a:custGeom>
            <a:avLst/>
            <a:gdLst>
              <a:gd name="T0" fmla="*/ 135172 w 189"/>
              <a:gd name="T1" fmla="*/ 202381 h 124"/>
              <a:gd name="T2" fmla="*/ 93041 w 189"/>
              <a:gd name="T3" fmla="*/ 147894 h 124"/>
              <a:gd name="T4" fmla="*/ 43887 w 189"/>
              <a:gd name="T5" fmla="*/ 77839 h 124"/>
              <a:gd name="T6" fmla="*/ 22821 w 189"/>
              <a:gd name="T7" fmla="*/ 31135 h 124"/>
              <a:gd name="T8" fmla="*/ 1755 w 189"/>
              <a:gd name="T9" fmla="*/ 15568 h 124"/>
              <a:gd name="T10" fmla="*/ 8777 w 189"/>
              <a:gd name="T11" fmla="*/ 0 h 124"/>
              <a:gd name="T12" fmla="*/ 163260 w 189"/>
              <a:gd name="T13" fmla="*/ 23352 h 124"/>
              <a:gd name="T14" fmla="*/ 247524 w 189"/>
              <a:gd name="T15" fmla="*/ 85623 h 124"/>
              <a:gd name="T16" fmla="*/ 310721 w 189"/>
              <a:gd name="T17" fmla="*/ 147894 h 124"/>
              <a:gd name="T18" fmla="*/ 331787 w 189"/>
              <a:gd name="T19" fmla="*/ 217948 h 124"/>
              <a:gd name="T20" fmla="*/ 163260 w 189"/>
              <a:gd name="T21" fmla="*/ 241300 h 124"/>
              <a:gd name="T22" fmla="*/ 135172 w 189"/>
              <a:gd name="T23" fmla="*/ 202381 h 1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9"/>
              <a:gd name="T37" fmla="*/ 0 h 124"/>
              <a:gd name="T38" fmla="*/ 189 w 189"/>
              <a:gd name="T39" fmla="*/ 124 h 12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9" h="124">
                <a:moveTo>
                  <a:pt x="77" y="104"/>
                </a:moveTo>
                <a:cubicBezTo>
                  <a:pt x="68" y="90"/>
                  <a:pt x="69" y="81"/>
                  <a:pt x="53" y="76"/>
                </a:cubicBezTo>
                <a:cubicBezTo>
                  <a:pt x="43" y="66"/>
                  <a:pt x="30" y="54"/>
                  <a:pt x="25" y="40"/>
                </a:cubicBezTo>
                <a:cubicBezTo>
                  <a:pt x="22" y="30"/>
                  <a:pt x="21" y="24"/>
                  <a:pt x="13" y="16"/>
                </a:cubicBezTo>
                <a:cubicBezTo>
                  <a:pt x="10" y="13"/>
                  <a:pt x="3" y="12"/>
                  <a:pt x="1" y="8"/>
                </a:cubicBezTo>
                <a:cubicBezTo>
                  <a:pt x="0" y="5"/>
                  <a:pt x="4" y="3"/>
                  <a:pt x="5" y="0"/>
                </a:cubicBezTo>
                <a:lnTo>
                  <a:pt x="93" y="12"/>
                </a:lnTo>
                <a:lnTo>
                  <a:pt x="141" y="44"/>
                </a:lnTo>
                <a:lnTo>
                  <a:pt x="177" y="76"/>
                </a:lnTo>
                <a:lnTo>
                  <a:pt x="189" y="112"/>
                </a:lnTo>
                <a:lnTo>
                  <a:pt x="93" y="124"/>
                </a:lnTo>
                <a:lnTo>
                  <a:pt x="77" y="104"/>
                </a:lnTo>
                <a:close/>
              </a:path>
            </a:pathLst>
          </a:cu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4" name="Rectangle 22"/>
          <p:cNvSpPr>
            <a:spLocks noChangeArrowheads="1"/>
          </p:cNvSpPr>
          <p:nvPr/>
        </p:nvSpPr>
        <p:spPr bwMode="auto">
          <a:xfrm>
            <a:off x="5749925" y="4064000"/>
            <a:ext cx="3246438" cy="500063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3495" name="Rectangle 23"/>
          <p:cNvSpPr>
            <a:spLocks noChangeArrowheads="1"/>
          </p:cNvSpPr>
          <p:nvPr/>
        </p:nvSpPr>
        <p:spPr bwMode="auto">
          <a:xfrm>
            <a:off x="5726113" y="3344863"/>
            <a:ext cx="3303587" cy="50006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3496" name="Rectangle 24"/>
          <p:cNvSpPr>
            <a:spLocks noChangeArrowheads="1"/>
          </p:cNvSpPr>
          <p:nvPr/>
        </p:nvSpPr>
        <p:spPr bwMode="auto">
          <a:xfrm>
            <a:off x="5727700" y="2617788"/>
            <a:ext cx="3313113" cy="53816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3497" name="Freeform 25"/>
          <p:cNvSpPr>
            <a:spLocks/>
          </p:cNvSpPr>
          <p:nvPr/>
        </p:nvSpPr>
        <p:spPr bwMode="auto">
          <a:xfrm>
            <a:off x="2311400" y="3832225"/>
            <a:ext cx="615950" cy="400050"/>
          </a:xfrm>
          <a:custGeom>
            <a:avLst/>
            <a:gdLst>
              <a:gd name="T0" fmla="*/ 304663 w 372"/>
              <a:gd name="T1" fmla="*/ 0 h 244"/>
              <a:gd name="T2" fmla="*/ 0 w 372"/>
              <a:gd name="T3" fmla="*/ 0 h 244"/>
              <a:gd name="T4" fmla="*/ 59608 w 372"/>
              <a:gd name="T5" fmla="*/ 177071 h 244"/>
              <a:gd name="T6" fmla="*/ 225186 w 372"/>
              <a:gd name="T7" fmla="*/ 321352 h 244"/>
              <a:gd name="T8" fmla="*/ 397387 w 372"/>
              <a:gd name="T9" fmla="*/ 373817 h 244"/>
              <a:gd name="T10" fmla="*/ 615950 w 372"/>
              <a:gd name="T11" fmla="*/ 400050 h 244"/>
              <a:gd name="T12" fmla="*/ 344402 w 372"/>
              <a:gd name="T13" fmla="*/ 6558 h 2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2"/>
              <a:gd name="T22" fmla="*/ 0 h 244"/>
              <a:gd name="T23" fmla="*/ 372 w 372"/>
              <a:gd name="T24" fmla="*/ 244 h 2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2" h="244">
                <a:moveTo>
                  <a:pt x="184" y="0"/>
                </a:moveTo>
                <a:lnTo>
                  <a:pt x="0" y="0"/>
                </a:lnTo>
                <a:lnTo>
                  <a:pt x="36" y="108"/>
                </a:lnTo>
                <a:lnTo>
                  <a:pt x="136" y="196"/>
                </a:lnTo>
                <a:lnTo>
                  <a:pt x="240" y="228"/>
                </a:lnTo>
                <a:lnTo>
                  <a:pt x="372" y="244"/>
                </a:lnTo>
                <a:lnTo>
                  <a:pt x="208" y="4"/>
                </a:ln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8" name="Freeform 26"/>
          <p:cNvSpPr>
            <a:spLocks/>
          </p:cNvSpPr>
          <p:nvPr/>
        </p:nvSpPr>
        <p:spPr bwMode="auto">
          <a:xfrm>
            <a:off x="1422400" y="2432050"/>
            <a:ext cx="482600" cy="285750"/>
          </a:xfrm>
          <a:custGeom>
            <a:avLst/>
            <a:gdLst>
              <a:gd name="T0" fmla="*/ 482600 w 276"/>
              <a:gd name="T1" fmla="*/ 285750 h 176"/>
              <a:gd name="T2" fmla="*/ 244797 w 276"/>
              <a:gd name="T3" fmla="*/ 285750 h 176"/>
              <a:gd name="T4" fmla="*/ 0 w 276"/>
              <a:gd name="T5" fmla="*/ 285750 h 176"/>
              <a:gd name="T6" fmla="*/ 20983 w 276"/>
              <a:gd name="T7" fmla="*/ 162358 h 176"/>
              <a:gd name="T8" fmla="*/ 90925 w 276"/>
              <a:gd name="T9" fmla="*/ 64943 h 176"/>
              <a:gd name="T10" fmla="*/ 216820 w 276"/>
              <a:gd name="T11" fmla="*/ 12989 h 176"/>
              <a:gd name="T12" fmla="*/ 300751 w 276"/>
              <a:gd name="T13" fmla="*/ 0 h 176"/>
              <a:gd name="T14" fmla="*/ 370693 w 276"/>
              <a:gd name="T15" fmla="*/ 123392 h 176"/>
              <a:gd name="T16" fmla="*/ 482600 w 276"/>
              <a:gd name="T17" fmla="*/ 285750 h 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6"/>
              <a:gd name="T28" fmla="*/ 0 h 176"/>
              <a:gd name="T29" fmla="*/ 276 w 276"/>
              <a:gd name="T30" fmla="*/ 176 h 1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6" h="176">
                <a:moveTo>
                  <a:pt x="276" y="176"/>
                </a:moveTo>
                <a:lnTo>
                  <a:pt x="140" y="176"/>
                </a:lnTo>
                <a:lnTo>
                  <a:pt x="0" y="176"/>
                </a:lnTo>
                <a:lnTo>
                  <a:pt x="12" y="100"/>
                </a:lnTo>
                <a:lnTo>
                  <a:pt x="52" y="40"/>
                </a:lnTo>
                <a:lnTo>
                  <a:pt x="124" y="8"/>
                </a:lnTo>
                <a:lnTo>
                  <a:pt x="172" y="0"/>
                </a:lnTo>
                <a:lnTo>
                  <a:pt x="212" y="76"/>
                </a:lnTo>
                <a:lnTo>
                  <a:pt x="276" y="176"/>
                </a:lnTo>
                <a:close/>
              </a:path>
            </a:pathLst>
          </a:cu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9" name="Rectangle 27"/>
          <p:cNvSpPr>
            <a:spLocks noChangeArrowheads="1"/>
          </p:cNvSpPr>
          <p:nvPr/>
        </p:nvSpPr>
        <p:spPr bwMode="auto">
          <a:xfrm>
            <a:off x="5743575" y="1862138"/>
            <a:ext cx="3275013" cy="57626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3500" name="Text Box 28"/>
          <p:cNvSpPr txBox="1">
            <a:spLocks noChangeArrowheads="1"/>
          </p:cNvSpPr>
          <p:nvPr/>
        </p:nvSpPr>
        <p:spPr bwMode="auto">
          <a:xfrm>
            <a:off x="5610225" y="1600200"/>
            <a:ext cx="32670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D60093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D60093"/>
                </a:solidFill>
              </a:rPr>
              <a:t>GPB</a:t>
            </a: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D60093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D60093"/>
                </a:solidFill>
              </a:rPr>
              <a:t>PQE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0066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006600"/>
                </a:solidFill>
              </a:rPr>
              <a:t>GPA</a:t>
            </a:r>
            <a:r>
              <a:rPr lang="en-US" altLang="en-US" sz="3200" b="1">
                <a:solidFill>
                  <a:srgbClr val="0066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0066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006600"/>
                </a:solidFill>
              </a:rPr>
              <a:t>PQD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FF3300"/>
                </a:solidFill>
              </a:rPr>
              <a:t>BPQ</a:t>
            </a:r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FF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FF3300"/>
                </a:solidFill>
              </a:rPr>
              <a:t>EQF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3333CC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3333CC"/>
                </a:solidFill>
              </a:rPr>
              <a:t>APQ</a:t>
            </a: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3333CC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3333CC"/>
                </a:solidFill>
              </a:rPr>
              <a:t>DQF</a:t>
            </a:r>
          </a:p>
        </p:txBody>
      </p:sp>
      <p:grpSp>
        <p:nvGrpSpPr>
          <p:cNvPr id="233501" name="Group 29"/>
          <p:cNvGrpSpPr>
            <a:grpSpLocks/>
          </p:cNvGrpSpPr>
          <p:nvPr/>
        </p:nvGrpSpPr>
        <p:grpSpPr bwMode="auto">
          <a:xfrm>
            <a:off x="177800" y="1598613"/>
            <a:ext cx="5554663" cy="3267075"/>
            <a:chOff x="210" y="531"/>
            <a:chExt cx="3499" cy="2058"/>
          </a:xfrm>
        </p:grpSpPr>
        <p:sp>
          <p:nvSpPr>
            <p:cNvPr id="11284" name="Arc 30"/>
            <p:cNvSpPr>
              <a:spLocks/>
            </p:cNvSpPr>
            <p:nvPr/>
          </p:nvSpPr>
          <p:spPr bwMode="auto">
            <a:xfrm flipH="1">
              <a:off x="998" y="1050"/>
              <a:ext cx="216" cy="190"/>
            </a:xfrm>
            <a:custGeom>
              <a:avLst/>
              <a:gdLst>
                <a:gd name="T0" fmla="*/ 0 w 21600"/>
                <a:gd name="T1" fmla="*/ 0 h 24212"/>
                <a:gd name="T2" fmla="*/ 2 w 21600"/>
                <a:gd name="T3" fmla="*/ 1 h 24212"/>
                <a:gd name="T4" fmla="*/ 0 w 21600"/>
                <a:gd name="T5" fmla="*/ 1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Arc 31"/>
            <p:cNvSpPr>
              <a:spLocks/>
            </p:cNvSpPr>
            <p:nvPr/>
          </p:nvSpPr>
          <p:spPr bwMode="auto">
            <a:xfrm flipH="1">
              <a:off x="1444" y="1714"/>
              <a:ext cx="216" cy="214"/>
            </a:xfrm>
            <a:custGeom>
              <a:avLst/>
              <a:gdLst>
                <a:gd name="T0" fmla="*/ 0 w 21600"/>
                <a:gd name="T1" fmla="*/ 0 h 24212"/>
                <a:gd name="T2" fmla="*/ 2 w 21600"/>
                <a:gd name="T3" fmla="*/ 2 h 24212"/>
                <a:gd name="T4" fmla="*/ 0 w 21600"/>
                <a:gd name="T5" fmla="*/ 2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Arc 32"/>
            <p:cNvSpPr>
              <a:spLocks/>
            </p:cNvSpPr>
            <p:nvPr/>
          </p:nvSpPr>
          <p:spPr bwMode="auto">
            <a:xfrm flipH="1" flipV="1">
              <a:off x="1120" y="1249"/>
              <a:ext cx="363" cy="282"/>
            </a:xfrm>
            <a:custGeom>
              <a:avLst/>
              <a:gdLst>
                <a:gd name="T0" fmla="*/ 0 w 25216"/>
                <a:gd name="T1" fmla="*/ 0 h 21600"/>
                <a:gd name="T2" fmla="*/ 5 w 25216"/>
                <a:gd name="T3" fmla="*/ 4 h 21600"/>
                <a:gd name="T4" fmla="*/ 1 w 25216"/>
                <a:gd name="T5" fmla="*/ 4 h 21600"/>
                <a:gd name="T6" fmla="*/ 0 60000 65536"/>
                <a:gd name="T7" fmla="*/ 0 60000 65536"/>
                <a:gd name="T8" fmla="*/ 0 60000 65536"/>
                <a:gd name="T9" fmla="*/ 0 w 25216"/>
                <a:gd name="T10" fmla="*/ 0 h 21600"/>
                <a:gd name="T11" fmla="*/ 25216 w 252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16" h="21600" fill="none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</a:path>
                <a:path w="25216" h="21600" stroke="0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  <a:lnTo>
                    <a:pt x="3616" y="21600"/>
                  </a:lnTo>
                  <a:lnTo>
                    <a:pt x="-1" y="304"/>
                  </a:lnTo>
                  <a:close/>
                </a:path>
              </a:pathLst>
            </a:custGeom>
            <a:noFill/>
            <a:ln w="381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Arc 33"/>
            <p:cNvSpPr>
              <a:spLocks/>
            </p:cNvSpPr>
            <p:nvPr/>
          </p:nvSpPr>
          <p:spPr bwMode="auto">
            <a:xfrm flipH="1" flipV="1">
              <a:off x="1549" y="1921"/>
              <a:ext cx="388" cy="270"/>
            </a:xfrm>
            <a:custGeom>
              <a:avLst/>
              <a:gdLst>
                <a:gd name="T0" fmla="*/ 0 w 23681"/>
                <a:gd name="T1" fmla="*/ 0 h 21600"/>
                <a:gd name="T2" fmla="*/ 6 w 23681"/>
                <a:gd name="T3" fmla="*/ 3 h 21600"/>
                <a:gd name="T4" fmla="*/ 1 w 23681"/>
                <a:gd name="T5" fmla="*/ 3 h 21600"/>
                <a:gd name="T6" fmla="*/ 0 60000 65536"/>
                <a:gd name="T7" fmla="*/ 0 60000 65536"/>
                <a:gd name="T8" fmla="*/ 0 60000 65536"/>
                <a:gd name="T9" fmla="*/ 0 w 23681"/>
                <a:gd name="T10" fmla="*/ 0 h 21600"/>
                <a:gd name="T11" fmla="*/ 23681 w 236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81" h="21600" fill="none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</a:path>
                <a:path w="23681" h="21600" stroke="0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  <a:lnTo>
                    <a:pt x="2081" y="21600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381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Arc 34"/>
            <p:cNvSpPr>
              <a:spLocks/>
            </p:cNvSpPr>
            <p:nvPr/>
          </p:nvSpPr>
          <p:spPr bwMode="auto">
            <a:xfrm flipV="1">
              <a:off x="1876" y="1926"/>
              <a:ext cx="48" cy="160"/>
            </a:xfrm>
            <a:custGeom>
              <a:avLst/>
              <a:gdLst>
                <a:gd name="T0" fmla="*/ 0 w 21601"/>
                <a:gd name="T1" fmla="*/ 0 h 21600"/>
                <a:gd name="T2" fmla="*/ 0 w 21601"/>
                <a:gd name="T3" fmla="*/ 1 h 21600"/>
                <a:gd name="T4" fmla="*/ 0 w 21601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1"/>
                <a:gd name="T10" fmla="*/ 0 h 21600"/>
                <a:gd name="T11" fmla="*/ 21601 w 2160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1" h="21600" fill="none" extrusionOk="0">
                  <a:moveTo>
                    <a:pt x="0" y="0"/>
                  </a:moveTo>
                  <a:cubicBezTo>
                    <a:pt x="0" y="0"/>
                    <a:pt x="0" y="-1"/>
                    <a:pt x="1" y="0"/>
                  </a:cubicBezTo>
                  <a:cubicBezTo>
                    <a:pt x="11930" y="0"/>
                    <a:pt x="21601" y="9670"/>
                    <a:pt x="21601" y="21600"/>
                  </a:cubicBezTo>
                </a:path>
                <a:path w="21601" h="21600" stroke="0" extrusionOk="0">
                  <a:moveTo>
                    <a:pt x="0" y="0"/>
                  </a:moveTo>
                  <a:cubicBezTo>
                    <a:pt x="0" y="0"/>
                    <a:pt x="0" y="-1"/>
                    <a:pt x="1" y="0"/>
                  </a:cubicBez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Arc 35"/>
            <p:cNvSpPr>
              <a:spLocks/>
            </p:cNvSpPr>
            <p:nvPr/>
          </p:nvSpPr>
          <p:spPr bwMode="auto">
            <a:xfrm flipV="1">
              <a:off x="1409" y="1253"/>
              <a:ext cx="66" cy="130"/>
            </a:xfrm>
            <a:custGeom>
              <a:avLst/>
              <a:gdLst>
                <a:gd name="T0" fmla="*/ 0 w 21600"/>
                <a:gd name="T1" fmla="*/ 0 h 21192"/>
                <a:gd name="T2" fmla="*/ 0 w 21600"/>
                <a:gd name="T3" fmla="*/ 1 h 21192"/>
                <a:gd name="T4" fmla="*/ 0 w 21600"/>
                <a:gd name="T5" fmla="*/ 1 h 2119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92"/>
                <a:gd name="T11" fmla="*/ 21600 w 21600"/>
                <a:gd name="T12" fmla="*/ 21192 h 21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92" fill="none" extrusionOk="0">
                  <a:moveTo>
                    <a:pt x="4176" y="-1"/>
                  </a:moveTo>
                  <a:cubicBezTo>
                    <a:pt x="14300" y="1994"/>
                    <a:pt x="21600" y="10872"/>
                    <a:pt x="21600" y="21192"/>
                  </a:cubicBezTo>
                </a:path>
                <a:path w="21600" h="21192" stroke="0" extrusionOk="0">
                  <a:moveTo>
                    <a:pt x="4176" y="-1"/>
                  </a:moveTo>
                  <a:cubicBezTo>
                    <a:pt x="14300" y="1994"/>
                    <a:pt x="21600" y="10872"/>
                    <a:pt x="21600" y="21192"/>
                  </a:cubicBezTo>
                  <a:lnTo>
                    <a:pt x="0" y="21192"/>
                  </a:lnTo>
                  <a:lnTo>
                    <a:pt x="4176" y="-1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Arc 36"/>
            <p:cNvSpPr>
              <a:spLocks/>
            </p:cNvSpPr>
            <p:nvPr/>
          </p:nvSpPr>
          <p:spPr bwMode="auto">
            <a:xfrm>
              <a:off x="1216" y="1090"/>
              <a:ext cx="200" cy="152"/>
            </a:xfrm>
            <a:custGeom>
              <a:avLst/>
              <a:gdLst>
                <a:gd name="T0" fmla="*/ 0 w 21600"/>
                <a:gd name="T1" fmla="*/ 0 h 24593"/>
                <a:gd name="T2" fmla="*/ 2 w 21600"/>
                <a:gd name="T3" fmla="*/ 1 h 24593"/>
                <a:gd name="T4" fmla="*/ 0 w 21600"/>
                <a:gd name="T5" fmla="*/ 1 h 24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593"/>
                <a:gd name="T11" fmla="*/ 21600 w 21600"/>
                <a:gd name="T12" fmla="*/ 24593 h 24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59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01"/>
                    <a:pt x="21530" y="23601"/>
                    <a:pt x="21391" y="24592"/>
                  </a:cubicBezTo>
                </a:path>
                <a:path w="21600" h="2459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01"/>
                    <a:pt x="21530" y="23601"/>
                    <a:pt x="21391" y="2459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Arc 37"/>
            <p:cNvSpPr>
              <a:spLocks/>
            </p:cNvSpPr>
            <p:nvPr/>
          </p:nvSpPr>
          <p:spPr bwMode="auto">
            <a:xfrm>
              <a:off x="1677" y="1783"/>
              <a:ext cx="208" cy="152"/>
            </a:xfrm>
            <a:custGeom>
              <a:avLst/>
              <a:gdLst>
                <a:gd name="T0" fmla="*/ 0 w 22438"/>
                <a:gd name="T1" fmla="*/ 0 h 24593"/>
                <a:gd name="T2" fmla="*/ 2 w 22438"/>
                <a:gd name="T3" fmla="*/ 1 h 24593"/>
                <a:gd name="T4" fmla="*/ 0 w 22438"/>
                <a:gd name="T5" fmla="*/ 1 h 24593"/>
                <a:gd name="T6" fmla="*/ 0 60000 65536"/>
                <a:gd name="T7" fmla="*/ 0 60000 65536"/>
                <a:gd name="T8" fmla="*/ 0 60000 65536"/>
                <a:gd name="T9" fmla="*/ 0 w 22438"/>
                <a:gd name="T10" fmla="*/ 0 h 24593"/>
                <a:gd name="T11" fmla="*/ 22438 w 22438"/>
                <a:gd name="T12" fmla="*/ 24593 h 24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38" h="24593" fill="none" extrusionOk="0">
                  <a:moveTo>
                    <a:pt x="0" y="16"/>
                  </a:moveTo>
                  <a:cubicBezTo>
                    <a:pt x="279" y="5"/>
                    <a:pt x="558" y="-1"/>
                    <a:pt x="838" y="0"/>
                  </a:cubicBezTo>
                  <a:cubicBezTo>
                    <a:pt x="12767" y="0"/>
                    <a:pt x="22438" y="9670"/>
                    <a:pt x="22438" y="21600"/>
                  </a:cubicBezTo>
                  <a:cubicBezTo>
                    <a:pt x="22438" y="22601"/>
                    <a:pt x="22368" y="23601"/>
                    <a:pt x="22229" y="24592"/>
                  </a:cubicBezTo>
                </a:path>
                <a:path w="22438" h="24593" stroke="0" extrusionOk="0">
                  <a:moveTo>
                    <a:pt x="0" y="16"/>
                  </a:moveTo>
                  <a:cubicBezTo>
                    <a:pt x="279" y="5"/>
                    <a:pt x="558" y="-1"/>
                    <a:pt x="838" y="0"/>
                  </a:cubicBezTo>
                  <a:cubicBezTo>
                    <a:pt x="12767" y="0"/>
                    <a:pt x="22438" y="9670"/>
                    <a:pt x="22438" y="21600"/>
                  </a:cubicBezTo>
                  <a:cubicBezTo>
                    <a:pt x="22438" y="22601"/>
                    <a:pt x="22368" y="23601"/>
                    <a:pt x="22229" y="24592"/>
                  </a:cubicBezTo>
                  <a:lnTo>
                    <a:pt x="838" y="2160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Line 38"/>
            <p:cNvSpPr>
              <a:spLocks noChangeShapeType="1"/>
            </p:cNvSpPr>
            <p:nvPr/>
          </p:nvSpPr>
          <p:spPr bwMode="auto">
            <a:xfrm>
              <a:off x="306" y="192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Line 39"/>
            <p:cNvSpPr>
              <a:spLocks noChangeShapeType="1"/>
            </p:cNvSpPr>
            <p:nvPr/>
          </p:nvSpPr>
          <p:spPr bwMode="auto">
            <a:xfrm>
              <a:off x="210" y="124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Text Box 40"/>
            <p:cNvSpPr txBox="1">
              <a:spLocks noChangeArrowheads="1"/>
            </p:cNvSpPr>
            <p:nvPr/>
          </p:nvSpPr>
          <p:spPr bwMode="auto">
            <a:xfrm>
              <a:off x="2711" y="1111"/>
              <a:ext cx="9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M</a:t>
              </a:r>
            </a:p>
          </p:txBody>
        </p:sp>
        <p:sp>
          <p:nvSpPr>
            <p:cNvPr id="11295" name="Oval 41"/>
            <p:cNvSpPr>
              <a:spLocks noChangeArrowheads="1"/>
            </p:cNvSpPr>
            <p:nvPr/>
          </p:nvSpPr>
          <p:spPr bwMode="auto">
            <a:xfrm>
              <a:off x="2333" y="12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6" name="Text Box 42"/>
            <p:cNvSpPr txBox="1">
              <a:spLocks noChangeArrowheads="1"/>
            </p:cNvSpPr>
            <p:nvPr/>
          </p:nvSpPr>
          <p:spPr bwMode="auto">
            <a:xfrm rot="10800000" flipH="1" flipV="1">
              <a:off x="2210" y="1261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B</a:t>
              </a:r>
            </a:p>
          </p:txBody>
        </p:sp>
        <p:sp>
          <p:nvSpPr>
            <p:cNvPr id="11297" name="Text Box 43"/>
            <p:cNvSpPr txBox="1">
              <a:spLocks noChangeArrowheads="1"/>
            </p:cNvSpPr>
            <p:nvPr/>
          </p:nvSpPr>
          <p:spPr bwMode="auto">
            <a:xfrm rot="10800000" flipH="1" flipV="1">
              <a:off x="420" y="12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A</a:t>
              </a:r>
            </a:p>
          </p:txBody>
        </p:sp>
        <p:sp>
          <p:nvSpPr>
            <p:cNvPr id="11298" name="Oval 44"/>
            <p:cNvSpPr>
              <a:spLocks noChangeArrowheads="1"/>
            </p:cNvSpPr>
            <p:nvPr/>
          </p:nvSpPr>
          <p:spPr bwMode="auto">
            <a:xfrm>
              <a:off x="568" y="121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9" name="Text Box 45"/>
            <p:cNvSpPr txBox="1">
              <a:spLocks noChangeArrowheads="1"/>
            </p:cNvSpPr>
            <p:nvPr/>
          </p:nvSpPr>
          <p:spPr bwMode="auto">
            <a:xfrm>
              <a:off x="2786" y="1778"/>
              <a:ext cx="9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N</a:t>
              </a:r>
            </a:p>
          </p:txBody>
        </p:sp>
        <p:sp>
          <p:nvSpPr>
            <p:cNvPr id="11300" name="Oval 46"/>
            <p:cNvSpPr>
              <a:spLocks noChangeArrowheads="1"/>
            </p:cNvSpPr>
            <p:nvPr/>
          </p:nvSpPr>
          <p:spPr bwMode="auto">
            <a:xfrm>
              <a:off x="558" y="189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1" name="Oval 47"/>
            <p:cNvSpPr>
              <a:spLocks noChangeArrowheads="1"/>
            </p:cNvSpPr>
            <p:nvPr/>
          </p:nvSpPr>
          <p:spPr bwMode="auto">
            <a:xfrm>
              <a:off x="2325" y="1896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2" name="Text Box 48"/>
            <p:cNvSpPr txBox="1">
              <a:spLocks noChangeArrowheads="1"/>
            </p:cNvSpPr>
            <p:nvPr/>
          </p:nvSpPr>
          <p:spPr bwMode="auto">
            <a:xfrm rot="10800000" flipH="1" flipV="1">
              <a:off x="430" y="1930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D</a:t>
              </a:r>
            </a:p>
          </p:txBody>
        </p:sp>
        <p:sp>
          <p:nvSpPr>
            <p:cNvPr id="11303" name="Text Box 49"/>
            <p:cNvSpPr txBox="1">
              <a:spLocks noChangeArrowheads="1"/>
            </p:cNvSpPr>
            <p:nvPr/>
          </p:nvSpPr>
          <p:spPr bwMode="auto">
            <a:xfrm rot="10800000" flipH="1" flipV="1">
              <a:off x="2188" y="193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E</a:t>
              </a:r>
            </a:p>
          </p:txBody>
        </p:sp>
        <p:sp>
          <p:nvSpPr>
            <p:cNvPr id="11304" name="Line 50"/>
            <p:cNvSpPr>
              <a:spLocks noChangeShapeType="1"/>
            </p:cNvSpPr>
            <p:nvPr/>
          </p:nvSpPr>
          <p:spPr bwMode="auto">
            <a:xfrm flipH="1" flipV="1">
              <a:off x="894" y="616"/>
              <a:ext cx="1315" cy="197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Text Box 51"/>
            <p:cNvSpPr txBox="1">
              <a:spLocks noChangeArrowheads="1"/>
            </p:cNvSpPr>
            <p:nvPr/>
          </p:nvSpPr>
          <p:spPr bwMode="auto">
            <a:xfrm>
              <a:off x="592" y="531"/>
              <a:ext cx="3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L</a:t>
              </a:r>
            </a:p>
          </p:txBody>
        </p:sp>
        <p:sp>
          <p:nvSpPr>
            <p:cNvPr id="11306" name="Oval 52"/>
            <p:cNvSpPr>
              <a:spLocks noChangeArrowheads="1"/>
            </p:cNvSpPr>
            <p:nvPr/>
          </p:nvSpPr>
          <p:spPr bwMode="auto">
            <a:xfrm>
              <a:off x="1291" y="1223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7" name="Oval 53"/>
            <p:cNvSpPr>
              <a:spLocks noChangeArrowheads="1"/>
            </p:cNvSpPr>
            <p:nvPr/>
          </p:nvSpPr>
          <p:spPr bwMode="auto">
            <a:xfrm>
              <a:off x="1743" y="1900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8" name="Oval 54"/>
            <p:cNvSpPr>
              <a:spLocks noChangeArrowheads="1"/>
            </p:cNvSpPr>
            <p:nvPr/>
          </p:nvSpPr>
          <p:spPr bwMode="auto">
            <a:xfrm>
              <a:off x="1010" y="80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9" name="Text Box 55"/>
            <p:cNvSpPr txBox="1">
              <a:spLocks noChangeArrowheads="1"/>
            </p:cNvSpPr>
            <p:nvPr/>
          </p:nvSpPr>
          <p:spPr bwMode="auto">
            <a:xfrm rot="10800000" flipH="1" flipV="1">
              <a:off x="1174" y="1243"/>
              <a:ext cx="1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37BEC1"/>
                  </a:solidFill>
                </a:rPr>
                <a:t>P</a:t>
              </a:r>
            </a:p>
          </p:txBody>
        </p:sp>
        <p:sp>
          <p:nvSpPr>
            <p:cNvPr id="11310" name="Text Box 56"/>
            <p:cNvSpPr txBox="1">
              <a:spLocks noChangeArrowheads="1"/>
            </p:cNvSpPr>
            <p:nvPr/>
          </p:nvSpPr>
          <p:spPr bwMode="auto">
            <a:xfrm rot="10800000" flipH="1" flipV="1">
              <a:off x="1558" y="1923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37BEC1"/>
                  </a:solidFill>
                </a:rPr>
                <a:t>Q</a:t>
              </a:r>
            </a:p>
          </p:txBody>
        </p:sp>
        <p:sp>
          <p:nvSpPr>
            <p:cNvPr id="11311" name="Oval 57"/>
            <p:cNvSpPr>
              <a:spLocks noChangeArrowheads="1"/>
            </p:cNvSpPr>
            <p:nvPr/>
          </p:nvSpPr>
          <p:spPr bwMode="auto">
            <a:xfrm>
              <a:off x="2000" y="22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2" name="Text Box 58"/>
            <p:cNvSpPr txBox="1">
              <a:spLocks noChangeArrowheads="1"/>
            </p:cNvSpPr>
            <p:nvPr/>
          </p:nvSpPr>
          <p:spPr bwMode="auto">
            <a:xfrm rot="10800000" flipH="1" flipV="1">
              <a:off x="768" y="7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G</a:t>
              </a:r>
            </a:p>
          </p:txBody>
        </p:sp>
        <p:sp>
          <p:nvSpPr>
            <p:cNvPr id="11313" name="Text Box 59"/>
            <p:cNvSpPr txBox="1">
              <a:spLocks noChangeArrowheads="1"/>
            </p:cNvSpPr>
            <p:nvPr/>
          </p:nvSpPr>
          <p:spPr bwMode="auto">
            <a:xfrm rot="10800000" flipH="1" flipV="1">
              <a:off x="1776" y="22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F</a:t>
              </a:r>
            </a:p>
          </p:txBody>
        </p:sp>
        <p:sp>
          <p:nvSpPr>
            <p:cNvPr id="11314" name="Text Box 60"/>
            <p:cNvSpPr txBox="1">
              <a:spLocks noChangeArrowheads="1"/>
            </p:cNvSpPr>
            <p:nvPr/>
          </p:nvSpPr>
          <p:spPr bwMode="auto">
            <a:xfrm>
              <a:off x="950" y="585"/>
              <a:ext cx="9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3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3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33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33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3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33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33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33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3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33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3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33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233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233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3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3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3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4" grpId="0"/>
      <p:bldP spid="233485" grpId="0"/>
      <p:bldP spid="233486" grpId="0"/>
      <p:bldP spid="233487" grpId="0"/>
      <p:bldP spid="233488" grpId="0" animBg="1"/>
      <p:bldP spid="233488" grpId="1" animBg="1"/>
      <p:bldP spid="233489" grpId="0" animBg="1"/>
      <p:bldP spid="233489" grpId="1" animBg="1"/>
      <p:bldP spid="233490" grpId="0" animBg="1"/>
      <p:bldP spid="233491" grpId="0" animBg="1"/>
      <p:bldP spid="233491" grpId="1" animBg="1"/>
      <p:bldP spid="233492" grpId="0" animBg="1"/>
      <p:bldP spid="233492" grpId="1" animBg="1"/>
      <p:bldP spid="233493" grpId="0" animBg="1"/>
      <p:bldP spid="233493" grpId="1" animBg="1"/>
      <p:bldP spid="233494" grpId="0" animBg="1"/>
      <p:bldP spid="233495" grpId="0" animBg="1"/>
      <p:bldP spid="233495" grpId="1" animBg="1"/>
      <p:bldP spid="233496" grpId="0" animBg="1"/>
      <p:bldP spid="233496" grpId="1" animBg="1"/>
      <p:bldP spid="233497" grpId="0" animBg="1"/>
      <p:bldP spid="233498" grpId="0" animBg="1"/>
      <p:bldP spid="233498" grpId="1" animBg="1"/>
      <p:bldP spid="233499" grpId="0" animBg="1"/>
      <p:bldP spid="233499" grpId="1" animBg="1"/>
      <p:bldP spid="2335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 b="1">
                <a:solidFill>
                  <a:schemeClr val="tx1"/>
                </a:solidFill>
                <a:latin typeface="Times New Roman" panose="02020603050405020304" pitchFamily="18" charset="0"/>
              </a:rPr>
              <a:t>Same Side </a:t>
            </a:r>
            <a:br>
              <a:rPr lang="en-US" altLang="en-US" sz="4300" b="1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4300" b="1">
                <a:solidFill>
                  <a:schemeClr val="tx1"/>
                </a:solidFill>
                <a:latin typeface="Times New Roman" panose="02020603050405020304" pitchFamily="18" charset="0"/>
              </a:rPr>
              <a:t>Interior/Exterior  Angles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106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500" b="1">
                <a:solidFill>
                  <a:srgbClr val="CC3300"/>
                </a:solidFill>
                <a:latin typeface="Times New Roman" panose="02020603050405020304" pitchFamily="18" charset="0"/>
              </a:rPr>
              <a:t>Same Side Interior Angles: </a:t>
            </a:r>
            <a:r>
              <a:rPr lang="en-US" altLang="en-US" sz="2500">
                <a:latin typeface="Times New Roman" panose="02020603050405020304" pitchFamily="18" charset="0"/>
              </a:rPr>
              <a:t>Two angles that lie between parallel lines on the same sides of the transversal.</a:t>
            </a:r>
          </a:p>
          <a:p>
            <a:pPr eaLnBrk="1" hangingPunct="1">
              <a:buFontTx/>
              <a:buNone/>
            </a:pPr>
            <a:endParaRPr lang="en-US" altLang="en-US" sz="25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5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500" b="1">
                <a:solidFill>
                  <a:srgbClr val="CC3300"/>
                </a:solidFill>
                <a:latin typeface="Times New Roman" panose="02020603050405020304" pitchFamily="18" charset="0"/>
              </a:rPr>
              <a:t>Same Side Exterior Angles: </a:t>
            </a:r>
            <a:r>
              <a:rPr lang="en-US" altLang="en-US" sz="2500">
                <a:latin typeface="Times New Roman" panose="02020603050405020304" pitchFamily="18" charset="0"/>
              </a:rPr>
              <a:t>Two angles that lie outside parallel lines on the same sides of the transversal.</a:t>
            </a:r>
          </a:p>
          <a:p>
            <a:pPr eaLnBrk="1" hangingPunct="1">
              <a:buFontTx/>
              <a:buNone/>
            </a:pPr>
            <a:endParaRPr lang="en-US" altLang="en-US" sz="250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743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0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00990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0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009900"/>
                </a:solidFill>
                <a:latin typeface="Times New Roman" panose="02020603050405020304" pitchFamily="18" charset="0"/>
              </a:rPr>
              <a:t>5 = 180º,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</a:rPr>
              <a:t> m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</a:rPr>
              <a:t>6 = 180º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" y="44958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</a:rPr>
              <a:t>7 = 180º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8 = 180º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648200" y="47244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724400" y="55626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638800" y="3886200"/>
            <a:ext cx="14478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324600" y="4267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858000" y="4267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0960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6294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8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867400" y="5105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324600" y="5105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8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638800" y="556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172200" y="556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010400" y="4953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5532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239000" y="4114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8" grpId="0"/>
      <p:bldP spid="12300" grpId="0"/>
      <p:bldP spid="12301" grpId="0"/>
      <p:bldP spid="12302" grpId="0"/>
      <p:bldP spid="12304" grpId="0"/>
      <p:bldP spid="12305" grpId="0"/>
      <p:bldP spid="12306" grpId="0"/>
      <p:bldP spid="123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177800" y="782638"/>
            <a:ext cx="896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666699"/>
                </a:solidFill>
              </a:rPr>
              <a:t>The angles that lie in the area between the two parallel lines that are cut by a transversal, are called</a:t>
            </a:r>
            <a:r>
              <a:rPr lang="en-US" altLang="en-US" sz="2400" b="1">
                <a:solidFill>
                  <a:srgbClr val="663300"/>
                </a:solidFill>
              </a:rPr>
              <a:t> </a:t>
            </a:r>
            <a:r>
              <a:rPr lang="en-US" altLang="en-US" sz="2400" b="1">
                <a:solidFill>
                  <a:srgbClr val="990033"/>
                </a:solidFill>
              </a:rPr>
              <a:t>interior angles. </a:t>
            </a:r>
          </a:p>
        </p:txBody>
      </p:sp>
      <p:sp>
        <p:nvSpPr>
          <p:cNvPr id="235528" name="Rectangle 8"/>
          <p:cNvSpPr>
            <a:spLocks noChangeArrowheads="1"/>
          </p:cNvSpPr>
          <p:nvPr/>
        </p:nvSpPr>
        <p:spPr bwMode="auto">
          <a:xfrm>
            <a:off x="111125" y="5322888"/>
            <a:ext cx="9032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666699"/>
                </a:solidFill>
              </a:rPr>
              <a:t>A pair of interior angles lie on the</a:t>
            </a:r>
            <a:r>
              <a:rPr lang="en-US" altLang="en-US" sz="2400" b="1">
                <a:solidFill>
                  <a:srgbClr val="663300"/>
                </a:solidFill>
              </a:rPr>
              <a:t> </a:t>
            </a:r>
            <a:r>
              <a:rPr lang="en-US" altLang="en-US" sz="2400" b="1">
                <a:solidFill>
                  <a:srgbClr val="990033"/>
                </a:solidFill>
              </a:rPr>
              <a:t>same side</a:t>
            </a:r>
            <a:r>
              <a:rPr lang="en-US" altLang="en-US" sz="2400" b="1">
                <a:solidFill>
                  <a:srgbClr val="663300"/>
                </a:solidFill>
              </a:rPr>
              <a:t> </a:t>
            </a:r>
            <a:r>
              <a:rPr lang="en-US" altLang="en-US" sz="2400" b="1">
                <a:solidFill>
                  <a:srgbClr val="666699"/>
                </a:solidFill>
              </a:rPr>
              <a:t>of the transversal.</a:t>
            </a:r>
          </a:p>
        </p:txBody>
      </p:sp>
      <p:sp>
        <p:nvSpPr>
          <p:cNvPr id="235529" name="Rectangle 9"/>
          <p:cNvSpPr>
            <a:spLocks noChangeArrowheads="1"/>
          </p:cNvSpPr>
          <p:nvPr/>
        </p:nvSpPr>
        <p:spPr bwMode="auto">
          <a:xfrm>
            <a:off x="274638" y="5289550"/>
            <a:ext cx="8869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666699"/>
                </a:solidFill>
              </a:rPr>
              <a:t>The measures of interior angles in each pair</a:t>
            </a:r>
            <a:r>
              <a:rPr lang="en-US" altLang="en-US" sz="2400" b="1">
                <a:solidFill>
                  <a:srgbClr val="663300"/>
                </a:solidFill>
              </a:rPr>
              <a:t> </a:t>
            </a:r>
            <a:r>
              <a:rPr lang="en-US" altLang="en-US" sz="2400" b="1">
                <a:solidFill>
                  <a:srgbClr val="990033"/>
                </a:solidFill>
              </a:rPr>
              <a:t>add up to 180</a:t>
            </a:r>
            <a:r>
              <a:rPr lang="en-US" altLang="en-US" sz="2400" b="1" baseline="30000">
                <a:solidFill>
                  <a:srgbClr val="990033"/>
                </a:solidFill>
              </a:rPr>
              <a:t>0</a:t>
            </a:r>
            <a:r>
              <a:rPr lang="en-US" altLang="en-US" sz="2400" b="1">
                <a:solidFill>
                  <a:srgbClr val="990033"/>
                </a:solidFill>
              </a:rPr>
              <a:t>.</a:t>
            </a:r>
            <a:r>
              <a:rPr lang="en-US" altLang="en-US" sz="2400" b="1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0" y="34925"/>
            <a:ext cx="9144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800" b="1">
                <a:solidFill>
                  <a:srgbClr val="996633"/>
                </a:solidFill>
                <a:latin typeface="Squire" pitchFamily="34" charset="0"/>
              </a:rPr>
              <a:t>Interior Angles</a:t>
            </a:r>
          </a:p>
        </p:txBody>
      </p:sp>
      <p:sp>
        <p:nvSpPr>
          <p:cNvPr id="235531" name="Rectangle 11"/>
          <p:cNvSpPr>
            <a:spLocks noChangeArrowheads="1"/>
          </p:cNvSpPr>
          <p:nvPr/>
        </p:nvSpPr>
        <p:spPr bwMode="auto">
          <a:xfrm>
            <a:off x="5489575" y="2543175"/>
            <a:ext cx="3592513" cy="620713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32" name="Freeform 12"/>
          <p:cNvSpPr>
            <a:spLocks/>
          </p:cNvSpPr>
          <p:nvPr/>
        </p:nvSpPr>
        <p:spPr bwMode="auto">
          <a:xfrm>
            <a:off x="2227263" y="3611563"/>
            <a:ext cx="514350" cy="301625"/>
          </a:xfrm>
          <a:custGeom>
            <a:avLst/>
            <a:gdLst>
              <a:gd name="T0" fmla="*/ 185738 w 324"/>
              <a:gd name="T1" fmla="*/ 261938 h 190"/>
              <a:gd name="T2" fmla="*/ 292100 w 324"/>
              <a:gd name="T3" fmla="*/ 290513 h 190"/>
              <a:gd name="T4" fmla="*/ 488950 w 324"/>
              <a:gd name="T5" fmla="*/ 300038 h 190"/>
              <a:gd name="T6" fmla="*/ 441325 w 324"/>
              <a:gd name="T7" fmla="*/ 165100 h 190"/>
              <a:gd name="T8" fmla="*/ 463550 w 324"/>
              <a:gd name="T9" fmla="*/ 230188 h 190"/>
              <a:gd name="T10" fmla="*/ 481013 w 324"/>
              <a:gd name="T11" fmla="*/ 258763 h 190"/>
              <a:gd name="T12" fmla="*/ 487363 w 324"/>
              <a:gd name="T13" fmla="*/ 277813 h 190"/>
              <a:gd name="T14" fmla="*/ 400050 w 324"/>
              <a:gd name="T15" fmla="*/ 120650 h 190"/>
              <a:gd name="T16" fmla="*/ 319088 w 324"/>
              <a:gd name="T17" fmla="*/ 63500 h 190"/>
              <a:gd name="T18" fmla="*/ 211138 w 324"/>
              <a:gd name="T19" fmla="*/ 25400 h 190"/>
              <a:gd name="T20" fmla="*/ 47625 w 324"/>
              <a:gd name="T21" fmla="*/ 4763 h 190"/>
              <a:gd name="T22" fmla="*/ 0 w 324"/>
              <a:gd name="T23" fmla="*/ 0 h 190"/>
              <a:gd name="T24" fmla="*/ 185738 w 324"/>
              <a:gd name="T25" fmla="*/ 261938 h 1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4"/>
              <a:gd name="T40" fmla="*/ 0 h 190"/>
              <a:gd name="T41" fmla="*/ 324 w 324"/>
              <a:gd name="T42" fmla="*/ 190 h 19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4" h="190">
                <a:moveTo>
                  <a:pt x="117" y="165"/>
                </a:moveTo>
                <a:cubicBezTo>
                  <a:pt x="155" y="181"/>
                  <a:pt x="128" y="178"/>
                  <a:pt x="184" y="183"/>
                </a:cubicBezTo>
                <a:cubicBezTo>
                  <a:pt x="211" y="186"/>
                  <a:pt x="287" y="190"/>
                  <a:pt x="308" y="189"/>
                </a:cubicBezTo>
                <a:cubicBezTo>
                  <a:pt x="324" y="177"/>
                  <a:pt x="281" y="112"/>
                  <a:pt x="278" y="104"/>
                </a:cubicBezTo>
                <a:cubicBezTo>
                  <a:pt x="277" y="93"/>
                  <a:pt x="284" y="134"/>
                  <a:pt x="292" y="145"/>
                </a:cubicBezTo>
                <a:cubicBezTo>
                  <a:pt x="296" y="155"/>
                  <a:pt x="301" y="158"/>
                  <a:pt x="303" y="163"/>
                </a:cubicBezTo>
                <a:cubicBezTo>
                  <a:pt x="299" y="159"/>
                  <a:pt x="315" y="189"/>
                  <a:pt x="307" y="175"/>
                </a:cubicBezTo>
                <a:lnTo>
                  <a:pt x="252" y="76"/>
                </a:lnTo>
                <a:cubicBezTo>
                  <a:pt x="230" y="55"/>
                  <a:pt x="221" y="49"/>
                  <a:pt x="201" y="40"/>
                </a:cubicBezTo>
                <a:cubicBezTo>
                  <a:pt x="180" y="30"/>
                  <a:pt x="162" y="21"/>
                  <a:pt x="133" y="16"/>
                </a:cubicBezTo>
                <a:lnTo>
                  <a:pt x="30" y="3"/>
                </a:lnTo>
                <a:lnTo>
                  <a:pt x="0" y="0"/>
                </a:lnTo>
                <a:cubicBezTo>
                  <a:pt x="40" y="55"/>
                  <a:pt x="117" y="165"/>
                  <a:pt x="117" y="165"/>
                </a:cubicBez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3" name="Rectangle 13"/>
          <p:cNvSpPr>
            <a:spLocks noChangeArrowheads="1"/>
          </p:cNvSpPr>
          <p:nvPr/>
        </p:nvSpPr>
        <p:spPr bwMode="auto">
          <a:xfrm>
            <a:off x="5473700" y="3565525"/>
            <a:ext cx="3625850" cy="554038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34" name="Freeform 14"/>
          <p:cNvSpPr>
            <a:spLocks/>
          </p:cNvSpPr>
          <p:nvPr/>
        </p:nvSpPr>
        <p:spPr bwMode="auto">
          <a:xfrm>
            <a:off x="1444625" y="2894013"/>
            <a:ext cx="534988" cy="293687"/>
          </a:xfrm>
          <a:custGeom>
            <a:avLst/>
            <a:gdLst>
              <a:gd name="T0" fmla="*/ 331725 w 329"/>
              <a:gd name="T1" fmla="*/ 22225 h 185"/>
              <a:gd name="T2" fmla="*/ 222776 w 329"/>
              <a:gd name="T3" fmla="*/ 1587 h 185"/>
              <a:gd name="T4" fmla="*/ 27644 w 329"/>
              <a:gd name="T5" fmla="*/ 7937 h 185"/>
              <a:gd name="T6" fmla="*/ 86183 w 329"/>
              <a:gd name="T7" fmla="*/ 153987 h 185"/>
              <a:gd name="T8" fmla="*/ 60166 w 329"/>
              <a:gd name="T9" fmla="*/ 84137 h 185"/>
              <a:gd name="T10" fmla="*/ 8131 w 329"/>
              <a:gd name="T11" fmla="*/ 46037 h 185"/>
              <a:gd name="T12" fmla="*/ 14635 w 329"/>
              <a:gd name="T13" fmla="*/ 39687 h 185"/>
              <a:gd name="T14" fmla="*/ 131714 w 329"/>
              <a:gd name="T15" fmla="*/ 198437 h 185"/>
              <a:gd name="T16" fmla="*/ 216272 w 329"/>
              <a:gd name="T17" fmla="*/ 255587 h 185"/>
              <a:gd name="T18" fmla="*/ 325221 w 329"/>
              <a:gd name="T19" fmla="*/ 287337 h 185"/>
              <a:gd name="T20" fmla="*/ 487831 w 329"/>
              <a:gd name="T21" fmla="*/ 293687 h 185"/>
              <a:gd name="T22" fmla="*/ 534988 w 329"/>
              <a:gd name="T23" fmla="*/ 293687 h 185"/>
              <a:gd name="T24" fmla="*/ 331725 w 329"/>
              <a:gd name="T25" fmla="*/ 22225 h 18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9"/>
              <a:gd name="T40" fmla="*/ 0 h 185"/>
              <a:gd name="T41" fmla="*/ 329 w 329"/>
              <a:gd name="T42" fmla="*/ 185 h 18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9" h="185">
                <a:moveTo>
                  <a:pt x="204" y="14"/>
                </a:moveTo>
                <a:cubicBezTo>
                  <a:pt x="165" y="0"/>
                  <a:pt x="191" y="1"/>
                  <a:pt x="137" y="1"/>
                </a:cubicBezTo>
                <a:cubicBezTo>
                  <a:pt x="111" y="0"/>
                  <a:pt x="38" y="3"/>
                  <a:pt x="17" y="5"/>
                </a:cubicBezTo>
                <a:cubicBezTo>
                  <a:pt x="3" y="21"/>
                  <a:pt x="50" y="89"/>
                  <a:pt x="53" y="97"/>
                </a:cubicBezTo>
                <a:cubicBezTo>
                  <a:pt x="55" y="109"/>
                  <a:pt x="45" y="64"/>
                  <a:pt x="37" y="53"/>
                </a:cubicBezTo>
                <a:cubicBezTo>
                  <a:pt x="29" y="42"/>
                  <a:pt x="10" y="34"/>
                  <a:pt x="5" y="29"/>
                </a:cubicBezTo>
                <a:cubicBezTo>
                  <a:pt x="9" y="32"/>
                  <a:pt x="0" y="13"/>
                  <a:pt x="9" y="25"/>
                </a:cubicBezTo>
                <a:lnTo>
                  <a:pt x="81" y="125"/>
                </a:lnTo>
                <a:cubicBezTo>
                  <a:pt x="103" y="146"/>
                  <a:pt x="113" y="152"/>
                  <a:pt x="133" y="161"/>
                </a:cubicBezTo>
                <a:cubicBezTo>
                  <a:pt x="153" y="170"/>
                  <a:pt x="172" y="177"/>
                  <a:pt x="200" y="181"/>
                </a:cubicBezTo>
                <a:lnTo>
                  <a:pt x="300" y="185"/>
                </a:lnTo>
                <a:lnTo>
                  <a:pt x="329" y="185"/>
                </a:lnTo>
                <a:cubicBezTo>
                  <a:pt x="287" y="128"/>
                  <a:pt x="204" y="14"/>
                  <a:pt x="204" y="14"/>
                </a:cubicBez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5" name="Freeform 15"/>
          <p:cNvSpPr>
            <a:spLocks/>
          </p:cNvSpPr>
          <p:nvPr/>
        </p:nvSpPr>
        <p:spPr bwMode="auto">
          <a:xfrm>
            <a:off x="2052638" y="3551238"/>
            <a:ext cx="393700" cy="384175"/>
          </a:xfrm>
          <a:custGeom>
            <a:avLst/>
            <a:gdLst>
              <a:gd name="T0" fmla="*/ 393700 w 244"/>
              <a:gd name="T1" fmla="*/ 351416 h 258"/>
              <a:gd name="T2" fmla="*/ 283980 w 244"/>
              <a:gd name="T3" fmla="*/ 196555 h 258"/>
              <a:gd name="T4" fmla="*/ 129082 w 244"/>
              <a:gd name="T5" fmla="*/ 0 h 258"/>
              <a:gd name="T6" fmla="*/ 32270 w 244"/>
              <a:gd name="T7" fmla="*/ 119124 h 258"/>
              <a:gd name="T8" fmla="*/ 0 w 244"/>
              <a:gd name="T9" fmla="*/ 244204 h 258"/>
              <a:gd name="T10" fmla="*/ 25816 w 244"/>
              <a:gd name="T11" fmla="*/ 384175 h 258"/>
              <a:gd name="T12" fmla="*/ 32270 w 244"/>
              <a:gd name="T13" fmla="*/ 351416 h 258"/>
              <a:gd name="T14" fmla="*/ 232348 w 244"/>
              <a:gd name="T15" fmla="*/ 351416 h 258"/>
              <a:gd name="T16" fmla="*/ 393700 w 244"/>
              <a:gd name="T17" fmla="*/ 351416 h 2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258"/>
              <a:gd name="T29" fmla="*/ 244 w 244"/>
              <a:gd name="T30" fmla="*/ 258 h 2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258">
                <a:moveTo>
                  <a:pt x="244" y="236"/>
                </a:moveTo>
                <a:lnTo>
                  <a:pt x="176" y="132"/>
                </a:lnTo>
                <a:lnTo>
                  <a:pt x="80" y="0"/>
                </a:lnTo>
                <a:lnTo>
                  <a:pt x="20" y="80"/>
                </a:lnTo>
                <a:lnTo>
                  <a:pt x="0" y="164"/>
                </a:lnTo>
                <a:lnTo>
                  <a:pt x="16" y="258"/>
                </a:lnTo>
                <a:lnTo>
                  <a:pt x="20" y="236"/>
                </a:lnTo>
                <a:lnTo>
                  <a:pt x="144" y="236"/>
                </a:lnTo>
                <a:lnTo>
                  <a:pt x="244" y="236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6" name="Freeform 16"/>
          <p:cNvSpPr>
            <a:spLocks/>
          </p:cNvSpPr>
          <p:nvPr/>
        </p:nvSpPr>
        <p:spPr bwMode="auto">
          <a:xfrm>
            <a:off x="1785938" y="2900363"/>
            <a:ext cx="395287" cy="363537"/>
          </a:xfrm>
          <a:custGeom>
            <a:avLst/>
            <a:gdLst>
              <a:gd name="T0" fmla="*/ 0 w 237"/>
              <a:gd name="T1" fmla="*/ 11515 h 221"/>
              <a:gd name="T2" fmla="*/ 111748 w 237"/>
              <a:gd name="T3" fmla="*/ 174366 h 221"/>
              <a:gd name="T4" fmla="*/ 245178 w 237"/>
              <a:gd name="T5" fmla="*/ 363537 h 221"/>
              <a:gd name="T6" fmla="*/ 338579 w 237"/>
              <a:gd name="T7" fmla="*/ 258259 h 221"/>
              <a:gd name="T8" fmla="*/ 395287 w 237"/>
              <a:gd name="T9" fmla="*/ 136532 h 221"/>
              <a:gd name="T10" fmla="*/ 395287 w 237"/>
              <a:gd name="T11" fmla="*/ 0 h 221"/>
              <a:gd name="T12" fmla="*/ 365265 w 237"/>
              <a:gd name="T13" fmla="*/ 14805 h 221"/>
              <a:gd name="T14" fmla="*/ 231835 w 237"/>
              <a:gd name="T15" fmla="*/ 8225 h 221"/>
              <a:gd name="T16" fmla="*/ 0 w 237"/>
              <a:gd name="T17" fmla="*/ 11515 h 2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7"/>
              <a:gd name="T28" fmla="*/ 0 h 221"/>
              <a:gd name="T29" fmla="*/ 237 w 237"/>
              <a:gd name="T30" fmla="*/ 221 h 22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7" h="221">
                <a:moveTo>
                  <a:pt x="0" y="7"/>
                </a:moveTo>
                <a:lnTo>
                  <a:pt x="67" y="106"/>
                </a:lnTo>
                <a:lnTo>
                  <a:pt x="147" y="221"/>
                </a:lnTo>
                <a:lnTo>
                  <a:pt x="203" y="157"/>
                </a:lnTo>
                <a:lnTo>
                  <a:pt x="237" y="83"/>
                </a:lnTo>
                <a:lnTo>
                  <a:pt x="237" y="0"/>
                </a:lnTo>
                <a:lnTo>
                  <a:pt x="219" y="9"/>
                </a:lnTo>
                <a:lnTo>
                  <a:pt x="139" y="5"/>
                </a:lnTo>
                <a:lnTo>
                  <a:pt x="0" y="7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537" name="Group 17"/>
          <p:cNvGrpSpPr>
            <a:grpSpLocks/>
          </p:cNvGrpSpPr>
          <p:nvPr/>
        </p:nvGrpSpPr>
        <p:grpSpPr bwMode="auto">
          <a:xfrm>
            <a:off x="1446213" y="2881313"/>
            <a:ext cx="868362" cy="1011237"/>
            <a:chOff x="1169" y="1253"/>
            <a:chExt cx="553" cy="643"/>
          </a:xfrm>
        </p:grpSpPr>
        <p:sp>
          <p:nvSpPr>
            <p:cNvPr id="13361" name="Arc 18"/>
            <p:cNvSpPr>
              <a:spLocks/>
            </p:cNvSpPr>
            <p:nvPr/>
          </p:nvSpPr>
          <p:spPr bwMode="auto">
            <a:xfrm rot="-7758895">
              <a:off x="1527" y="1701"/>
              <a:ext cx="173" cy="217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2 h 24212"/>
                <a:gd name="T4" fmla="*/ 0 w 21600"/>
                <a:gd name="T5" fmla="*/ 2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Arc 19"/>
            <p:cNvSpPr>
              <a:spLocks/>
            </p:cNvSpPr>
            <p:nvPr/>
          </p:nvSpPr>
          <p:spPr bwMode="auto">
            <a:xfrm flipH="1" flipV="1">
              <a:off x="1169" y="1253"/>
              <a:ext cx="323" cy="184"/>
            </a:xfrm>
            <a:custGeom>
              <a:avLst/>
              <a:gdLst>
                <a:gd name="T0" fmla="*/ 0 w 25216"/>
                <a:gd name="T1" fmla="*/ 0 h 21600"/>
                <a:gd name="T2" fmla="*/ 4 w 25216"/>
                <a:gd name="T3" fmla="*/ 2 h 21600"/>
                <a:gd name="T4" fmla="*/ 1 w 25216"/>
                <a:gd name="T5" fmla="*/ 2 h 21600"/>
                <a:gd name="T6" fmla="*/ 0 60000 65536"/>
                <a:gd name="T7" fmla="*/ 0 60000 65536"/>
                <a:gd name="T8" fmla="*/ 0 60000 65536"/>
                <a:gd name="T9" fmla="*/ 0 w 25216"/>
                <a:gd name="T10" fmla="*/ 0 h 21600"/>
                <a:gd name="T11" fmla="*/ 25216 w 252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16" h="21600" fill="none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</a:path>
                <a:path w="25216" h="21600" stroke="0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  <a:lnTo>
                    <a:pt x="3616" y="21600"/>
                  </a:lnTo>
                  <a:lnTo>
                    <a:pt x="-1" y="304"/>
                  </a:lnTo>
                  <a:close/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40" name="Group 20"/>
          <p:cNvGrpSpPr>
            <a:grpSpLocks/>
          </p:cNvGrpSpPr>
          <p:nvPr/>
        </p:nvGrpSpPr>
        <p:grpSpPr bwMode="auto">
          <a:xfrm>
            <a:off x="1895475" y="2922588"/>
            <a:ext cx="768350" cy="1085850"/>
            <a:chOff x="1404" y="1235"/>
            <a:chExt cx="484" cy="684"/>
          </a:xfrm>
        </p:grpSpPr>
        <p:sp>
          <p:nvSpPr>
            <p:cNvPr id="13359" name="Arc 21"/>
            <p:cNvSpPr>
              <a:spLocks/>
            </p:cNvSpPr>
            <p:nvPr/>
          </p:nvSpPr>
          <p:spPr bwMode="auto">
            <a:xfrm rot="14890492" flipV="1">
              <a:off x="1640" y="1671"/>
              <a:ext cx="283" cy="213"/>
            </a:xfrm>
            <a:custGeom>
              <a:avLst/>
              <a:gdLst>
                <a:gd name="T0" fmla="*/ 0 w 23681"/>
                <a:gd name="T1" fmla="*/ 0 h 21600"/>
                <a:gd name="T2" fmla="*/ 3 w 23681"/>
                <a:gd name="T3" fmla="*/ 2 h 21600"/>
                <a:gd name="T4" fmla="*/ 0 w 23681"/>
                <a:gd name="T5" fmla="*/ 2 h 21600"/>
                <a:gd name="T6" fmla="*/ 0 60000 65536"/>
                <a:gd name="T7" fmla="*/ 0 60000 65536"/>
                <a:gd name="T8" fmla="*/ 0 60000 65536"/>
                <a:gd name="T9" fmla="*/ 0 w 23681"/>
                <a:gd name="T10" fmla="*/ 0 h 21600"/>
                <a:gd name="T11" fmla="*/ 23681 w 236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81" h="21600" fill="none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</a:path>
                <a:path w="23681" h="21600" stroke="0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  <a:lnTo>
                    <a:pt x="2081" y="21600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Arc 22"/>
            <p:cNvSpPr>
              <a:spLocks/>
            </p:cNvSpPr>
            <p:nvPr/>
          </p:nvSpPr>
          <p:spPr bwMode="auto">
            <a:xfrm rot="3041105">
              <a:off x="1423" y="1216"/>
              <a:ext cx="171" cy="209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2 h 24212"/>
                <a:gd name="T4" fmla="*/ 0 w 21600"/>
                <a:gd name="T5" fmla="*/ 2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43" name="Group 23"/>
          <p:cNvGrpSpPr>
            <a:grpSpLocks/>
          </p:cNvGrpSpPr>
          <p:nvPr/>
        </p:nvGrpSpPr>
        <p:grpSpPr bwMode="auto">
          <a:xfrm>
            <a:off x="98425" y="1824038"/>
            <a:ext cx="5294313" cy="3092450"/>
            <a:chOff x="258" y="531"/>
            <a:chExt cx="3499" cy="2058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>
              <a:off x="354" y="192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>
              <a:off x="258" y="124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Text Box 26"/>
            <p:cNvSpPr txBox="1">
              <a:spLocks noChangeArrowheads="1"/>
            </p:cNvSpPr>
            <p:nvPr/>
          </p:nvSpPr>
          <p:spPr bwMode="auto">
            <a:xfrm>
              <a:off x="2759" y="1111"/>
              <a:ext cx="965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M</a:t>
              </a:r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auto">
            <a:xfrm>
              <a:off x="2381" y="12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0" name="Text Box 28"/>
            <p:cNvSpPr txBox="1">
              <a:spLocks noChangeArrowheads="1"/>
            </p:cNvSpPr>
            <p:nvPr/>
          </p:nvSpPr>
          <p:spPr bwMode="auto">
            <a:xfrm rot="10800000" flipH="1" flipV="1">
              <a:off x="2258" y="1260"/>
              <a:ext cx="33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 rot="10800000" flipH="1" flipV="1">
              <a:off x="467" y="1252"/>
              <a:ext cx="33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3342" name="Oval 30"/>
            <p:cNvSpPr>
              <a:spLocks noChangeArrowheads="1"/>
            </p:cNvSpPr>
            <p:nvPr/>
          </p:nvSpPr>
          <p:spPr bwMode="auto">
            <a:xfrm>
              <a:off x="616" y="121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3" name="Text Box 31"/>
            <p:cNvSpPr txBox="1">
              <a:spLocks noChangeArrowheads="1"/>
            </p:cNvSpPr>
            <p:nvPr/>
          </p:nvSpPr>
          <p:spPr bwMode="auto">
            <a:xfrm>
              <a:off x="2834" y="1778"/>
              <a:ext cx="92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N</a:t>
              </a:r>
            </a:p>
          </p:txBody>
        </p:sp>
        <p:sp>
          <p:nvSpPr>
            <p:cNvPr id="13344" name="Oval 32"/>
            <p:cNvSpPr>
              <a:spLocks noChangeArrowheads="1"/>
            </p:cNvSpPr>
            <p:nvPr/>
          </p:nvSpPr>
          <p:spPr bwMode="auto">
            <a:xfrm>
              <a:off x="606" y="189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2373" y="1896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6" name="Text Box 34"/>
            <p:cNvSpPr txBox="1">
              <a:spLocks noChangeArrowheads="1"/>
            </p:cNvSpPr>
            <p:nvPr/>
          </p:nvSpPr>
          <p:spPr bwMode="auto">
            <a:xfrm rot="10800000" flipH="1" flipV="1">
              <a:off x="478" y="1930"/>
              <a:ext cx="33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3347" name="Text Box 35"/>
            <p:cNvSpPr txBox="1">
              <a:spLocks noChangeArrowheads="1"/>
            </p:cNvSpPr>
            <p:nvPr/>
          </p:nvSpPr>
          <p:spPr bwMode="auto">
            <a:xfrm rot="10800000" flipH="1" flipV="1">
              <a:off x="2236" y="1931"/>
              <a:ext cx="33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H="1" flipV="1">
              <a:off x="942" y="616"/>
              <a:ext cx="1315" cy="197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Text Box 37"/>
            <p:cNvSpPr txBox="1">
              <a:spLocks noChangeArrowheads="1"/>
            </p:cNvSpPr>
            <p:nvPr/>
          </p:nvSpPr>
          <p:spPr bwMode="auto">
            <a:xfrm>
              <a:off x="640" y="531"/>
              <a:ext cx="385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L</a:t>
              </a:r>
            </a:p>
          </p:txBody>
        </p:sp>
        <p:sp>
          <p:nvSpPr>
            <p:cNvPr id="13350" name="Oval 38"/>
            <p:cNvSpPr>
              <a:spLocks noChangeArrowheads="1"/>
            </p:cNvSpPr>
            <p:nvPr/>
          </p:nvSpPr>
          <p:spPr bwMode="auto">
            <a:xfrm>
              <a:off x="1339" y="1223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1" name="Oval 39"/>
            <p:cNvSpPr>
              <a:spLocks noChangeArrowheads="1"/>
            </p:cNvSpPr>
            <p:nvPr/>
          </p:nvSpPr>
          <p:spPr bwMode="auto">
            <a:xfrm>
              <a:off x="1791" y="1900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2" name="Oval 40"/>
            <p:cNvSpPr>
              <a:spLocks noChangeArrowheads="1"/>
            </p:cNvSpPr>
            <p:nvPr/>
          </p:nvSpPr>
          <p:spPr bwMode="auto">
            <a:xfrm>
              <a:off x="1058" y="80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3" name="Text Box 41"/>
            <p:cNvSpPr txBox="1">
              <a:spLocks noChangeArrowheads="1"/>
            </p:cNvSpPr>
            <p:nvPr/>
          </p:nvSpPr>
          <p:spPr bwMode="auto">
            <a:xfrm rot="10800000" flipH="1" flipV="1">
              <a:off x="1224" y="1242"/>
              <a:ext cx="19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13354" name="Text Box 42"/>
            <p:cNvSpPr txBox="1">
              <a:spLocks noChangeArrowheads="1"/>
            </p:cNvSpPr>
            <p:nvPr/>
          </p:nvSpPr>
          <p:spPr bwMode="auto">
            <a:xfrm rot="10800000" flipH="1" flipV="1">
              <a:off x="1619" y="1922"/>
              <a:ext cx="20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</a:rPr>
                <a:t>Q</a:t>
              </a:r>
            </a:p>
          </p:txBody>
        </p:sp>
        <p:sp>
          <p:nvSpPr>
            <p:cNvPr id="13355" name="Oval 43"/>
            <p:cNvSpPr>
              <a:spLocks noChangeArrowheads="1"/>
            </p:cNvSpPr>
            <p:nvPr/>
          </p:nvSpPr>
          <p:spPr bwMode="auto">
            <a:xfrm>
              <a:off x="2048" y="22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6" name="Text Box 44"/>
            <p:cNvSpPr txBox="1">
              <a:spLocks noChangeArrowheads="1"/>
            </p:cNvSpPr>
            <p:nvPr/>
          </p:nvSpPr>
          <p:spPr bwMode="auto">
            <a:xfrm rot="10800000" flipH="1" flipV="1">
              <a:off x="816" y="751"/>
              <a:ext cx="33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13357" name="Text Box 45"/>
            <p:cNvSpPr txBox="1">
              <a:spLocks noChangeArrowheads="1"/>
            </p:cNvSpPr>
            <p:nvPr/>
          </p:nvSpPr>
          <p:spPr bwMode="auto">
            <a:xfrm rot="10800000" flipH="1" flipV="1">
              <a:off x="1824" y="2252"/>
              <a:ext cx="33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3358" name="Text Box 46"/>
            <p:cNvSpPr txBox="1">
              <a:spLocks noChangeArrowheads="1"/>
            </p:cNvSpPr>
            <p:nvPr/>
          </p:nvSpPr>
          <p:spPr bwMode="auto">
            <a:xfrm>
              <a:off x="998" y="585"/>
              <a:ext cx="966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L</a:t>
              </a:r>
            </a:p>
          </p:txBody>
        </p:sp>
      </p:grpSp>
      <p:sp>
        <p:nvSpPr>
          <p:cNvPr id="235567" name="Rectangle 47"/>
          <p:cNvSpPr>
            <a:spLocks noChangeArrowheads="1"/>
          </p:cNvSpPr>
          <p:nvPr/>
        </p:nvSpPr>
        <p:spPr bwMode="auto">
          <a:xfrm>
            <a:off x="2092325" y="2930525"/>
            <a:ext cx="55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99"/>
                </a:solidFill>
              </a:rPr>
              <a:t>60</a:t>
            </a:r>
            <a:r>
              <a:rPr lang="en-US" altLang="en-US" sz="2000" b="1" baseline="30000">
                <a:solidFill>
                  <a:srgbClr val="000099"/>
                </a:solidFill>
              </a:rPr>
              <a:t>0</a:t>
            </a:r>
          </a:p>
        </p:txBody>
      </p:sp>
      <p:sp>
        <p:nvSpPr>
          <p:cNvPr id="235568" name="Rectangle 48"/>
          <p:cNvSpPr>
            <a:spLocks noChangeArrowheads="1"/>
          </p:cNvSpPr>
          <p:nvPr/>
        </p:nvSpPr>
        <p:spPr bwMode="auto">
          <a:xfrm>
            <a:off x="965200" y="3021013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99"/>
                </a:solidFill>
              </a:rPr>
              <a:t>120</a:t>
            </a:r>
            <a:r>
              <a:rPr lang="en-US" altLang="en-US" sz="2000" b="1" baseline="30000">
                <a:solidFill>
                  <a:srgbClr val="000099"/>
                </a:solidFill>
              </a:rPr>
              <a:t>0</a:t>
            </a:r>
          </a:p>
        </p:txBody>
      </p:sp>
      <p:sp>
        <p:nvSpPr>
          <p:cNvPr id="235569" name="Rectangle 49"/>
          <p:cNvSpPr>
            <a:spLocks noChangeArrowheads="1"/>
          </p:cNvSpPr>
          <p:nvPr/>
        </p:nvSpPr>
        <p:spPr bwMode="auto">
          <a:xfrm>
            <a:off x="2503488" y="3403600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99"/>
                </a:solidFill>
              </a:rPr>
              <a:t>120</a:t>
            </a:r>
            <a:r>
              <a:rPr lang="en-US" altLang="en-US" sz="2000" b="1" baseline="30000">
                <a:solidFill>
                  <a:srgbClr val="000099"/>
                </a:solidFill>
              </a:rPr>
              <a:t>0</a:t>
            </a:r>
          </a:p>
        </p:txBody>
      </p:sp>
      <p:sp>
        <p:nvSpPr>
          <p:cNvPr id="235570" name="Rectangle 50"/>
          <p:cNvSpPr>
            <a:spLocks noChangeArrowheads="1"/>
          </p:cNvSpPr>
          <p:nvPr/>
        </p:nvSpPr>
        <p:spPr bwMode="auto">
          <a:xfrm>
            <a:off x="1466850" y="3432175"/>
            <a:ext cx="55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99"/>
                </a:solidFill>
              </a:rPr>
              <a:t>60</a:t>
            </a:r>
            <a:r>
              <a:rPr lang="en-US" altLang="en-US" sz="2000" b="1" baseline="30000">
                <a:solidFill>
                  <a:srgbClr val="000099"/>
                </a:solidFill>
              </a:rPr>
              <a:t>0</a:t>
            </a:r>
          </a:p>
        </p:txBody>
      </p:sp>
      <p:sp>
        <p:nvSpPr>
          <p:cNvPr id="235571" name="Text Box 51"/>
          <p:cNvSpPr txBox="1">
            <a:spLocks noChangeArrowheads="1"/>
          </p:cNvSpPr>
          <p:nvPr/>
        </p:nvSpPr>
        <p:spPr bwMode="auto">
          <a:xfrm>
            <a:off x="5567363" y="2392363"/>
            <a:ext cx="3417887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66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400" b="1">
                <a:solidFill>
                  <a:srgbClr val="663300"/>
                </a:solidFill>
              </a:rPr>
              <a:t>BPQ</a:t>
            </a:r>
            <a:r>
              <a:rPr lang="en-US" altLang="en-US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 sz="2800" b="1">
                <a:solidFill>
                  <a:srgbClr val="66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400" b="1">
                <a:solidFill>
                  <a:srgbClr val="663300"/>
                </a:solidFill>
              </a:rPr>
              <a:t>EQP</a:t>
            </a:r>
            <a:r>
              <a:rPr lang="en-US" altLang="en-US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2400" b="1">
                <a:solidFill>
                  <a:srgbClr val="663300"/>
                </a:solidFill>
              </a:rPr>
              <a:t>180</a:t>
            </a:r>
            <a:r>
              <a:rPr lang="en-US" altLang="en-US" sz="2400" b="1" baseline="30000">
                <a:solidFill>
                  <a:srgbClr val="663300"/>
                </a:solidFill>
              </a:rPr>
              <a:t>0</a:t>
            </a:r>
          </a:p>
        </p:txBody>
      </p:sp>
      <p:sp>
        <p:nvSpPr>
          <p:cNvPr id="235572" name="Text Box 52"/>
          <p:cNvSpPr txBox="1">
            <a:spLocks noChangeArrowheads="1"/>
          </p:cNvSpPr>
          <p:nvPr/>
        </p:nvSpPr>
        <p:spPr bwMode="auto">
          <a:xfrm>
            <a:off x="5564188" y="3582988"/>
            <a:ext cx="3435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66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400" b="1">
                <a:solidFill>
                  <a:srgbClr val="663300"/>
                </a:solidFill>
              </a:rPr>
              <a:t>APQ</a:t>
            </a:r>
            <a:r>
              <a:rPr lang="en-US" altLang="en-US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 sz="2800" b="1">
                <a:solidFill>
                  <a:srgbClr val="66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400" b="1">
                <a:solidFill>
                  <a:srgbClr val="663300"/>
                </a:solidFill>
              </a:rPr>
              <a:t>DQP</a:t>
            </a:r>
            <a:r>
              <a:rPr lang="en-US" altLang="en-US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2400" b="1">
                <a:solidFill>
                  <a:srgbClr val="663300"/>
                </a:solidFill>
              </a:rPr>
              <a:t>180</a:t>
            </a:r>
            <a:r>
              <a:rPr lang="en-US" altLang="en-US" sz="2400" b="1" baseline="30000">
                <a:solidFill>
                  <a:srgbClr val="663300"/>
                </a:solidFill>
              </a:rPr>
              <a:t>0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3200400" y="3276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30480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2362200" y="2362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5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3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3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5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5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3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3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3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5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5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5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7" grpId="0"/>
      <p:bldP spid="235528" grpId="0"/>
      <p:bldP spid="235528" grpId="1"/>
      <p:bldP spid="235529" grpId="0"/>
      <p:bldP spid="235530" grpId="0"/>
      <p:bldP spid="235531" grpId="0" animBg="1"/>
      <p:bldP spid="235532" grpId="0" animBg="1"/>
      <p:bldP spid="235533" grpId="0" animBg="1"/>
      <p:bldP spid="235534" grpId="0" animBg="1"/>
      <p:bldP spid="235535" grpId="0" animBg="1"/>
      <p:bldP spid="235536" grpId="0" animBg="1"/>
      <p:bldP spid="235567" grpId="0"/>
      <p:bldP spid="235568" grpId="0"/>
      <p:bldP spid="235569" grpId="0"/>
      <p:bldP spid="235570" grpId="0"/>
      <p:bldP spid="235571" grpId="0"/>
      <p:bldP spid="235572" grpId="0"/>
      <p:bldP spid="23602" grpId="0"/>
      <p:bldP spid="23603" grpId="0"/>
      <p:bldP spid="236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tx1"/>
                </a:solidFill>
                <a:latin typeface="Times New Roman" panose="02020603050405020304" pitchFamily="18" charset="0"/>
              </a:rPr>
              <a:t>Alternate Interior/Exterior Angles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10600" cy="4038600"/>
          </a:xfrm>
        </p:spPr>
        <p:txBody>
          <a:bodyPr/>
          <a:lstStyle/>
          <a:p>
            <a:pPr eaLnBrk="1" hangingPunct="1"/>
            <a:r>
              <a:rPr lang="en-US" altLang="en-US" sz="2500" b="1">
                <a:solidFill>
                  <a:srgbClr val="CC3300"/>
                </a:solidFill>
                <a:latin typeface="Times New Roman" panose="02020603050405020304" pitchFamily="18" charset="0"/>
              </a:rPr>
              <a:t>Alternate Interior Angles: </a:t>
            </a:r>
            <a:r>
              <a:rPr lang="en-US" altLang="en-US" sz="2500">
                <a:latin typeface="Times New Roman" panose="02020603050405020304" pitchFamily="18" charset="0"/>
              </a:rPr>
              <a:t>Two angles that lie between parallel lines on opposite sides of the transversal (but not a linear pair).</a:t>
            </a:r>
          </a:p>
          <a:p>
            <a:pPr eaLnBrk="1" hangingPunct="1">
              <a:buFontTx/>
              <a:buNone/>
            </a:pPr>
            <a:r>
              <a:rPr lang="en-US" altLang="en-US" sz="2500" b="1">
                <a:solidFill>
                  <a:srgbClr val="CC3300"/>
                </a:solidFill>
                <a:latin typeface="Times New Roman" panose="02020603050405020304" pitchFamily="18" charset="0"/>
              </a:rPr>
              <a:t>Alternate Exterior Angles: </a:t>
            </a:r>
            <a:r>
              <a:rPr lang="en-US" altLang="en-US" sz="2500">
                <a:latin typeface="Times New Roman" panose="02020603050405020304" pitchFamily="18" charset="0"/>
              </a:rPr>
              <a:t>Two angles that lie outside parallel lines on opposite sides of the transversal.</a:t>
            </a:r>
          </a:p>
          <a:p>
            <a:pPr eaLnBrk="1" hangingPunct="1"/>
            <a:endParaRPr lang="en-US" altLang="en-US" sz="25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500">
              <a:latin typeface="Times New Roman" panose="02020603050405020304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867400" y="2667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6,</a:t>
            </a:r>
            <a:r>
              <a:rPr lang="en-US" altLang="en-US" sz="2400" b="1">
                <a:solidFill>
                  <a:srgbClr val="80008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5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867400" y="3886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 7,</a:t>
            </a:r>
            <a:r>
              <a:rPr lang="en-US" altLang="en-US" sz="2400" b="1">
                <a:solidFill>
                  <a:srgbClr val="80008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 8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514600" y="46482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514600" y="57150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3505200" y="3962400"/>
            <a:ext cx="10668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86200" y="4191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419600" y="4191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733800" y="4648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2672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505200" y="525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962400" y="525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352800" y="5715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810000" y="5715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876800" y="4953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495800" y="5867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7244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  <p:bldP spid="13328" grpId="0"/>
      <p:bldP spid="13329" grpId="0"/>
      <p:bldP spid="13330" grpId="0"/>
      <p:bldP spid="133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0" y="34925"/>
            <a:ext cx="9144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800" b="1">
                <a:solidFill>
                  <a:srgbClr val="996633"/>
                </a:solidFill>
                <a:latin typeface="Squire" pitchFamily="34" charset="0"/>
              </a:rPr>
              <a:t>Alternate Interior Angles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50800" y="814388"/>
            <a:ext cx="909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b="1">
                <a:solidFill>
                  <a:srgbClr val="666699"/>
                </a:solidFill>
              </a:rPr>
              <a:t>Alternate angles are formed on </a:t>
            </a:r>
            <a:r>
              <a:rPr lang="en-US" altLang="en-US" sz="2400" b="1">
                <a:solidFill>
                  <a:srgbClr val="990033"/>
                </a:solidFill>
              </a:rPr>
              <a:t>opposite sides</a:t>
            </a:r>
            <a:r>
              <a:rPr lang="en-US" altLang="en-US" sz="2400" b="1">
                <a:solidFill>
                  <a:srgbClr val="666699"/>
                </a:solidFill>
              </a:rPr>
              <a:t> of the transversal and </a:t>
            </a:r>
            <a:r>
              <a:rPr lang="en-US" altLang="en-US" sz="2400" b="1">
                <a:solidFill>
                  <a:srgbClr val="990033"/>
                </a:solidFill>
              </a:rPr>
              <a:t>at different intersecting points</a:t>
            </a:r>
            <a:r>
              <a:rPr lang="en-US" altLang="en-US" sz="2400" b="1">
                <a:solidFill>
                  <a:srgbClr val="666699"/>
                </a:solidFill>
              </a:rPr>
              <a:t>.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6010275" y="3562350"/>
            <a:ext cx="3000375" cy="561975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5981700" y="2762250"/>
            <a:ext cx="2990850" cy="514350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4504" name="Group 8"/>
          <p:cNvGrpSpPr>
            <a:grpSpLocks/>
          </p:cNvGrpSpPr>
          <p:nvPr/>
        </p:nvGrpSpPr>
        <p:grpSpPr bwMode="auto">
          <a:xfrm>
            <a:off x="1831975" y="2987675"/>
            <a:ext cx="1371600" cy="1055688"/>
            <a:chOff x="1107" y="1251"/>
            <a:chExt cx="864" cy="665"/>
          </a:xfrm>
        </p:grpSpPr>
        <p:sp>
          <p:nvSpPr>
            <p:cNvPr id="15403" name="Freeform 9"/>
            <p:cNvSpPr>
              <a:spLocks/>
            </p:cNvSpPr>
            <p:nvPr/>
          </p:nvSpPr>
          <p:spPr bwMode="auto">
            <a:xfrm rot="-10501972">
              <a:off x="1630" y="1749"/>
              <a:ext cx="341" cy="167"/>
            </a:xfrm>
            <a:custGeom>
              <a:avLst/>
              <a:gdLst>
                <a:gd name="T0" fmla="*/ 211 w 329"/>
                <a:gd name="T1" fmla="*/ 13 h 185"/>
                <a:gd name="T2" fmla="*/ 142 w 329"/>
                <a:gd name="T3" fmla="*/ 1 h 185"/>
                <a:gd name="T4" fmla="*/ 18 w 329"/>
                <a:gd name="T5" fmla="*/ 5 h 185"/>
                <a:gd name="T6" fmla="*/ 55 w 329"/>
                <a:gd name="T7" fmla="*/ 88 h 185"/>
                <a:gd name="T8" fmla="*/ 38 w 329"/>
                <a:gd name="T9" fmla="*/ 48 h 185"/>
                <a:gd name="T10" fmla="*/ 5 w 329"/>
                <a:gd name="T11" fmla="*/ 26 h 185"/>
                <a:gd name="T12" fmla="*/ 9 w 329"/>
                <a:gd name="T13" fmla="*/ 23 h 185"/>
                <a:gd name="T14" fmla="*/ 84 w 329"/>
                <a:gd name="T15" fmla="*/ 113 h 185"/>
                <a:gd name="T16" fmla="*/ 138 w 329"/>
                <a:gd name="T17" fmla="*/ 145 h 185"/>
                <a:gd name="T18" fmla="*/ 207 w 329"/>
                <a:gd name="T19" fmla="*/ 163 h 185"/>
                <a:gd name="T20" fmla="*/ 311 w 329"/>
                <a:gd name="T21" fmla="*/ 167 h 185"/>
                <a:gd name="T22" fmla="*/ 341 w 329"/>
                <a:gd name="T23" fmla="*/ 167 h 185"/>
                <a:gd name="T24" fmla="*/ 211 w 329"/>
                <a:gd name="T25" fmla="*/ 13 h 1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9"/>
                <a:gd name="T40" fmla="*/ 0 h 185"/>
                <a:gd name="T41" fmla="*/ 329 w 329"/>
                <a:gd name="T42" fmla="*/ 185 h 1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9" h="185">
                  <a:moveTo>
                    <a:pt x="204" y="14"/>
                  </a:moveTo>
                  <a:cubicBezTo>
                    <a:pt x="165" y="0"/>
                    <a:pt x="191" y="1"/>
                    <a:pt x="137" y="1"/>
                  </a:cubicBezTo>
                  <a:cubicBezTo>
                    <a:pt x="111" y="0"/>
                    <a:pt x="38" y="3"/>
                    <a:pt x="17" y="5"/>
                  </a:cubicBezTo>
                  <a:cubicBezTo>
                    <a:pt x="3" y="21"/>
                    <a:pt x="50" y="89"/>
                    <a:pt x="53" y="97"/>
                  </a:cubicBezTo>
                  <a:cubicBezTo>
                    <a:pt x="55" y="109"/>
                    <a:pt x="45" y="64"/>
                    <a:pt x="37" y="53"/>
                  </a:cubicBezTo>
                  <a:cubicBezTo>
                    <a:pt x="29" y="42"/>
                    <a:pt x="10" y="34"/>
                    <a:pt x="5" y="29"/>
                  </a:cubicBezTo>
                  <a:cubicBezTo>
                    <a:pt x="9" y="32"/>
                    <a:pt x="0" y="13"/>
                    <a:pt x="9" y="25"/>
                  </a:cubicBezTo>
                  <a:lnTo>
                    <a:pt x="81" y="125"/>
                  </a:lnTo>
                  <a:cubicBezTo>
                    <a:pt x="103" y="146"/>
                    <a:pt x="113" y="152"/>
                    <a:pt x="133" y="161"/>
                  </a:cubicBezTo>
                  <a:cubicBezTo>
                    <a:pt x="153" y="170"/>
                    <a:pt x="172" y="177"/>
                    <a:pt x="200" y="181"/>
                  </a:cubicBezTo>
                  <a:lnTo>
                    <a:pt x="300" y="185"/>
                  </a:lnTo>
                  <a:lnTo>
                    <a:pt x="329" y="185"/>
                  </a:lnTo>
                  <a:cubicBezTo>
                    <a:pt x="287" y="128"/>
                    <a:pt x="204" y="14"/>
                    <a:pt x="204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Freeform 10"/>
            <p:cNvSpPr>
              <a:spLocks/>
            </p:cNvSpPr>
            <p:nvPr/>
          </p:nvSpPr>
          <p:spPr bwMode="auto">
            <a:xfrm>
              <a:off x="1107" y="1251"/>
              <a:ext cx="337" cy="185"/>
            </a:xfrm>
            <a:custGeom>
              <a:avLst/>
              <a:gdLst>
                <a:gd name="T0" fmla="*/ 209 w 329"/>
                <a:gd name="T1" fmla="*/ 14 h 185"/>
                <a:gd name="T2" fmla="*/ 140 w 329"/>
                <a:gd name="T3" fmla="*/ 1 h 185"/>
                <a:gd name="T4" fmla="*/ 17 w 329"/>
                <a:gd name="T5" fmla="*/ 5 h 185"/>
                <a:gd name="T6" fmla="*/ 54 w 329"/>
                <a:gd name="T7" fmla="*/ 97 h 185"/>
                <a:gd name="T8" fmla="*/ 38 w 329"/>
                <a:gd name="T9" fmla="*/ 53 h 185"/>
                <a:gd name="T10" fmla="*/ 5 w 329"/>
                <a:gd name="T11" fmla="*/ 29 h 185"/>
                <a:gd name="T12" fmla="*/ 9 w 329"/>
                <a:gd name="T13" fmla="*/ 25 h 185"/>
                <a:gd name="T14" fmla="*/ 83 w 329"/>
                <a:gd name="T15" fmla="*/ 125 h 185"/>
                <a:gd name="T16" fmla="*/ 136 w 329"/>
                <a:gd name="T17" fmla="*/ 161 h 185"/>
                <a:gd name="T18" fmla="*/ 205 w 329"/>
                <a:gd name="T19" fmla="*/ 181 h 185"/>
                <a:gd name="T20" fmla="*/ 307 w 329"/>
                <a:gd name="T21" fmla="*/ 185 h 185"/>
                <a:gd name="T22" fmla="*/ 337 w 329"/>
                <a:gd name="T23" fmla="*/ 185 h 185"/>
                <a:gd name="T24" fmla="*/ 209 w 329"/>
                <a:gd name="T25" fmla="*/ 14 h 1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9"/>
                <a:gd name="T40" fmla="*/ 0 h 185"/>
                <a:gd name="T41" fmla="*/ 329 w 329"/>
                <a:gd name="T42" fmla="*/ 185 h 1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9" h="185">
                  <a:moveTo>
                    <a:pt x="204" y="14"/>
                  </a:moveTo>
                  <a:cubicBezTo>
                    <a:pt x="165" y="0"/>
                    <a:pt x="191" y="1"/>
                    <a:pt x="137" y="1"/>
                  </a:cubicBezTo>
                  <a:cubicBezTo>
                    <a:pt x="111" y="0"/>
                    <a:pt x="38" y="3"/>
                    <a:pt x="17" y="5"/>
                  </a:cubicBezTo>
                  <a:cubicBezTo>
                    <a:pt x="3" y="21"/>
                    <a:pt x="50" y="89"/>
                    <a:pt x="53" y="97"/>
                  </a:cubicBezTo>
                  <a:cubicBezTo>
                    <a:pt x="55" y="109"/>
                    <a:pt x="45" y="64"/>
                    <a:pt x="37" y="53"/>
                  </a:cubicBezTo>
                  <a:cubicBezTo>
                    <a:pt x="29" y="42"/>
                    <a:pt x="10" y="34"/>
                    <a:pt x="5" y="29"/>
                  </a:cubicBezTo>
                  <a:cubicBezTo>
                    <a:pt x="9" y="32"/>
                    <a:pt x="0" y="13"/>
                    <a:pt x="9" y="25"/>
                  </a:cubicBezTo>
                  <a:lnTo>
                    <a:pt x="81" y="125"/>
                  </a:lnTo>
                  <a:cubicBezTo>
                    <a:pt x="103" y="146"/>
                    <a:pt x="113" y="152"/>
                    <a:pt x="133" y="161"/>
                  </a:cubicBezTo>
                  <a:cubicBezTo>
                    <a:pt x="153" y="170"/>
                    <a:pt x="172" y="177"/>
                    <a:pt x="200" y="181"/>
                  </a:cubicBezTo>
                  <a:lnTo>
                    <a:pt x="300" y="185"/>
                  </a:lnTo>
                  <a:lnTo>
                    <a:pt x="329" y="185"/>
                  </a:lnTo>
                  <a:cubicBezTo>
                    <a:pt x="287" y="128"/>
                    <a:pt x="204" y="14"/>
                    <a:pt x="204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4507" name="Group 11"/>
          <p:cNvGrpSpPr>
            <a:grpSpLocks/>
          </p:cNvGrpSpPr>
          <p:nvPr/>
        </p:nvGrpSpPr>
        <p:grpSpPr bwMode="auto">
          <a:xfrm>
            <a:off x="2179638" y="2987675"/>
            <a:ext cx="677862" cy="1090613"/>
            <a:chOff x="1329" y="1251"/>
            <a:chExt cx="427" cy="687"/>
          </a:xfrm>
        </p:grpSpPr>
        <p:sp>
          <p:nvSpPr>
            <p:cNvPr id="15401" name="Freeform 12"/>
            <p:cNvSpPr>
              <a:spLocks/>
            </p:cNvSpPr>
            <p:nvPr/>
          </p:nvSpPr>
          <p:spPr bwMode="auto">
            <a:xfrm>
              <a:off x="1512" y="1680"/>
              <a:ext cx="244" cy="258"/>
            </a:xfrm>
            <a:custGeom>
              <a:avLst/>
              <a:gdLst>
                <a:gd name="T0" fmla="*/ 244 w 244"/>
                <a:gd name="T1" fmla="*/ 236 h 258"/>
                <a:gd name="T2" fmla="*/ 176 w 244"/>
                <a:gd name="T3" fmla="*/ 132 h 258"/>
                <a:gd name="T4" fmla="*/ 80 w 244"/>
                <a:gd name="T5" fmla="*/ 0 h 258"/>
                <a:gd name="T6" fmla="*/ 20 w 244"/>
                <a:gd name="T7" fmla="*/ 80 h 258"/>
                <a:gd name="T8" fmla="*/ 0 w 244"/>
                <a:gd name="T9" fmla="*/ 164 h 258"/>
                <a:gd name="T10" fmla="*/ 16 w 244"/>
                <a:gd name="T11" fmla="*/ 258 h 258"/>
                <a:gd name="T12" fmla="*/ 20 w 244"/>
                <a:gd name="T13" fmla="*/ 236 h 258"/>
                <a:gd name="T14" fmla="*/ 144 w 244"/>
                <a:gd name="T15" fmla="*/ 236 h 258"/>
                <a:gd name="T16" fmla="*/ 244 w 244"/>
                <a:gd name="T17" fmla="*/ 236 h 2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4"/>
                <a:gd name="T28" fmla="*/ 0 h 258"/>
                <a:gd name="T29" fmla="*/ 244 w 244"/>
                <a:gd name="T30" fmla="*/ 258 h 2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4" h="258">
                  <a:moveTo>
                    <a:pt x="244" y="236"/>
                  </a:moveTo>
                  <a:lnTo>
                    <a:pt x="176" y="132"/>
                  </a:lnTo>
                  <a:lnTo>
                    <a:pt x="80" y="0"/>
                  </a:lnTo>
                  <a:lnTo>
                    <a:pt x="20" y="80"/>
                  </a:lnTo>
                  <a:lnTo>
                    <a:pt x="0" y="164"/>
                  </a:lnTo>
                  <a:lnTo>
                    <a:pt x="16" y="258"/>
                  </a:lnTo>
                  <a:lnTo>
                    <a:pt x="20" y="236"/>
                  </a:lnTo>
                  <a:lnTo>
                    <a:pt x="144" y="236"/>
                  </a:lnTo>
                  <a:lnTo>
                    <a:pt x="244" y="23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2" name="Freeform 13"/>
            <p:cNvSpPr>
              <a:spLocks/>
            </p:cNvSpPr>
            <p:nvPr/>
          </p:nvSpPr>
          <p:spPr bwMode="auto">
            <a:xfrm>
              <a:off x="1329" y="1251"/>
              <a:ext cx="237" cy="221"/>
            </a:xfrm>
            <a:custGeom>
              <a:avLst/>
              <a:gdLst>
                <a:gd name="T0" fmla="*/ 0 w 237"/>
                <a:gd name="T1" fmla="*/ 7 h 221"/>
                <a:gd name="T2" fmla="*/ 67 w 237"/>
                <a:gd name="T3" fmla="*/ 106 h 221"/>
                <a:gd name="T4" fmla="*/ 147 w 237"/>
                <a:gd name="T5" fmla="*/ 221 h 221"/>
                <a:gd name="T6" fmla="*/ 203 w 237"/>
                <a:gd name="T7" fmla="*/ 157 h 221"/>
                <a:gd name="T8" fmla="*/ 237 w 237"/>
                <a:gd name="T9" fmla="*/ 83 h 221"/>
                <a:gd name="T10" fmla="*/ 237 w 237"/>
                <a:gd name="T11" fmla="*/ 0 h 221"/>
                <a:gd name="T12" fmla="*/ 219 w 237"/>
                <a:gd name="T13" fmla="*/ 9 h 221"/>
                <a:gd name="T14" fmla="*/ 139 w 237"/>
                <a:gd name="T15" fmla="*/ 5 h 221"/>
                <a:gd name="T16" fmla="*/ 0 w 237"/>
                <a:gd name="T17" fmla="*/ 7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7"/>
                <a:gd name="T28" fmla="*/ 0 h 221"/>
                <a:gd name="T29" fmla="*/ 237 w 237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7" h="221">
                  <a:moveTo>
                    <a:pt x="0" y="7"/>
                  </a:moveTo>
                  <a:lnTo>
                    <a:pt x="67" y="106"/>
                  </a:lnTo>
                  <a:lnTo>
                    <a:pt x="147" y="221"/>
                  </a:lnTo>
                  <a:lnTo>
                    <a:pt x="203" y="157"/>
                  </a:lnTo>
                  <a:lnTo>
                    <a:pt x="237" y="83"/>
                  </a:lnTo>
                  <a:lnTo>
                    <a:pt x="237" y="0"/>
                  </a:lnTo>
                  <a:lnTo>
                    <a:pt x="219" y="9"/>
                  </a:lnTo>
                  <a:lnTo>
                    <a:pt x="139" y="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4510" name="Group 14"/>
          <p:cNvGrpSpPr>
            <a:grpSpLocks/>
          </p:cNvGrpSpPr>
          <p:nvPr/>
        </p:nvGrpSpPr>
        <p:grpSpPr bwMode="auto">
          <a:xfrm>
            <a:off x="409575" y="1843088"/>
            <a:ext cx="5554663" cy="3267075"/>
            <a:chOff x="210" y="531"/>
            <a:chExt cx="3499" cy="2058"/>
          </a:xfrm>
        </p:grpSpPr>
        <p:sp>
          <p:nvSpPr>
            <p:cNvPr id="15373" name="Arc 15"/>
            <p:cNvSpPr>
              <a:spLocks/>
            </p:cNvSpPr>
            <p:nvPr/>
          </p:nvSpPr>
          <p:spPr bwMode="auto">
            <a:xfrm rot="-7758895">
              <a:off x="1479" y="1701"/>
              <a:ext cx="173" cy="217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2 h 24212"/>
                <a:gd name="T4" fmla="*/ 0 w 21600"/>
                <a:gd name="T5" fmla="*/ 2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4" name="Group 16"/>
            <p:cNvGrpSpPr>
              <a:grpSpLocks/>
            </p:cNvGrpSpPr>
            <p:nvPr/>
          </p:nvGrpSpPr>
          <p:grpSpPr bwMode="auto">
            <a:xfrm>
              <a:off x="1111" y="1247"/>
              <a:ext cx="804" cy="730"/>
              <a:chOff x="1111" y="1247"/>
              <a:chExt cx="804" cy="730"/>
            </a:xfrm>
          </p:grpSpPr>
          <p:sp>
            <p:nvSpPr>
              <p:cNvPr id="15399" name="Arc 17"/>
              <p:cNvSpPr>
                <a:spLocks/>
              </p:cNvSpPr>
              <p:nvPr/>
            </p:nvSpPr>
            <p:spPr bwMode="auto">
              <a:xfrm flipH="1" flipV="1">
                <a:off x="1111" y="1247"/>
                <a:ext cx="323" cy="184"/>
              </a:xfrm>
              <a:custGeom>
                <a:avLst/>
                <a:gdLst>
                  <a:gd name="T0" fmla="*/ 0 w 25216"/>
                  <a:gd name="T1" fmla="*/ 0 h 21600"/>
                  <a:gd name="T2" fmla="*/ 4 w 25216"/>
                  <a:gd name="T3" fmla="*/ 2 h 21600"/>
                  <a:gd name="T4" fmla="*/ 1 w 25216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5216"/>
                  <a:gd name="T10" fmla="*/ 0 h 21600"/>
                  <a:gd name="T11" fmla="*/ 25216 w 2521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216" h="21600" fill="none" extrusionOk="0">
                    <a:moveTo>
                      <a:pt x="-1" y="304"/>
                    </a:moveTo>
                    <a:cubicBezTo>
                      <a:pt x="1194" y="101"/>
                      <a:pt x="2404" y="-1"/>
                      <a:pt x="3616" y="0"/>
                    </a:cubicBezTo>
                    <a:cubicBezTo>
                      <a:pt x="15545" y="0"/>
                      <a:pt x="25216" y="9670"/>
                      <a:pt x="25216" y="21600"/>
                    </a:cubicBezTo>
                  </a:path>
                  <a:path w="25216" h="21600" stroke="0" extrusionOk="0">
                    <a:moveTo>
                      <a:pt x="-1" y="304"/>
                    </a:moveTo>
                    <a:cubicBezTo>
                      <a:pt x="1194" y="101"/>
                      <a:pt x="2404" y="-1"/>
                      <a:pt x="3616" y="0"/>
                    </a:cubicBezTo>
                    <a:cubicBezTo>
                      <a:pt x="15545" y="0"/>
                      <a:pt x="25216" y="9670"/>
                      <a:pt x="25216" y="21600"/>
                    </a:cubicBezTo>
                    <a:lnTo>
                      <a:pt x="3616" y="21600"/>
                    </a:lnTo>
                    <a:lnTo>
                      <a:pt x="-1" y="304"/>
                    </a:lnTo>
                    <a:close/>
                  </a:path>
                </a:pathLst>
              </a:custGeom>
              <a:noFill/>
              <a:ln w="57150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0" name="Arc 18"/>
              <p:cNvSpPr>
                <a:spLocks/>
              </p:cNvSpPr>
              <p:nvPr/>
            </p:nvSpPr>
            <p:spPr bwMode="auto">
              <a:xfrm rot="14890492" flipV="1">
                <a:off x="1662" y="1724"/>
                <a:ext cx="285" cy="221"/>
              </a:xfrm>
              <a:custGeom>
                <a:avLst/>
                <a:gdLst>
                  <a:gd name="T0" fmla="*/ 0 w 23681"/>
                  <a:gd name="T1" fmla="*/ 0 h 21600"/>
                  <a:gd name="T2" fmla="*/ 3 w 23681"/>
                  <a:gd name="T3" fmla="*/ 2 h 21600"/>
                  <a:gd name="T4" fmla="*/ 0 w 23681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3681"/>
                  <a:gd name="T10" fmla="*/ 0 h 21600"/>
                  <a:gd name="T11" fmla="*/ 23681 w 2368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681" h="21600" fill="none" extrusionOk="0">
                    <a:moveTo>
                      <a:pt x="0" y="100"/>
                    </a:moveTo>
                    <a:cubicBezTo>
                      <a:pt x="691" y="33"/>
                      <a:pt x="1386" y="-1"/>
                      <a:pt x="2081" y="0"/>
                    </a:cubicBezTo>
                    <a:cubicBezTo>
                      <a:pt x="14010" y="0"/>
                      <a:pt x="23681" y="9670"/>
                      <a:pt x="23681" y="21600"/>
                    </a:cubicBezTo>
                  </a:path>
                  <a:path w="23681" h="21600" stroke="0" extrusionOk="0">
                    <a:moveTo>
                      <a:pt x="0" y="100"/>
                    </a:moveTo>
                    <a:cubicBezTo>
                      <a:pt x="691" y="33"/>
                      <a:pt x="1386" y="-1"/>
                      <a:pt x="2081" y="0"/>
                    </a:cubicBezTo>
                    <a:cubicBezTo>
                      <a:pt x="14010" y="0"/>
                      <a:pt x="23681" y="9670"/>
                      <a:pt x="23681" y="21600"/>
                    </a:cubicBezTo>
                    <a:lnTo>
                      <a:pt x="2081" y="21600"/>
                    </a:lnTo>
                    <a:lnTo>
                      <a:pt x="0" y="100"/>
                    </a:lnTo>
                    <a:close/>
                  </a:path>
                </a:pathLst>
              </a:custGeom>
              <a:noFill/>
              <a:ln w="57150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75" name="Arc 19"/>
            <p:cNvSpPr>
              <a:spLocks/>
            </p:cNvSpPr>
            <p:nvPr/>
          </p:nvSpPr>
          <p:spPr bwMode="auto">
            <a:xfrm rot="3041105">
              <a:off x="1419" y="1241"/>
              <a:ext cx="173" cy="217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2 h 24212"/>
                <a:gd name="T4" fmla="*/ 0 w 21600"/>
                <a:gd name="T5" fmla="*/ 2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20"/>
            <p:cNvSpPr>
              <a:spLocks noChangeShapeType="1"/>
            </p:cNvSpPr>
            <p:nvPr/>
          </p:nvSpPr>
          <p:spPr bwMode="auto">
            <a:xfrm>
              <a:off x="306" y="192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21"/>
            <p:cNvSpPr>
              <a:spLocks noChangeShapeType="1"/>
            </p:cNvSpPr>
            <p:nvPr/>
          </p:nvSpPr>
          <p:spPr bwMode="auto">
            <a:xfrm>
              <a:off x="210" y="124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Text Box 22"/>
            <p:cNvSpPr txBox="1">
              <a:spLocks noChangeArrowheads="1"/>
            </p:cNvSpPr>
            <p:nvPr/>
          </p:nvSpPr>
          <p:spPr bwMode="auto">
            <a:xfrm>
              <a:off x="2711" y="1111"/>
              <a:ext cx="9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M</a:t>
              </a:r>
            </a:p>
          </p:txBody>
        </p:sp>
        <p:sp>
          <p:nvSpPr>
            <p:cNvPr id="15379" name="Oval 23"/>
            <p:cNvSpPr>
              <a:spLocks noChangeArrowheads="1"/>
            </p:cNvSpPr>
            <p:nvPr/>
          </p:nvSpPr>
          <p:spPr bwMode="auto">
            <a:xfrm>
              <a:off x="2333" y="12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0" name="Text Box 24"/>
            <p:cNvSpPr txBox="1">
              <a:spLocks noChangeArrowheads="1"/>
            </p:cNvSpPr>
            <p:nvPr/>
          </p:nvSpPr>
          <p:spPr bwMode="auto">
            <a:xfrm rot="10800000" flipH="1" flipV="1">
              <a:off x="2210" y="1261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B</a:t>
              </a:r>
            </a:p>
          </p:txBody>
        </p:sp>
        <p:sp>
          <p:nvSpPr>
            <p:cNvPr id="15381" name="Text Box 25"/>
            <p:cNvSpPr txBox="1">
              <a:spLocks noChangeArrowheads="1"/>
            </p:cNvSpPr>
            <p:nvPr/>
          </p:nvSpPr>
          <p:spPr bwMode="auto">
            <a:xfrm rot="10800000" flipH="1" flipV="1">
              <a:off x="420" y="12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A</a:t>
              </a:r>
            </a:p>
          </p:txBody>
        </p:sp>
        <p:sp>
          <p:nvSpPr>
            <p:cNvPr id="15382" name="Oval 26"/>
            <p:cNvSpPr>
              <a:spLocks noChangeArrowheads="1"/>
            </p:cNvSpPr>
            <p:nvPr/>
          </p:nvSpPr>
          <p:spPr bwMode="auto">
            <a:xfrm>
              <a:off x="568" y="121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3" name="Text Box 27"/>
            <p:cNvSpPr txBox="1">
              <a:spLocks noChangeArrowheads="1"/>
            </p:cNvSpPr>
            <p:nvPr/>
          </p:nvSpPr>
          <p:spPr bwMode="auto">
            <a:xfrm>
              <a:off x="2786" y="1778"/>
              <a:ext cx="9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N</a:t>
              </a:r>
            </a:p>
          </p:txBody>
        </p:sp>
        <p:sp>
          <p:nvSpPr>
            <p:cNvPr id="15384" name="Oval 28"/>
            <p:cNvSpPr>
              <a:spLocks noChangeArrowheads="1"/>
            </p:cNvSpPr>
            <p:nvPr/>
          </p:nvSpPr>
          <p:spPr bwMode="auto">
            <a:xfrm>
              <a:off x="558" y="189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5" name="Oval 29"/>
            <p:cNvSpPr>
              <a:spLocks noChangeArrowheads="1"/>
            </p:cNvSpPr>
            <p:nvPr/>
          </p:nvSpPr>
          <p:spPr bwMode="auto">
            <a:xfrm>
              <a:off x="2325" y="1896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6" name="Text Box 30"/>
            <p:cNvSpPr txBox="1">
              <a:spLocks noChangeArrowheads="1"/>
            </p:cNvSpPr>
            <p:nvPr/>
          </p:nvSpPr>
          <p:spPr bwMode="auto">
            <a:xfrm rot="10800000" flipH="1" flipV="1">
              <a:off x="430" y="1930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D</a:t>
              </a:r>
            </a:p>
          </p:txBody>
        </p:sp>
        <p:sp>
          <p:nvSpPr>
            <p:cNvPr id="15387" name="Text Box 31"/>
            <p:cNvSpPr txBox="1">
              <a:spLocks noChangeArrowheads="1"/>
            </p:cNvSpPr>
            <p:nvPr/>
          </p:nvSpPr>
          <p:spPr bwMode="auto">
            <a:xfrm rot="10800000" flipH="1" flipV="1">
              <a:off x="2188" y="193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E</a:t>
              </a:r>
            </a:p>
          </p:txBody>
        </p:sp>
        <p:sp>
          <p:nvSpPr>
            <p:cNvPr id="15388" name="Line 32"/>
            <p:cNvSpPr>
              <a:spLocks noChangeShapeType="1"/>
            </p:cNvSpPr>
            <p:nvPr/>
          </p:nvSpPr>
          <p:spPr bwMode="auto">
            <a:xfrm flipH="1" flipV="1">
              <a:off x="894" y="616"/>
              <a:ext cx="1315" cy="197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Text Box 33"/>
            <p:cNvSpPr txBox="1">
              <a:spLocks noChangeArrowheads="1"/>
            </p:cNvSpPr>
            <p:nvPr/>
          </p:nvSpPr>
          <p:spPr bwMode="auto">
            <a:xfrm>
              <a:off x="592" y="531"/>
              <a:ext cx="3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L</a:t>
              </a:r>
            </a:p>
          </p:txBody>
        </p:sp>
        <p:sp>
          <p:nvSpPr>
            <p:cNvPr id="15390" name="Oval 34"/>
            <p:cNvSpPr>
              <a:spLocks noChangeArrowheads="1"/>
            </p:cNvSpPr>
            <p:nvPr/>
          </p:nvSpPr>
          <p:spPr bwMode="auto">
            <a:xfrm>
              <a:off x="1291" y="1223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1" name="Oval 35"/>
            <p:cNvSpPr>
              <a:spLocks noChangeArrowheads="1"/>
            </p:cNvSpPr>
            <p:nvPr/>
          </p:nvSpPr>
          <p:spPr bwMode="auto">
            <a:xfrm>
              <a:off x="1743" y="1900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2" name="Oval 36"/>
            <p:cNvSpPr>
              <a:spLocks noChangeArrowheads="1"/>
            </p:cNvSpPr>
            <p:nvPr/>
          </p:nvSpPr>
          <p:spPr bwMode="auto">
            <a:xfrm>
              <a:off x="1010" y="80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3" name="Text Box 37"/>
            <p:cNvSpPr txBox="1">
              <a:spLocks noChangeArrowheads="1"/>
            </p:cNvSpPr>
            <p:nvPr/>
          </p:nvSpPr>
          <p:spPr bwMode="auto">
            <a:xfrm rot="10800000" flipH="1" flipV="1">
              <a:off x="1190" y="1215"/>
              <a:ext cx="1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37BEC1"/>
                  </a:solidFill>
                </a:rPr>
                <a:t>P</a:t>
              </a:r>
            </a:p>
          </p:txBody>
        </p:sp>
        <p:sp>
          <p:nvSpPr>
            <p:cNvPr id="15394" name="Text Box 38"/>
            <p:cNvSpPr txBox="1">
              <a:spLocks noChangeArrowheads="1"/>
            </p:cNvSpPr>
            <p:nvPr/>
          </p:nvSpPr>
          <p:spPr bwMode="auto">
            <a:xfrm rot="10800000" flipH="1" flipV="1">
              <a:off x="1571" y="1923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37BEC1"/>
                  </a:solidFill>
                </a:rPr>
                <a:t>Q</a:t>
              </a:r>
            </a:p>
          </p:txBody>
        </p:sp>
        <p:sp>
          <p:nvSpPr>
            <p:cNvPr id="15395" name="Oval 39"/>
            <p:cNvSpPr>
              <a:spLocks noChangeArrowheads="1"/>
            </p:cNvSpPr>
            <p:nvPr/>
          </p:nvSpPr>
          <p:spPr bwMode="auto">
            <a:xfrm>
              <a:off x="2000" y="22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6" name="Text Box 40"/>
            <p:cNvSpPr txBox="1">
              <a:spLocks noChangeArrowheads="1"/>
            </p:cNvSpPr>
            <p:nvPr/>
          </p:nvSpPr>
          <p:spPr bwMode="auto">
            <a:xfrm rot="10800000" flipH="1" flipV="1">
              <a:off x="768" y="7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G</a:t>
              </a:r>
            </a:p>
          </p:txBody>
        </p:sp>
        <p:sp>
          <p:nvSpPr>
            <p:cNvPr id="15397" name="Text Box 41"/>
            <p:cNvSpPr txBox="1">
              <a:spLocks noChangeArrowheads="1"/>
            </p:cNvSpPr>
            <p:nvPr/>
          </p:nvSpPr>
          <p:spPr bwMode="auto">
            <a:xfrm rot="10800000" flipH="1" flipV="1">
              <a:off x="1776" y="22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F</a:t>
              </a:r>
            </a:p>
          </p:txBody>
        </p:sp>
        <p:sp>
          <p:nvSpPr>
            <p:cNvPr id="15398" name="Text Box 42"/>
            <p:cNvSpPr txBox="1">
              <a:spLocks noChangeArrowheads="1"/>
            </p:cNvSpPr>
            <p:nvPr/>
          </p:nvSpPr>
          <p:spPr bwMode="auto">
            <a:xfrm>
              <a:off x="950" y="585"/>
              <a:ext cx="9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L</a:t>
              </a:r>
            </a:p>
          </p:txBody>
        </p:sp>
      </p:grpSp>
      <p:sp>
        <p:nvSpPr>
          <p:cNvPr id="234539" name="Text Box 43"/>
          <p:cNvSpPr txBox="1">
            <a:spLocks noChangeArrowheads="1"/>
          </p:cNvSpPr>
          <p:nvPr/>
        </p:nvSpPr>
        <p:spPr bwMode="auto">
          <a:xfrm>
            <a:off x="6053138" y="2519363"/>
            <a:ext cx="27844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99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993300"/>
                </a:solidFill>
              </a:rPr>
              <a:t>BPQ</a:t>
            </a:r>
            <a:r>
              <a:rPr lang="en-US" altLang="en-US" sz="3200" b="1">
                <a:solidFill>
                  <a:srgbClr val="9933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99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993300"/>
                </a:solidFill>
              </a:rPr>
              <a:t>DQP</a:t>
            </a:r>
          </a:p>
        </p:txBody>
      </p:sp>
      <p:sp>
        <p:nvSpPr>
          <p:cNvPr id="234540" name="Text Box 44"/>
          <p:cNvSpPr txBox="1">
            <a:spLocks noChangeArrowheads="1"/>
          </p:cNvSpPr>
          <p:nvPr/>
        </p:nvSpPr>
        <p:spPr bwMode="auto">
          <a:xfrm>
            <a:off x="6116638" y="3500438"/>
            <a:ext cx="2763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99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993300"/>
                </a:solidFill>
              </a:rPr>
              <a:t>APQ</a:t>
            </a:r>
            <a:r>
              <a:rPr lang="en-US" altLang="en-US" sz="3200" b="1">
                <a:solidFill>
                  <a:srgbClr val="9933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99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993300"/>
                </a:solidFill>
              </a:rPr>
              <a:t>EQP</a:t>
            </a:r>
          </a:p>
        </p:txBody>
      </p:sp>
      <p:sp>
        <p:nvSpPr>
          <p:cNvPr id="234541" name="Rectangle 45"/>
          <p:cNvSpPr>
            <a:spLocks noChangeArrowheads="1"/>
          </p:cNvSpPr>
          <p:nvPr/>
        </p:nvSpPr>
        <p:spPr bwMode="auto">
          <a:xfrm>
            <a:off x="63500" y="5722938"/>
            <a:ext cx="899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666699"/>
                </a:solidFill>
                <a:latin typeface="Comic Sans MS" panose="030F0702030302020204" pitchFamily="66" charset="0"/>
              </a:rPr>
              <a:t>Pairs of alternate angles are </a:t>
            </a:r>
            <a:r>
              <a:rPr lang="en-US" altLang="en-US" sz="2800">
                <a:solidFill>
                  <a:srgbClr val="990033"/>
                </a:solidFill>
                <a:latin typeface="Comic Sans MS" panose="030F0702030302020204" pitchFamily="66" charset="0"/>
              </a:rPr>
              <a:t>congruent</a:t>
            </a:r>
            <a:r>
              <a:rPr lang="en-US" altLang="en-US" sz="2800">
                <a:solidFill>
                  <a:srgbClr val="666699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34542" name="Rectangle 46"/>
          <p:cNvSpPr>
            <a:spLocks noChangeArrowheads="1"/>
          </p:cNvSpPr>
          <p:nvPr/>
        </p:nvSpPr>
        <p:spPr bwMode="auto">
          <a:xfrm>
            <a:off x="131763" y="5116513"/>
            <a:ext cx="9012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990033"/>
                </a:solidFill>
                <a:latin typeface="Comic Sans MS" panose="030F0702030302020204" pitchFamily="66" charset="0"/>
              </a:rPr>
              <a:t>Two pairs</a:t>
            </a:r>
            <a:r>
              <a:rPr lang="en-US" altLang="en-US" sz="2800">
                <a:solidFill>
                  <a:srgbClr val="666699"/>
                </a:solidFill>
                <a:latin typeface="Comic Sans MS" panose="030F0702030302020204" pitchFamily="66" charset="0"/>
              </a:rPr>
              <a:t> of alternate angles are 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34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/>
      <p:bldP spid="234501" grpId="0"/>
      <p:bldP spid="234502" grpId="0" animBg="1"/>
      <p:bldP spid="234502" grpId="1" animBg="1"/>
      <p:bldP spid="234503" grpId="0" animBg="1"/>
      <p:bldP spid="234503" grpId="1" animBg="1"/>
      <p:bldP spid="234539" grpId="0"/>
      <p:bldP spid="234540" grpId="0"/>
      <p:bldP spid="234541" grpId="0"/>
      <p:bldP spid="2345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Let’s Practice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396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800080"/>
                </a:solidFill>
              </a:rPr>
              <a:t>m&lt;1=120</a:t>
            </a:r>
            <a:r>
              <a:rPr lang="en-US" altLang="en-US" sz="2400" b="1">
                <a:solidFill>
                  <a:srgbClr val="800080"/>
                </a:solidFill>
                <a:cs typeface="Arial" panose="020B0604020202020204" pitchFamily="34" charset="0"/>
              </a:rPr>
              <a:t>°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800080"/>
                </a:solidFill>
                <a:cs typeface="Arial" panose="020B0604020202020204" pitchFamily="34" charset="0"/>
              </a:rPr>
              <a:t>Find all the remaining angle measures.</a:t>
            </a:r>
          </a:p>
        </p:txBody>
      </p:sp>
      <p:grpSp>
        <p:nvGrpSpPr>
          <p:cNvPr id="16388" name="Group 6"/>
          <p:cNvGrpSpPr>
            <a:grpSpLocks/>
          </p:cNvGrpSpPr>
          <p:nvPr/>
        </p:nvGrpSpPr>
        <p:grpSpPr bwMode="auto">
          <a:xfrm>
            <a:off x="685800" y="1219200"/>
            <a:ext cx="4343400" cy="3124200"/>
            <a:chOff x="0" y="2064"/>
            <a:chExt cx="2112" cy="1392"/>
          </a:xfrm>
        </p:grpSpPr>
        <p:sp>
          <p:nvSpPr>
            <p:cNvPr id="16397" name="Line 7"/>
            <p:cNvSpPr>
              <a:spLocks noChangeShapeType="1"/>
            </p:cNvSpPr>
            <p:nvPr/>
          </p:nvSpPr>
          <p:spPr bwMode="auto">
            <a:xfrm>
              <a:off x="0" y="2496"/>
              <a:ext cx="17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8"/>
            <p:cNvSpPr>
              <a:spLocks noChangeShapeType="1"/>
            </p:cNvSpPr>
            <p:nvPr/>
          </p:nvSpPr>
          <p:spPr bwMode="auto">
            <a:xfrm>
              <a:off x="0" y="297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9"/>
            <p:cNvSpPr>
              <a:spLocks noChangeShapeType="1"/>
            </p:cNvSpPr>
            <p:nvPr/>
          </p:nvSpPr>
          <p:spPr bwMode="auto">
            <a:xfrm flipH="1">
              <a:off x="487" y="2064"/>
              <a:ext cx="731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10"/>
            <p:cNvSpPr txBox="1">
              <a:spLocks noChangeArrowheads="1"/>
            </p:cNvSpPr>
            <p:nvPr/>
          </p:nvSpPr>
          <p:spPr bwMode="auto">
            <a:xfrm>
              <a:off x="816" y="2304"/>
              <a:ext cx="19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16401" name="Text Box 11"/>
            <p:cNvSpPr txBox="1">
              <a:spLocks noChangeArrowheads="1"/>
            </p:cNvSpPr>
            <p:nvPr/>
          </p:nvSpPr>
          <p:spPr bwMode="auto">
            <a:xfrm>
              <a:off x="960" y="2496"/>
              <a:ext cx="19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4</a:t>
              </a:r>
            </a:p>
          </p:txBody>
        </p:sp>
        <p:sp>
          <p:nvSpPr>
            <p:cNvPr id="16402" name="Text Box 12"/>
            <p:cNvSpPr txBox="1">
              <a:spLocks noChangeArrowheads="1"/>
            </p:cNvSpPr>
            <p:nvPr/>
          </p:nvSpPr>
          <p:spPr bwMode="auto">
            <a:xfrm>
              <a:off x="1056" y="2304"/>
              <a:ext cx="19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  <p:sp>
          <p:nvSpPr>
            <p:cNvPr id="16403" name="Text Box 13"/>
            <p:cNvSpPr txBox="1">
              <a:spLocks noChangeArrowheads="1"/>
            </p:cNvSpPr>
            <p:nvPr/>
          </p:nvSpPr>
          <p:spPr bwMode="auto">
            <a:xfrm>
              <a:off x="816" y="2784"/>
              <a:ext cx="19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6404" name="Text Box 14"/>
            <p:cNvSpPr txBox="1">
              <a:spLocks noChangeArrowheads="1"/>
            </p:cNvSpPr>
            <p:nvPr/>
          </p:nvSpPr>
          <p:spPr bwMode="auto">
            <a:xfrm>
              <a:off x="576" y="2786"/>
              <a:ext cx="19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16405" name="Text Box 15"/>
            <p:cNvSpPr txBox="1">
              <a:spLocks noChangeArrowheads="1"/>
            </p:cNvSpPr>
            <p:nvPr/>
          </p:nvSpPr>
          <p:spPr bwMode="auto">
            <a:xfrm>
              <a:off x="480" y="2992"/>
              <a:ext cx="19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7</a:t>
              </a:r>
            </a:p>
          </p:txBody>
        </p:sp>
        <p:sp>
          <p:nvSpPr>
            <p:cNvPr id="16406" name="Text Box 16"/>
            <p:cNvSpPr txBox="1">
              <a:spLocks noChangeArrowheads="1"/>
            </p:cNvSpPr>
            <p:nvPr/>
          </p:nvSpPr>
          <p:spPr bwMode="auto">
            <a:xfrm>
              <a:off x="672" y="2992"/>
              <a:ext cx="19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6407" name="Text Box 17"/>
            <p:cNvSpPr txBox="1">
              <a:spLocks noChangeArrowheads="1"/>
            </p:cNvSpPr>
            <p:nvPr/>
          </p:nvSpPr>
          <p:spPr bwMode="auto">
            <a:xfrm>
              <a:off x="720" y="2496"/>
              <a:ext cx="19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16408" name="Line 18"/>
            <p:cNvSpPr>
              <a:spLocks noChangeShapeType="1"/>
            </p:cNvSpPr>
            <p:nvPr/>
          </p:nvSpPr>
          <p:spPr bwMode="auto">
            <a:xfrm>
              <a:off x="1296" y="29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19"/>
            <p:cNvSpPr>
              <a:spLocks noChangeShapeType="1"/>
            </p:cNvSpPr>
            <p:nvPr/>
          </p:nvSpPr>
          <p:spPr bwMode="auto">
            <a:xfrm>
              <a:off x="1344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1242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60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828800" y="2286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60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5146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60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371600" y="3505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60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16393" name="Text Box 25"/>
          <p:cNvSpPr txBox="1">
            <a:spLocks noChangeArrowheads="1"/>
          </p:cNvSpPr>
          <p:nvPr/>
        </p:nvSpPr>
        <p:spPr bwMode="auto">
          <a:xfrm>
            <a:off x="1905000" y="1752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120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819400" y="2209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800080"/>
                </a:solidFill>
              </a:rPr>
              <a:t> </a:t>
            </a:r>
            <a:r>
              <a:rPr lang="en-US" altLang="en-US" b="1">
                <a:solidFill>
                  <a:srgbClr val="800080"/>
                </a:solidFill>
              </a:rPr>
              <a:t>120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2362200" y="3352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120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371600" y="2819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120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  <p:bldP spid="8214" grpId="0"/>
      <p:bldP spid="8215" grpId="0"/>
      <p:bldP spid="8216" grpId="0"/>
      <p:bldP spid="8218" grpId="0"/>
      <p:bldP spid="8219" grpId="0"/>
      <p:bldP spid="82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Another practice problem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2057400"/>
            <a:ext cx="32766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FF3300"/>
                </a:solidFill>
              </a:rPr>
              <a:t>Find all the missing angle measures, and name the postulate or theorem that gives us permission to make our statements.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rgbClr val="FF3300"/>
              </a:solidFill>
            </a:endParaRPr>
          </a:p>
        </p:txBody>
      </p:sp>
      <p:grpSp>
        <p:nvGrpSpPr>
          <p:cNvPr id="17412" name="Group 25"/>
          <p:cNvGrpSpPr>
            <a:grpSpLocks/>
          </p:cNvGrpSpPr>
          <p:nvPr/>
        </p:nvGrpSpPr>
        <p:grpSpPr bwMode="auto">
          <a:xfrm>
            <a:off x="609600" y="1524000"/>
            <a:ext cx="5257800" cy="4267200"/>
            <a:chOff x="528" y="816"/>
            <a:chExt cx="2640" cy="2016"/>
          </a:xfrm>
        </p:grpSpPr>
        <p:sp>
          <p:nvSpPr>
            <p:cNvPr id="17428" name="Line 18"/>
            <p:cNvSpPr>
              <a:spLocks noChangeShapeType="1"/>
            </p:cNvSpPr>
            <p:nvPr/>
          </p:nvSpPr>
          <p:spPr bwMode="auto">
            <a:xfrm>
              <a:off x="528" y="1296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9"/>
            <p:cNvSpPr>
              <a:spLocks noChangeShapeType="1"/>
            </p:cNvSpPr>
            <p:nvPr/>
          </p:nvSpPr>
          <p:spPr bwMode="auto">
            <a:xfrm>
              <a:off x="576" y="2160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20"/>
            <p:cNvSpPr>
              <a:spLocks noChangeShapeType="1"/>
            </p:cNvSpPr>
            <p:nvPr/>
          </p:nvSpPr>
          <p:spPr bwMode="auto">
            <a:xfrm>
              <a:off x="1104" y="912"/>
              <a:ext cx="1536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1"/>
            <p:cNvSpPr>
              <a:spLocks noChangeShapeType="1"/>
            </p:cNvSpPr>
            <p:nvPr/>
          </p:nvSpPr>
          <p:spPr bwMode="auto">
            <a:xfrm flipH="1">
              <a:off x="624" y="816"/>
              <a:ext cx="1056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2"/>
            <p:cNvSpPr>
              <a:spLocks noChangeShapeType="1"/>
            </p:cNvSpPr>
            <p:nvPr/>
          </p:nvSpPr>
          <p:spPr bwMode="auto">
            <a:xfrm>
              <a:off x="2544" y="12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3"/>
            <p:cNvSpPr>
              <a:spLocks noChangeShapeType="1"/>
            </p:cNvSpPr>
            <p:nvPr/>
          </p:nvSpPr>
          <p:spPr bwMode="auto">
            <a:xfrm>
              <a:off x="2640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3" name="Text Box 26"/>
          <p:cNvSpPr txBox="1">
            <a:spLocks noChangeArrowheads="1"/>
          </p:cNvSpPr>
          <p:nvPr/>
        </p:nvSpPr>
        <p:spPr bwMode="auto">
          <a:xfrm>
            <a:off x="7239000" y="5105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7414" name="Text Box 28"/>
          <p:cNvSpPr txBox="1">
            <a:spLocks noChangeArrowheads="1"/>
          </p:cNvSpPr>
          <p:nvPr/>
        </p:nvSpPr>
        <p:spPr bwMode="auto">
          <a:xfrm>
            <a:off x="2057400" y="1828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40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17415" name="Text Box 29"/>
          <p:cNvSpPr txBox="1">
            <a:spLocks noChangeArrowheads="1"/>
          </p:cNvSpPr>
          <p:nvPr/>
        </p:nvSpPr>
        <p:spPr bwMode="auto">
          <a:xfrm>
            <a:off x="3200400" y="4419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120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657600" y="3886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120°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2895600" y="4038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60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962400" y="4419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60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1336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40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28194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60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1676400" y="2209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60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2667000" y="20574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180-(40+60)= 80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15240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80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1524000" y="3886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80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85800" y="4419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80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09600" y="3962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100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1295400" y="4495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100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/>
      <p:bldP spid="9247" grpId="0"/>
      <p:bldP spid="9248" grpId="0"/>
      <p:bldP spid="9249" grpId="0"/>
      <p:bldP spid="9250" grpId="0"/>
      <p:bldP spid="9251" grpId="0"/>
      <p:bldP spid="9252" grpId="0"/>
      <p:bldP spid="9253" grpId="0"/>
      <p:bldP spid="9254" grpId="0"/>
      <p:bldP spid="9255" grpId="0"/>
      <p:bldP spid="9256" grpId="0"/>
      <p:bldP spid="92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88900" y="22225"/>
            <a:ext cx="9055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666699"/>
                </a:solidFill>
              </a:rPr>
              <a:t>Name the pairs of the following angles formed by a transversal.</a:t>
            </a:r>
          </a:p>
        </p:txBody>
      </p:sp>
      <p:grpSp>
        <p:nvGrpSpPr>
          <p:cNvPr id="231431" name="Group 7"/>
          <p:cNvGrpSpPr>
            <a:grpSpLocks/>
          </p:cNvGrpSpPr>
          <p:nvPr/>
        </p:nvGrpSpPr>
        <p:grpSpPr bwMode="auto">
          <a:xfrm>
            <a:off x="1649413" y="1606550"/>
            <a:ext cx="6003925" cy="3640138"/>
            <a:chOff x="42" y="1339"/>
            <a:chExt cx="2540" cy="1540"/>
          </a:xfrm>
        </p:grpSpPr>
        <p:sp>
          <p:nvSpPr>
            <p:cNvPr id="18497" name="Freeform 8"/>
            <p:cNvSpPr>
              <a:spLocks/>
            </p:cNvSpPr>
            <p:nvPr/>
          </p:nvSpPr>
          <p:spPr bwMode="auto">
            <a:xfrm>
              <a:off x="962" y="2200"/>
              <a:ext cx="243" cy="159"/>
            </a:xfrm>
            <a:custGeom>
              <a:avLst/>
              <a:gdLst>
                <a:gd name="T0" fmla="*/ 243 w 276"/>
                <a:gd name="T1" fmla="*/ 159 h 176"/>
                <a:gd name="T2" fmla="*/ 123 w 276"/>
                <a:gd name="T3" fmla="*/ 159 h 176"/>
                <a:gd name="T4" fmla="*/ 0 w 276"/>
                <a:gd name="T5" fmla="*/ 159 h 176"/>
                <a:gd name="T6" fmla="*/ 11 w 276"/>
                <a:gd name="T7" fmla="*/ 90 h 176"/>
                <a:gd name="T8" fmla="*/ 46 w 276"/>
                <a:gd name="T9" fmla="*/ 36 h 176"/>
                <a:gd name="T10" fmla="*/ 109 w 276"/>
                <a:gd name="T11" fmla="*/ 7 h 176"/>
                <a:gd name="T12" fmla="*/ 151 w 276"/>
                <a:gd name="T13" fmla="*/ 0 h 176"/>
                <a:gd name="T14" fmla="*/ 187 w 276"/>
                <a:gd name="T15" fmla="*/ 69 h 176"/>
                <a:gd name="T16" fmla="*/ 243 w 276"/>
                <a:gd name="T17" fmla="*/ 159 h 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6"/>
                <a:gd name="T28" fmla="*/ 0 h 176"/>
                <a:gd name="T29" fmla="*/ 276 w 276"/>
                <a:gd name="T30" fmla="*/ 176 h 1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6" h="176">
                  <a:moveTo>
                    <a:pt x="276" y="176"/>
                  </a:moveTo>
                  <a:lnTo>
                    <a:pt x="140" y="176"/>
                  </a:lnTo>
                  <a:lnTo>
                    <a:pt x="0" y="176"/>
                  </a:lnTo>
                  <a:lnTo>
                    <a:pt x="12" y="100"/>
                  </a:lnTo>
                  <a:lnTo>
                    <a:pt x="52" y="40"/>
                  </a:lnTo>
                  <a:lnTo>
                    <a:pt x="124" y="8"/>
                  </a:lnTo>
                  <a:lnTo>
                    <a:pt x="172" y="0"/>
                  </a:lnTo>
                  <a:lnTo>
                    <a:pt x="212" y="76"/>
                  </a:lnTo>
                  <a:lnTo>
                    <a:pt x="276" y="176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8" name="Freeform 9"/>
            <p:cNvSpPr>
              <a:spLocks/>
            </p:cNvSpPr>
            <p:nvPr/>
          </p:nvSpPr>
          <p:spPr bwMode="auto">
            <a:xfrm>
              <a:off x="623" y="1670"/>
              <a:ext cx="237" cy="151"/>
            </a:xfrm>
            <a:custGeom>
              <a:avLst/>
              <a:gdLst>
                <a:gd name="T0" fmla="*/ 237 w 276"/>
                <a:gd name="T1" fmla="*/ 151 h 176"/>
                <a:gd name="T2" fmla="*/ 120 w 276"/>
                <a:gd name="T3" fmla="*/ 151 h 176"/>
                <a:gd name="T4" fmla="*/ 0 w 276"/>
                <a:gd name="T5" fmla="*/ 151 h 176"/>
                <a:gd name="T6" fmla="*/ 10 w 276"/>
                <a:gd name="T7" fmla="*/ 86 h 176"/>
                <a:gd name="T8" fmla="*/ 45 w 276"/>
                <a:gd name="T9" fmla="*/ 34 h 176"/>
                <a:gd name="T10" fmla="*/ 106 w 276"/>
                <a:gd name="T11" fmla="*/ 7 h 176"/>
                <a:gd name="T12" fmla="*/ 148 w 276"/>
                <a:gd name="T13" fmla="*/ 0 h 176"/>
                <a:gd name="T14" fmla="*/ 182 w 276"/>
                <a:gd name="T15" fmla="*/ 65 h 176"/>
                <a:gd name="T16" fmla="*/ 237 w 276"/>
                <a:gd name="T17" fmla="*/ 151 h 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6"/>
                <a:gd name="T28" fmla="*/ 0 h 176"/>
                <a:gd name="T29" fmla="*/ 276 w 276"/>
                <a:gd name="T30" fmla="*/ 176 h 1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6" h="176">
                  <a:moveTo>
                    <a:pt x="276" y="176"/>
                  </a:moveTo>
                  <a:lnTo>
                    <a:pt x="140" y="176"/>
                  </a:lnTo>
                  <a:lnTo>
                    <a:pt x="0" y="176"/>
                  </a:lnTo>
                  <a:lnTo>
                    <a:pt x="12" y="100"/>
                  </a:lnTo>
                  <a:lnTo>
                    <a:pt x="52" y="40"/>
                  </a:lnTo>
                  <a:lnTo>
                    <a:pt x="124" y="8"/>
                  </a:lnTo>
                  <a:lnTo>
                    <a:pt x="172" y="0"/>
                  </a:lnTo>
                  <a:lnTo>
                    <a:pt x="212" y="76"/>
                  </a:lnTo>
                  <a:lnTo>
                    <a:pt x="276" y="176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Arc 10"/>
            <p:cNvSpPr>
              <a:spLocks/>
            </p:cNvSpPr>
            <p:nvPr/>
          </p:nvSpPr>
          <p:spPr bwMode="auto">
            <a:xfrm flipH="1">
              <a:off x="626" y="1678"/>
              <a:ext cx="160" cy="148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1 h 24212"/>
                <a:gd name="T4" fmla="*/ 0 w 21600"/>
                <a:gd name="T5" fmla="*/ 1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0" name="Arc 11"/>
            <p:cNvSpPr>
              <a:spLocks/>
            </p:cNvSpPr>
            <p:nvPr/>
          </p:nvSpPr>
          <p:spPr bwMode="auto">
            <a:xfrm flipH="1">
              <a:off x="957" y="2196"/>
              <a:ext cx="160" cy="167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1 h 24212"/>
                <a:gd name="T4" fmla="*/ 0 w 21600"/>
                <a:gd name="T5" fmla="*/ 1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1" name="Arc 12"/>
            <p:cNvSpPr>
              <a:spLocks/>
            </p:cNvSpPr>
            <p:nvPr/>
          </p:nvSpPr>
          <p:spPr bwMode="auto">
            <a:xfrm flipH="1" flipV="1">
              <a:off x="717" y="1833"/>
              <a:ext cx="269" cy="220"/>
            </a:xfrm>
            <a:custGeom>
              <a:avLst/>
              <a:gdLst>
                <a:gd name="T0" fmla="*/ 0 w 25216"/>
                <a:gd name="T1" fmla="*/ 0 h 21600"/>
                <a:gd name="T2" fmla="*/ 3 w 25216"/>
                <a:gd name="T3" fmla="*/ 2 h 21600"/>
                <a:gd name="T4" fmla="*/ 0 w 25216"/>
                <a:gd name="T5" fmla="*/ 2 h 21600"/>
                <a:gd name="T6" fmla="*/ 0 60000 65536"/>
                <a:gd name="T7" fmla="*/ 0 60000 65536"/>
                <a:gd name="T8" fmla="*/ 0 60000 65536"/>
                <a:gd name="T9" fmla="*/ 0 w 25216"/>
                <a:gd name="T10" fmla="*/ 0 h 21600"/>
                <a:gd name="T11" fmla="*/ 25216 w 252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16" h="21600" fill="none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</a:path>
                <a:path w="25216" h="21600" stroke="0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  <a:lnTo>
                    <a:pt x="3616" y="21600"/>
                  </a:lnTo>
                  <a:lnTo>
                    <a:pt x="-1" y="304"/>
                  </a:lnTo>
                  <a:close/>
                </a:path>
              </a:pathLst>
            </a:custGeom>
            <a:noFill/>
            <a:ln w="381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2" name="Arc 13"/>
            <p:cNvSpPr>
              <a:spLocks/>
            </p:cNvSpPr>
            <p:nvPr/>
          </p:nvSpPr>
          <p:spPr bwMode="auto">
            <a:xfrm flipH="1" flipV="1">
              <a:off x="1035" y="2358"/>
              <a:ext cx="287" cy="210"/>
            </a:xfrm>
            <a:custGeom>
              <a:avLst/>
              <a:gdLst>
                <a:gd name="T0" fmla="*/ 0 w 23681"/>
                <a:gd name="T1" fmla="*/ 0 h 21600"/>
                <a:gd name="T2" fmla="*/ 3 w 23681"/>
                <a:gd name="T3" fmla="*/ 2 h 21600"/>
                <a:gd name="T4" fmla="*/ 0 w 23681"/>
                <a:gd name="T5" fmla="*/ 2 h 21600"/>
                <a:gd name="T6" fmla="*/ 0 60000 65536"/>
                <a:gd name="T7" fmla="*/ 0 60000 65536"/>
                <a:gd name="T8" fmla="*/ 0 60000 65536"/>
                <a:gd name="T9" fmla="*/ 0 w 23681"/>
                <a:gd name="T10" fmla="*/ 0 h 21600"/>
                <a:gd name="T11" fmla="*/ 23681 w 236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81" h="21600" fill="none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</a:path>
                <a:path w="23681" h="21600" stroke="0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  <a:lnTo>
                    <a:pt x="2081" y="21600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381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Arc 14"/>
            <p:cNvSpPr>
              <a:spLocks/>
            </p:cNvSpPr>
            <p:nvPr/>
          </p:nvSpPr>
          <p:spPr bwMode="auto">
            <a:xfrm flipV="1">
              <a:off x="1277" y="2362"/>
              <a:ext cx="36" cy="124"/>
            </a:xfrm>
            <a:custGeom>
              <a:avLst/>
              <a:gdLst>
                <a:gd name="T0" fmla="*/ 0 w 21601"/>
                <a:gd name="T1" fmla="*/ 0 h 21600"/>
                <a:gd name="T2" fmla="*/ 0 w 21601"/>
                <a:gd name="T3" fmla="*/ 1 h 21600"/>
                <a:gd name="T4" fmla="*/ 0 w 21601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1"/>
                <a:gd name="T10" fmla="*/ 0 h 21600"/>
                <a:gd name="T11" fmla="*/ 21601 w 2160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1" h="21600" fill="none" extrusionOk="0">
                  <a:moveTo>
                    <a:pt x="0" y="0"/>
                  </a:moveTo>
                  <a:cubicBezTo>
                    <a:pt x="0" y="0"/>
                    <a:pt x="0" y="-1"/>
                    <a:pt x="1" y="0"/>
                  </a:cubicBezTo>
                  <a:cubicBezTo>
                    <a:pt x="11930" y="0"/>
                    <a:pt x="21601" y="9670"/>
                    <a:pt x="21601" y="21600"/>
                  </a:cubicBezTo>
                </a:path>
                <a:path w="21601" h="21600" stroke="0" extrusionOk="0">
                  <a:moveTo>
                    <a:pt x="0" y="0"/>
                  </a:moveTo>
                  <a:cubicBezTo>
                    <a:pt x="0" y="0"/>
                    <a:pt x="0" y="-1"/>
                    <a:pt x="1" y="0"/>
                  </a:cubicBez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Arc 15"/>
            <p:cNvSpPr>
              <a:spLocks/>
            </p:cNvSpPr>
            <p:nvPr/>
          </p:nvSpPr>
          <p:spPr bwMode="auto">
            <a:xfrm flipV="1">
              <a:off x="931" y="1836"/>
              <a:ext cx="49" cy="102"/>
            </a:xfrm>
            <a:custGeom>
              <a:avLst/>
              <a:gdLst>
                <a:gd name="T0" fmla="*/ 0 w 21600"/>
                <a:gd name="T1" fmla="*/ 0 h 21192"/>
                <a:gd name="T2" fmla="*/ 0 w 21600"/>
                <a:gd name="T3" fmla="*/ 0 h 21192"/>
                <a:gd name="T4" fmla="*/ 0 w 21600"/>
                <a:gd name="T5" fmla="*/ 0 h 2119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92"/>
                <a:gd name="T11" fmla="*/ 21600 w 21600"/>
                <a:gd name="T12" fmla="*/ 21192 h 21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92" fill="none" extrusionOk="0">
                  <a:moveTo>
                    <a:pt x="4176" y="-1"/>
                  </a:moveTo>
                  <a:cubicBezTo>
                    <a:pt x="14300" y="1994"/>
                    <a:pt x="21600" y="10872"/>
                    <a:pt x="21600" y="21192"/>
                  </a:cubicBezTo>
                </a:path>
                <a:path w="21600" h="21192" stroke="0" extrusionOk="0">
                  <a:moveTo>
                    <a:pt x="4176" y="-1"/>
                  </a:moveTo>
                  <a:cubicBezTo>
                    <a:pt x="14300" y="1994"/>
                    <a:pt x="21600" y="10872"/>
                    <a:pt x="21600" y="21192"/>
                  </a:cubicBezTo>
                  <a:lnTo>
                    <a:pt x="0" y="21192"/>
                  </a:lnTo>
                  <a:lnTo>
                    <a:pt x="4176" y="-1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Arc 16"/>
            <p:cNvSpPr>
              <a:spLocks/>
            </p:cNvSpPr>
            <p:nvPr/>
          </p:nvSpPr>
          <p:spPr bwMode="auto">
            <a:xfrm>
              <a:off x="788" y="1709"/>
              <a:ext cx="148" cy="119"/>
            </a:xfrm>
            <a:custGeom>
              <a:avLst/>
              <a:gdLst>
                <a:gd name="T0" fmla="*/ 0 w 21600"/>
                <a:gd name="T1" fmla="*/ 0 h 24593"/>
                <a:gd name="T2" fmla="*/ 1 w 21600"/>
                <a:gd name="T3" fmla="*/ 1 h 24593"/>
                <a:gd name="T4" fmla="*/ 0 w 21600"/>
                <a:gd name="T5" fmla="*/ 1 h 24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593"/>
                <a:gd name="T11" fmla="*/ 21600 w 21600"/>
                <a:gd name="T12" fmla="*/ 24593 h 24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59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01"/>
                    <a:pt x="21530" y="23601"/>
                    <a:pt x="21391" y="24592"/>
                  </a:cubicBezTo>
                </a:path>
                <a:path w="21600" h="2459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01"/>
                    <a:pt x="21530" y="23601"/>
                    <a:pt x="21391" y="2459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Arc 17"/>
            <p:cNvSpPr>
              <a:spLocks/>
            </p:cNvSpPr>
            <p:nvPr/>
          </p:nvSpPr>
          <p:spPr bwMode="auto">
            <a:xfrm>
              <a:off x="1130" y="2250"/>
              <a:ext cx="154" cy="119"/>
            </a:xfrm>
            <a:custGeom>
              <a:avLst/>
              <a:gdLst>
                <a:gd name="T0" fmla="*/ 0 w 22438"/>
                <a:gd name="T1" fmla="*/ 0 h 24593"/>
                <a:gd name="T2" fmla="*/ 1 w 22438"/>
                <a:gd name="T3" fmla="*/ 1 h 24593"/>
                <a:gd name="T4" fmla="*/ 0 w 22438"/>
                <a:gd name="T5" fmla="*/ 1 h 24593"/>
                <a:gd name="T6" fmla="*/ 0 60000 65536"/>
                <a:gd name="T7" fmla="*/ 0 60000 65536"/>
                <a:gd name="T8" fmla="*/ 0 60000 65536"/>
                <a:gd name="T9" fmla="*/ 0 w 22438"/>
                <a:gd name="T10" fmla="*/ 0 h 24593"/>
                <a:gd name="T11" fmla="*/ 22438 w 22438"/>
                <a:gd name="T12" fmla="*/ 24593 h 24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38" h="24593" fill="none" extrusionOk="0">
                  <a:moveTo>
                    <a:pt x="0" y="16"/>
                  </a:moveTo>
                  <a:cubicBezTo>
                    <a:pt x="279" y="5"/>
                    <a:pt x="558" y="-1"/>
                    <a:pt x="838" y="0"/>
                  </a:cubicBezTo>
                  <a:cubicBezTo>
                    <a:pt x="12767" y="0"/>
                    <a:pt x="22438" y="9670"/>
                    <a:pt x="22438" y="21600"/>
                  </a:cubicBezTo>
                  <a:cubicBezTo>
                    <a:pt x="22438" y="22601"/>
                    <a:pt x="22368" y="23601"/>
                    <a:pt x="22229" y="24592"/>
                  </a:cubicBezTo>
                </a:path>
                <a:path w="22438" h="24593" stroke="0" extrusionOk="0">
                  <a:moveTo>
                    <a:pt x="0" y="16"/>
                  </a:moveTo>
                  <a:cubicBezTo>
                    <a:pt x="279" y="5"/>
                    <a:pt x="558" y="-1"/>
                    <a:pt x="838" y="0"/>
                  </a:cubicBezTo>
                  <a:cubicBezTo>
                    <a:pt x="12767" y="0"/>
                    <a:pt x="22438" y="9670"/>
                    <a:pt x="22438" y="21600"/>
                  </a:cubicBezTo>
                  <a:cubicBezTo>
                    <a:pt x="22438" y="22601"/>
                    <a:pt x="22368" y="23601"/>
                    <a:pt x="22229" y="24592"/>
                  </a:cubicBezTo>
                  <a:lnTo>
                    <a:pt x="838" y="2160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Line 18"/>
            <p:cNvSpPr>
              <a:spLocks noChangeShapeType="1"/>
            </p:cNvSpPr>
            <p:nvPr/>
          </p:nvSpPr>
          <p:spPr bwMode="auto">
            <a:xfrm>
              <a:off x="113" y="2362"/>
              <a:ext cx="1851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Line 19"/>
            <p:cNvSpPr>
              <a:spLocks noChangeShapeType="1"/>
            </p:cNvSpPr>
            <p:nvPr/>
          </p:nvSpPr>
          <p:spPr bwMode="auto">
            <a:xfrm>
              <a:off x="42" y="1832"/>
              <a:ext cx="185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9" name="Text Box 20"/>
            <p:cNvSpPr txBox="1">
              <a:spLocks noChangeArrowheads="1"/>
            </p:cNvSpPr>
            <p:nvPr/>
          </p:nvSpPr>
          <p:spPr bwMode="auto">
            <a:xfrm>
              <a:off x="1842" y="1726"/>
              <a:ext cx="71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M</a:t>
              </a:r>
            </a:p>
          </p:txBody>
        </p:sp>
        <p:sp>
          <p:nvSpPr>
            <p:cNvPr id="18510" name="Oval 21"/>
            <p:cNvSpPr>
              <a:spLocks noChangeArrowheads="1"/>
            </p:cNvSpPr>
            <p:nvPr/>
          </p:nvSpPr>
          <p:spPr bwMode="auto">
            <a:xfrm>
              <a:off x="1616" y="1811"/>
              <a:ext cx="41" cy="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1" name="Text Box 22"/>
            <p:cNvSpPr txBox="1">
              <a:spLocks noChangeArrowheads="1"/>
            </p:cNvSpPr>
            <p:nvPr/>
          </p:nvSpPr>
          <p:spPr bwMode="auto">
            <a:xfrm rot="10800000" flipH="1" flipV="1">
              <a:off x="1525" y="1839"/>
              <a:ext cx="24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8512" name="Text Box 23"/>
            <p:cNvSpPr txBox="1">
              <a:spLocks noChangeArrowheads="1"/>
            </p:cNvSpPr>
            <p:nvPr/>
          </p:nvSpPr>
          <p:spPr bwMode="auto">
            <a:xfrm rot="10800000" flipH="1" flipV="1">
              <a:off x="197" y="1813"/>
              <a:ext cx="247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8513" name="Oval 24"/>
            <p:cNvSpPr>
              <a:spLocks noChangeArrowheads="1"/>
            </p:cNvSpPr>
            <p:nvPr/>
          </p:nvSpPr>
          <p:spPr bwMode="auto">
            <a:xfrm>
              <a:off x="307" y="1809"/>
              <a:ext cx="42" cy="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4" name="Text Box 25"/>
            <p:cNvSpPr txBox="1">
              <a:spLocks noChangeArrowheads="1"/>
            </p:cNvSpPr>
            <p:nvPr/>
          </p:nvSpPr>
          <p:spPr bwMode="auto">
            <a:xfrm>
              <a:off x="1898" y="2246"/>
              <a:ext cx="6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N</a:t>
              </a:r>
            </a:p>
          </p:txBody>
        </p:sp>
        <p:sp>
          <p:nvSpPr>
            <p:cNvPr id="18515" name="Oval 26"/>
            <p:cNvSpPr>
              <a:spLocks noChangeArrowheads="1"/>
            </p:cNvSpPr>
            <p:nvPr/>
          </p:nvSpPr>
          <p:spPr bwMode="auto">
            <a:xfrm>
              <a:off x="300" y="2341"/>
              <a:ext cx="42" cy="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6" name="Oval 27"/>
            <p:cNvSpPr>
              <a:spLocks noChangeArrowheads="1"/>
            </p:cNvSpPr>
            <p:nvPr/>
          </p:nvSpPr>
          <p:spPr bwMode="auto">
            <a:xfrm>
              <a:off x="1610" y="2338"/>
              <a:ext cx="41" cy="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7" name="Text Box 28"/>
            <p:cNvSpPr txBox="1">
              <a:spLocks noChangeArrowheads="1"/>
            </p:cNvSpPr>
            <p:nvPr/>
          </p:nvSpPr>
          <p:spPr bwMode="auto">
            <a:xfrm rot="10800000" flipH="1" flipV="1">
              <a:off x="205" y="2365"/>
              <a:ext cx="24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8518" name="Text Box 29"/>
            <p:cNvSpPr txBox="1">
              <a:spLocks noChangeArrowheads="1"/>
            </p:cNvSpPr>
            <p:nvPr/>
          </p:nvSpPr>
          <p:spPr bwMode="auto">
            <a:xfrm rot="10800000" flipH="1" flipV="1">
              <a:off x="1508" y="2365"/>
              <a:ext cx="24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18519" name="Line 30"/>
            <p:cNvSpPr>
              <a:spLocks noChangeShapeType="1"/>
            </p:cNvSpPr>
            <p:nvPr/>
          </p:nvSpPr>
          <p:spPr bwMode="auto">
            <a:xfrm flipH="1" flipV="1">
              <a:off x="549" y="1339"/>
              <a:ext cx="975" cy="154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0" name="Oval 31"/>
            <p:cNvSpPr>
              <a:spLocks noChangeArrowheads="1"/>
            </p:cNvSpPr>
            <p:nvPr/>
          </p:nvSpPr>
          <p:spPr bwMode="auto">
            <a:xfrm>
              <a:off x="843" y="1813"/>
              <a:ext cx="42" cy="44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21" name="Oval 32"/>
            <p:cNvSpPr>
              <a:spLocks noChangeArrowheads="1"/>
            </p:cNvSpPr>
            <p:nvPr/>
          </p:nvSpPr>
          <p:spPr bwMode="auto">
            <a:xfrm>
              <a:off x="1178" y="2341"/>
              <a:ext cx="42" cy="44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22" name="Oval 33"/>
            <p:cNvSpPr>
              <a:spLocks noChangeArrowheads="1"/>
            </p:cNvSpPr>
            <p:nvPr/>
          </p:nvSpPr>
          <p:spPr bwMode="auto">
            <a:xfrm>
              <a:off x="635" y="1484"/>
              <a:ext cx="42" cy="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23" name="Text Box 34"/>
            <p:cNvSpPr txBox="1">
              <a:spLocks noChangeArrowheads="1"/>
            </p:cNvSpPr>
            <p:nvPr/>
          </p:nvSpPr>
          <p:spPr bwMode="auto">
            <a:xfrm rot="10800000" flipH="1" flipV="1">
              <a:off x="755" y="1827"/>
              <a:ext cx="14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18524" name="Text Box 35"/>
            <p:cNvSpPr txBox="1">
              <a:spLocks noChangeArrowheads="1"/>
            </p:cNvSpPr>
            <p:nvPr/>
          </p:nvSpPr>
          <p:spPr bwMode="auto">
            <a:xfrm rot="10800000" flipH="1" flipV="1">
              <a:off x="1041" y="2357"/>
              <a:ext cx="14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Q</a:t>
              </a:r>
            </a:p>
          </p:txBody>
        </p:sp>
        <p:sp>
          <p:nvSpPr>
            <p:cNvPr id="18525" name="Oval 36"/>
            <p:cNvSpPr>
              <a:spLocks noChangeArrowheads="1"/>
            </p:cNvSpPr>
            <p:nvPr/>
          </p:nvSpPr>
          <p:spPr bwMode="auto">
            <a:xfrm>
              <a:off x="1369" y="2643"/>
              <a:ext cx="42" cy="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26" name="Text Box 37"/>
            <p:cNvSpPr txBox="1">
              <a:spLocks noChangeArrowheads="1"/>
            </p:cNvSpPr>
            <p:nvPr/>
          </p:nvSpPr>
          <p:spPr bwMode="auto">
            <a:xfrm rot="10800000" flipH="1" flipV="1">
              <a:off x="449" y="1443"/>
              <a:ext cx="247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18527" name="Text Box 38"/>
            <p:cNvSpPr txBox="1">
              <a:spLocks noChangeArrowheads="1"/>
            </p:cNvSpPr>
            <p:nvPr/>
          </p:nvSpPr>
          <p:spPr bwMode="auto">
            <a:xfrm rot="10800000" flipH="1" flipV="1">
              <a:off x="1173" y="2614"/>
              <a:ext cx="24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8528" name="Text Box 39"/>
            <p:cNvSpPr txBox="1">
              <a:spLocks noChangeArrowheads="1"/>
            </p:cNvSpPr>
            <p:nvPr/>
          </p:nvSpPr>
          <p:spPr bwMode="auto">
            <a:xfrm>
              <a:off x="591" y="1345"/>
              <a:ext cx="71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L</a:t>
              </a:r>
            </a:p>
          </p:txBody>
        </p:sp>
      </p:grpSp>
      <p:sp>
        <p:nvSpPr>
          <p:cNvPr id="231464" name="WordArt 40"/>
          <p:cNvSpPr>
            <a:spLocks noChangeArrowheads="1" noChangeShapeType="1" noTextEdit="1"/>
          </p:cNvSpPr>
          <p:nvPr/>
        </p:nvSpPr>
        <p:spPr bwMode="auto">
          <a:xfrm>
            <a:off x="2614613" y="5526088"/>
            <a:ext cx="3257550" cy="552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9900"/>
                    </a:gs>
                    <a:gs pos="50000">
                      <a:srgbClr val="9933FF"/>
                    </a:gs>
                    <a:gs pos="100000">
                      <a:srgbClr val="0099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Corresponding angles</a:t>
            </a:r>
          </a:p>
        </p:txBody>
      </p:sp>
      <p:grpSp>
        <p:nvGrpSpPr>
          <p:cNvPr id="231465" name="Group 41"/>
          <p:cNvGrpSpPr>
            <a:grpSpLocks/>
          </p:cNvGrpSpPr>
          <p:nvPr/>
        </p:nvGrpSpPr>
        <p:grpSpPr bwMode="auto">
          <a:xfrm>
            <a:off x="1887538" y="1708150"/>
            <a:ext cx="5322887" cy="3432175"/>
            <a:chOff x="1248" y="1935"/>
            <a:chExt cx="2757" cy="1751"/>
          </a:xfrm>
        </p:grpSpPr>
        <p:sp>
          <p:nvSpPr>
            <p:cNvPr id="18471" name="Freeform 42"/>
            <p:cNvSpPr>
              <a:spLocks/>
            </p:cNvSpPr>
            <p:nvPr/>
          </p:nvSpPr>
          <p:spPr bwMode="auto">
            <a:xfrm rot="3499862" flipH="1">
              <a:off x="2219" y="2961"/>
              <a:ext cx="265" cy="200"/>
            </a:xfrm>
            <a:custGeom>
              <a:avLst/>
              <a:gdLst>
                <a:gd name="T0" fmla="*/ 258 w 228"/>
                <a:gd name="T1" fmla="*/ 0 h 210"/>
                <a:gd name="T2" fmla="*/ 0 w 228"/>
                <a:gd name="T3" fmla="*/ 0 h 210"/>
                <a:gd name="T4" fmla="*/ 160 w 228"/>
                <a:gd name="T5" fmla="*/ 200 h 210"/>
                <a:gd name="T6" fmla="*/ 244 w 228"/>
                <a:gd name="T7" fmla="*/ 126 h 210"/>
                <a:gd name="T8" fmla="*/ 265 w 228"/>
                <a:gd name="T9" fmla="*/ 69 h 210"/>
                <a:gd name="T10" fmla="*/ 258 w 228"/>
                <a:gd name="T11" fmla="*/ 0 h 2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"/>
                <a:gd name="T19" fmla="*/ 0 h 210"/>
                <a:gd name="T20" fmla="*/ 228 w 228"/>
                <a:gd name="T21" fmla="*/ 210 h 2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" h="210">
                  <a:moveTo>
                    <a:pt x="222" y="0"/>
                  </a:moveTo>
                  <a:cubicBezTo>
                    <a:pt x="148" y="0"/>
                    <a:pt x="74" y="0"/>
                    <a:pt x="0" y="0"/>
                  </a:cubicBezTo>
                  <a:lnTo>
                    <a:pt x="138" y="210"/>
                  </a:lnTo>
                  <a:lnTo>
                    <a:pt x="210" y="132"/>
                  </a:lnTo>
                  <a:lnTo>
                    <a:pt x="228" y="7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Freeform 43"/>
            <p:cNvSpPr>
              <a:spLocks/>
            </p:cNvSpPr>
            <p:nvPr/>
          </p:nvSpPr>
          <p:spPr bwMode="auto">
            <a:xfrm>
              <a:off x="2154" y="2520"/>
              <a:ext cx="228" cy="222"/>
            </a:xfrm>
            <a:custGeom>
              <a:avLst/>
              <a:gdLst>
                <a:gd name="T0" fmla="*/ 222 w 228"/>
                <a:gd name="T1" fmla="*/ 0 h 210"/>
                <a:gd name="T2" fmla="*/ 0 w 228"/>
                <a:gd name="T3" fmla="*/ 0 h 210"/>
                <a:gd name="T4" fmla="*/ 138 w 228"/>
                <a:gd name="T5" fmla="*/ 222 h 210"/>
                <a:gd name="T6" fmla="*/ 210 w 228"/>
                <a:gd name="T7" fmla="*/ 140 h 210"/>
                <a:gd name="T8" fmla="*/ 228 w 228"/>
                <a:gd name="T9" fmla="*/ 76 h 210"/>
                <a:gd name="T10" fmla="*/ 222 w 228"/>
                <a:gd name="T11" fmla="*/ 0 h 2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"/>
                <a:gd name="T19" fmla="*/ 0 h 210"/>
                <a:gd name="T20" fmla="*/ 228 w 228"/>
                <a:gd name="T21" fmla="*/ 210 h 2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" h="210">
                  <a:moveTo>
                    <a:pt x="222" y="0"/>
                  </a:moveTo>
                  <a:cubicBezTo>
                    <a:pt x="148" y="0"/>
                    <a:pt x="74" y="0"/>
                    <a:pt x="0" y="0"/>
                  </a:cubicBezTo>
                  <a:lnTo>
                    <a:pt x="138" y="210"/>
                  </a:lnTo>
                  <a:lnTo>
                    <a:pt x="210" y="132"/>
                  </a:lnTo>
                  <a:lnTo>
                    <a:pt x="228" y="7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Arc 44"/>
            <p:cNvSpPr>
              <a:spLocks/>
            </p:cNvSpPr>
            <p:nvPr/>
          </p:nvSpPr>
          <p:spPr bwMode="auto">
            <a:xfrm rot="-7758895">
              <a:off x="2255" y="2894"/>
              <a:ext cx="152" cy="206"/>
            </a:xfrm>
            <a:custGeom>
              <a:avLst/>
              <a:gdLst>
                <a:gd name="T0" fmla="*/ 0 w 21600"/>
                <a:gd name="T1" fmla="*/ 0 h 28465"/>
                <a:gd name="T2" fmla="*/ 1 w 21600"/>
                <a:gd name="T3" fmla="*/ 1 h 28465"/>
                <a:gd name="T4" fmla="*/ 0 w 21600"/>
                <a:gd name="T5" fmla="*/ 1 h 284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8465"/>
                <a:gd name="T11" fmla="*/ 21600 w 21600"/>
                <a:gd name="T12" fmla="*/ 28465 h 28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8465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3688"/>
                    <a:pt x="21176" y="26139"/>
                    <a:pt x="20348" y="28465"/>
                  </a:cubicBezTo>
                </a:path>
                <a:path w="21600" h="28465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3688"/>
                    <a:pt x="21176" y="26139"/>
                    <a:pt x="20348" y="28465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Arc 45"/>
            <p:cNvSpPr>
              <a:spLocks/>
            </p:cNvSpPr>
            <p:nvPr/>
          </p:nvSpPr>
          <p:spPr bwMode="auto">
            <a:xfrm rot="3041105">
              <a:off x="2245" y="2511"/>
              <a:ext cx="151" cy="224"/>
            </a:xfrm>
            <a:custGeom>
              <a:avLst/>
              <a:gdLst>
                <a:gd name="T0" fmla="*/ 0 w 21600"/>
                <a:gd name="T1" fmla="*/ 0 h 31094"/>
                <a:gd name="T2" fmla="*/ 1 w 21600"/>
                <a:gd name="T3" fmla="*/ 2 h 31094"/>
                <a:gd name="T4" fmla="*/ 0 w 21600"/>
                <a:gd name="T5" fmla="*/ 1 h 31094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094"/>
                <a:gd name="T11" fmla="*/ 21600 w 21600"/>
                <a:gd name="T12" fmla="*/ 31094 h 310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094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4653"/>
                    <a:pt x="20780" y="28038"/>
                    <a:pt x="19210" y="31093"/>
                  </a:cubicBezTo>
                </a:path>
                <a:path w="21600" h="31094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4653"/>
                    <a:pt x="20780" y="28038"/>
                    <a:pt x="19210" y="31093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46"/>
            <p:cNvSpPr>
              <a:spLocks noChangeShapeType="1"/>
            </p:cNvSpPr>
            <p:nvPr/>
          </p:nvSpPr>
          <p:spPr bwMode="auto">
            <a:xfrm>
              <a:off x="1326" y="3108"/>
              <a:ext cx="20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Line 47"/>
            <p:cNvSpPr>
              <a:spLocks noChangeShapeType="1"/>
            </p:cNvSpPr>
            <p:nvPr/>
          </p:nvSpPr>
          <p:spPr bwMode="auto">
            <a:xfrm>
              <a:off x="1248" y="2514"/>
              <a:ext cx="2017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Text Box 48"/>
            <p:cNvSpPr txBox="1">
              <a:spLocks noChangeArrowheads="1"/>
            </p:cNvSpPr>
            <p:nvPr/>
          </p:nvSpPr>
          <p:spPr bwMode="auto">
            <a:xfrm>
              <a:off x="3171" y="2395"/>
              <a:ext cx="7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M</a:t>
              </a:r>
            </a:p>
          </p:txBody>
        </p:sp>
        <p:sp>
          <p:nvSpPr>
            <p:cNvPr id="18478" name="Oval 49"/>
            <p:cNvSpPr>
              <a:spLocks noChangeArrowheads="1"/>
            </p:cNvSpPr>
            <p:nvPr/>
          </p:nvSpPr>
          <p:spPr bwMode="auto">
            <a:xfrm>
              <a:off x="2963" y="2490"/>
              <a:ext cx="46" cy="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9" name="Text Box 50"/>
            <p:cNvSpPr txBox="1">
              <a:spLocks noChangeArrowheads="1"/>
            </p:cNvSpPr>
            <p:nvPr/>
          </p:nvSpPr>
          <p:spPr bwMode="auto">
            <a:xfrm rot="10800000" flipH="1" flipV="1">
              <a:off x="2864" y="2522"/>
              <a:ext cx="26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8480" name="Text Box 51"/>
            <p:cNvSpPr txBox="1">
              <a:spLocks noChangeArrowheads="1"/>
            </p:cNvSpPr>
            <p:nvPr/>
          </p:nvSpPr>
          <p:spPr bwMode="auto">
            <a:xfrm rot="10800000" flipH="1" flipV="1">
              <a:off x="1419" y="2513"/>
              <a:ext cx="26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8481" name="Oval 52"/>
            <p:cNvSpPr>
              <a:spLocks noChangeArrowheads="1"/>
            </p:cNvSpPr>
            <p:nvPr/>
          </p:nvSpPr>
          <p:spPr bwMode="auto">
            <a:xfrm>
              <a:off x="1537" y="2488"/>
              <a:ext cx="45" cy="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2" name="Text Box 53"/>
            <p:cNvSpPr txBox="1">
              <a:spLocks noChangeArrowheads="1"/>
            </p:cNvSpPr>
            <p:nvPr/>
          </p:nvSpPr>
          <p:spPr bwMode="auto">
            <a:xfrm>
              <a:off x="3259" y="2992"/>
              <a:ext cx="74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N</a:t>
              </a:r>
            </a:p>
          </p:txBody>
        </p:sp>
        <p:sp>
          <p:nvSpPr>
            <p:cNvPr id="18483" name="Oval 54"/>
            <p:cNvSpPr>
              <a:spLocks noChangeArrowheads="1"/>
            </p:cNvSpPr>
            <p:nvPr/>
          </p:nvSpPr>
          <p:spPr bwMode="auto">
            <a:xfrm>
              <a:off x="1529" y="3083"/>
              <a:ext cx="45" cy="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4" name="Oval 55"/>
            <p:cNvSpPr>
              <a:spLocks noChangeArrowheads="1"/>
            </p:cNvSpPr>
            <p:nvPr/>
          </p:nvSpPr>
          <p:spPr bwMode="auto">
            <a:xfrm>
              <a:off x="2957" y="3081"/>
              <a:ext cx="45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5" name="Text Box 56"/>
            <p:cNvSpPr txBox="1">
              <a:spLocks noChangeArrowheads="1"/>
            </p:cNvSpPr>
            <p:nvPr/>
          </p:nvSpPr>
          <p:spPr bwMode="auto">
            <a:xfrm rot="10800000" flipH="1" flipV="1">
              <a:off x="1426" y="3107"/>
              <a:ext cx="2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8486" name="Text Box 57"/>
            <p:cNvSpPr txBox="1">
              <a:spLocks noChangeArrowheads="1"/>
            </p:cNvSpPr>
            <p:nvPr/>
          </p:nvSpPr>
          <p:spPr bwMode="auto">
            <a:xfrm rot="10800000" flipH="1" flipV="1">
              <a:off x="2847" y="3105"/>
              <a:ext cx="26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18487" name="Line 58"/>
            <p:cNvSpPr>
              <a:spLocks noChangeShapeType="1"/>
            </p:cNvSpPr>
            <p:nvPr/>
          </p:nvSpPr>
          <p:spPr bwMode="auto">
            <a:xfrm flipH="1" flipV="1">
              <a:off x="1801" y="1962"/>
              <a:ext cx="1062" cy="1724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Oval 59"/>
            <p:cNvSpPr>
              <a:spLocks noChangeArrowheads="1"/>
            </p:cNvSpPr>
            <p:nvPr/>
          </p:nvSpPr>
          <p:spPr bwMode="auto">
            <a:xfrm>
              <a:off x="2121" y="2493"/>
              <a:ext cx="46" cy="49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9" name="Oval 60"/>
            <p:cNvSpPr>
              <a:spLocks noChangeArrowheads="1"/>
            </p:cNvSpPr>
            <p:nvPr/>
          </p:nvSpPr>
          <p:spPr bwMode="auto">
            <a:xfrm>
              <a:off x="2487" y="3084"/>
              <a:ext cx="45" cy="49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0" name="Oval 61"/>
            <p:cNvSpPr>
              <a:spLocks noChangeArrowheads="1"/>
            </p:cNvSpPr>
            <p:nvPr/>
          </p:nvSpPr>
          <p:spPr bwMode="auto">
            <a:xfrm>
              <a:off x="1894" y="2124"/>
              <a:ext cx="46" cy="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1" name="Text Box 62"/>
            <p:cNvSpPr txBox="1">
              <a:spLocks noChangeArrowheads="1"/>
            </p:cNvSpPr>
            <p:nvPr/>
          </p:nvSpPr>
          <p:spPr bwMode="auto">
            <a:xfrm rot="10800000" flipH="1" flipV="1">
              <a:off x="2017" y="2483"/>
              <a:ext cx="15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18492" name="Text Box 63"/>
            <p:cNvSpPr txBox="1">
              <a:spLocks noChangeArrowheads="1"/>
            </p:cNvSpPr>
            <p:nvPr/>
          </p:nvSpPr>
          <p:spPr bwMode="auto">
            <a:xfrm rot="10800000" flipH="1" flipV="1">
              <a:off x="2356" y="3084"/>
              <a:ext cx="16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Q</a:t>
              </a:r>
            </a:p>
          </p:txBody>
        </p:sp>
        <p:sp>
          <p:nvSpPr>
            <p:cNvPr id="18493" name="Oval 64"/>
            <p:cNvSpPr>
              <a:spLocks noChangeArrowheads="1"/>
            </p:cNvSpPr>
            <p:nvPr/>
          </p:nvSpPr>
          <p:spPr bwMode="auto">
            <a:xfrm>
              <a:off x="2694" y="3422"/>
              <a:ext cx="45" cy="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4" name="Text Box 65"/>
            <p:cNvSpPr txBox="1">
              <a:spLocks noChangeArrowheads="1"/>
            </p:cNvSpPr>
            <p:nvPr/>
          </p:nvSpPr>
          <p:spPr bwMode="auto">
            <a:xfrm rot="10800000" flipH="1" flipV="1">
              <a:off x="1698" y="2078"/>
              <a:ext cx="27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18495" name="Text Box 66"/>
            <p:cNvSpPr txBox="1">
              <a:spLocks noChangeArrowheads="1"/>
            </p:cNvSpPr>
            <p:nvPr/>
          </p:nvSpPr>
          <p:spPr bwMode="auto">
            <a:xfrm rot="10800000" flipH="1" flipV="1">
              <a:off x="2485" y="3386"/>
              <a:ext cx="2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8496" name="Text Box 67"/>
            <p:cNvSpPr txBox="1">
              <a:spLocks noChangeArrowheads="1"/>
            </p:cNvSpPr>
            <p:nvPr/>
          </p:nvSpPr>
          <p:spPr bwMode="auto">
            <a:xfrm>
              <a:off x="1845" y="1935"/>
              <a:ext cx="78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L</a:t>
              </a:r>
            </a:p>
          </p:txBody>
        </p:sp>
      </p:grpSp>
      <p:sp>
        <p:nvSpPr>
          <p:cNvPr id="231492" name="WordArt 68"/>
          <p:cNvSpPr>
            <a:spLocks noChangeArrowheads="1" noChangeShapeType="1" noTextEdit="1"/>
          </p:cNvSpPr>
          <p:nvPr/>
        </p:nvSpPr>
        <p:spPr bwMode="auto">
          <a:xfrm>
            <a:off x="2752725" y="5541963"/>
            <a:ext cx="3257550" cy="552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9900"/>
                    </a:gs>
                    <a:gs pos="50000">
                      <a:srgbClr val="9933FF"/>
                    </a:gs>
                    <a:gs pos="100000">
                      <a:srgbClr val="0099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Alternate angles</a:t>
            </a:r>
          </a:p>
        </p:txBody>
      </p:sp>
      <p:grpSp>
        <p:nvGrpSpPr>
          <p:cNvPr id="231493" name="Group 69"/>
          <p:cNvGrpSpPr>
            <a:grpSpLocks/>
          </p:cNvGrpSpPr>
          <p:nvPr/>
        </p:nvGrpSpPr>
        <p:grpSpPr bwMode="auto">
          <a:xfrm>
            <a:off x="1865313" y="1646238"/>
            <a:ext cx="5434012" cy="3625850"/>
            <a:chOff x="272" y="618"/>
            <a:chExt cx="3219" cy="1873"/>
          </a:xfrm>
        </p:grpSpPr>
        <p:sp>
          <p:nvSpPr>
            <p:cNvPr id="18442" name="Freeform 70"/>
            <p:cNvSpPr>
              <a:spLocks/>
            </p:cNvSpPr>
            <p:nvPr/>
          </p:nvSpPr>
          <p:spPr bwMode="auto">
            <a:xfrm>
              <a:off x="1120" y="1217"/>
              <a:ext cx="337" cy="185"/>
            </a:xfrm>
            <a:custGeom>
              <a:avLst/>
              <a:gdLst>
                <a:gd name="T0" fmla="*/ 209 w 329"/>
                <a:gd name="T1" fmla="*/ 14 h 185"/>
                <a:gd name="T2" fmla="*/ 140 w 329"/>
                <a:gd name="T3" fmla="*/ 1 h 185"/>
                <a:gd name="T4" fmla="*/ 17 w 329"/>
                <a:gd name="T5" fmla="*/ 5 h 185"/>
                <a:gd name="T6" fmla="*/ 54 w 329"/>
                <a:gd name="T7" fmla="*/ 97 h 185"/>
                <a:gd name="T8" fmla="*/ 38 w 329"/>
                <a:gd name="T9" fmla="*/ 53 h 185"/>
                <a:gd name="T10" fmla="*/ 5 w 329"/>
                <a:gd name="T11" fmla="*/ 29 h 185"/>
                <a:gd name="T12" fmla="*/ 9 w 329"/>
                <a:gd name="T13" fmla="*/ 25 h 185"/>
                <a:gd name="T14" fmla="*/ 83 w 329"/>
                <a:gd name="T15" fmla="*/ 125 h 185"/>
                <a:gd name="T16" fmla="*/ 136 w 329"/>
                <a:gd name="T17" fmla="*/ 161 h 185"/>
                <a:gd name="T18" fmla="*/ 205 w 329"/>
                <a:gd name="T19" fmla="*/ 181 h 185"/>
                <a:gd name="T20" fmla="*/ 307 w 329"/>
                <a:gd name="T21" fmla="*/ 185 h 185"/>
                <a:gd name="T22" fmla="*/ 337 w 329"/>
                <a:gd name="T23" fmla="*/ 185 h 185"/>
                <a:gd name="T24" fmla="*/ 209 w 329"/>
                <a:gd name="T25" fmla="*/ 14 h 1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9"/>
                <a:gd name="T40" fmla="*/ 0 h 185"/>
                <a:gd name="T41" fmla="*/ 329 w 329"/>
                <a:gd name="T42" fmla="*/ 185 h 1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9" h="185">
                  <a:moveTo>
                    <a:pt x="204" y="14"/>
                  </a:moveTo>
                  <a:cubicBezTo>
                    <a:pt x="165" y="0"/>
                    <a:pt x="191" y="1"/>
                    <a:pt x="137" y="1"/>
                  </a:cubicBezTo>
                  <a:cubicBezTo>
                    <a:pt x="111" y="0"/>
                    <a:pt x="38" y="3"/>
                    <a:pt x="17" y="5"/>
                  </a:cubicBezTo>
                  <a:cubicBezTo>
                    <a:pt x="3" y="21"/>
                    <a:pt x="50" y="89"/>
                    <a:pt x="53" y="97"/>
                  </a:cubicBezTo>
                  <a:cubicBezTo>
                    <a:pt x="55" y="109"/>
                    <a:pt x="45" y="64"/>
                    <a:pt x="37" y="53"/>
                  </a:cubicBezTo>
                  <a:cubicBezTo>
                    <a:pt x="29" y="42"/>
                    <a:pt x="10" y="34"/>
                    <a:pt x="5" y="29"/>
                  </a:cubicBezTo>
                  <a:cubicBezTo>
                    <a:pt x="9" y="32"/>
                    <a:pt x="0" y="13"/>
                    <a:pt x="9" y="25"/>
                  </a:cubicBezTo>
                  <a:lnTo>
                    <a:pt x="81" y="125"/>
                  </a:lnTo>
                  <a:cubicBezTo>
                    <a:pt x="103" y="146"/>
                    <a:pt x="113" y="152"/>
                    <a:pt x="133" y="161"/>
                  </a:cubicBezTo>
                  <a:cubicBezTo>
                    <a:pt x="153" y="170"/>
                    <a:pt x="172" y="177"/>
                    <a:pt x="200" y="181"/>
                  </a:cubicBezTo>
                  <a:lnTo>
                    <a:pt x="300" y="185"/>
                  </a:lnTo>
                  <a:lnTo>
                    <a:pt x="329" y="185"/>
                  </a:lnTo>
                  <a:cubicBezTo>
                    <a:pt x="287" y="128"/>
                    <a:pt x="204" y="14"/>
                    <a:pt x="204" y="14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Freeform 71"/>
            <p:cNvSpPr>
              <a:spLocks/>
            </p:cNvSpPr>
            <p:nvPr/>
          </p:nvSpPr>
          <p:spPr bwMode="auto">
            <a:xfrm>
              <a:off x="1497" y="1619"/>
              <a:ext cx="248" cy="260"/>
            </a:xfrm>
            <a:custGeom>
              <a:avLst/>
              <a:gdLst>
                <a:gd name="T0" fmla="*/ 248 w 244"/>
                <a:gd name="T1" fmla="*/ 238 h 258"/>
                <a:gd name="T2" fmla="*/ 179 w 244"/>
                <a:gd name="T3" fmla="*/ 133 h 258"/>
                <a:gd name="T4" fmla="*/ 81 w 244"/>
                <a:gd name="T5" fmla="*/ 0 h 258"/>
                <a:gd name="T6" fmla="*/ 20 w 244"/>
                <a:gd name="T7" fmla="*/ 81 h 258"/>
                <a:gd name="T8" fmla="*/ 0 w 244"/>
                <a:gd name="T9" fmla="*/ 165 h 258"/>
                <a:gd name="T10" fmla="*/ 16 w 244"/>
                <a:gd name="T11" fmla="*/ 260 h 258"/>
                <a:gd name="T12" fmla="*/ 20 w 244"/>
                <a:gd name="T13" fmla="*/ 238 h 258"/>
                <a:gd name="T14" fmla="*/ 146 w 244"/>
                <a:gd name="T15" fmla="*/ 238 h 258"/>
                <a:gd name="T16" fmla="*/ 248 w 244"/>
                <a:gd name="T17" fmla="*/ 238 h 2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4"/>
                <a:gd name="T28" fmla="*/ 0 h 258"/>
                <a:gd name="T29" fmla="*/ 244 w 244"/>
                <a:gd name="T30" fmla="*/ 258 h 2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4" h="258">
                  <a:moveTo>
                    <a:pt x="244" y="236"/>
                  </a:moveTo>
                  <a:lnTo>
                    <a:pt x="176" y="132"/>
                  </a:lnTo>
                  <a:lnTo>
                    <a:pt x="80" y="0"/>
                  </a:lnTo>
                  <a:lnTo>
                    <a:pt x="20" y="80"/>
                  </a:lnTo>
                  <a:lnTo>
                    <a:pt x="0" y="164"/>
                  </a:lnTo>
                  <a:lnTo>
                    <a:pt x="16" y="258"/>
                  </a:lnTo>
                  <a:lnTo>
                    <a:pt x="20" y="236"/>
                  </a:lnTo>
                  <a:lnTo>
                    <a:pt x="144" y="236"/>
                  </a:lnTo>
                  <a:lnTo>
                    <a:pt x="244" y="236"/>
                  </a:lnTo>
                  <a:close/>
                </a:path>
              </a:pathLst>
            </a:custGeom>
            <a:solidFill>
              <a:srgbClr val="FF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44" name="Group 72"/>
            <p:cNvGrpSpPr>
              <a:grpSpLocks/>
            </p:cNvGrpSpPr>
            <p:nvPr/>
          </p:nvGrpSpPr>
          <p:grpSpPr bwMode="auto">
            <a:xfrm>
              <a:off x="1121" y="1209"/>
              <a:ext cx="547" cy="637"/>
              <a:chOff x="1169" y="1253"/>
              <a:chExt cx="553" cy="643"/>
            </a:xfrm>
          </p:grpSpPr>
          <p:sp>
            <p:nvSpPr>
              <p:cNvPr id="18469" name="Arc 73"/>
              <p:cNvSpPr>
                <a:spLocks/>
              </p:cNvSpPr>
              <p:nvPr/>
            </p:nvSpPr>
            <p:spPr bwMode="auto">
              <a:xfrm rot="-7758895">
                <a:off x="1527" y="1701"/>
                <a:ext cx="173" cy="217"/>
              </a:xfrm>
              <a:custGeom>
                <a:avLst/>
                <a:gdLst>
                  <a:gd name="T0" fmla="*/ 0 w 21600"/>
                  <a:gd name="T1" fmla="*/ 0 h 24212"/>
                  <a:gd name="T2" fmla="*/ 1 w 21600"/>
                  <a:gd name="T3" fmla="*/ 2 h 24212"/>
                  <a:gd name="T4" fmla="*/ 0 w 21600"/>
                  <a:gd name="T5" fmla="*/ 2 h 2421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212"/>
                  <a:gd name="T11" fmla="*/ 21600 w 21600"/>
                  <a:gd name="T12" fmla="*/ 24212 h 242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212" fill="none" extrusionOk="0">
                    <a:moveTo>
                      <a:pt x="4037" y="-1"/>
                    </a:moveTo>
                    <a:cubicBezTo>
                      <a:pt x="14226" y="1938"/>
                      <a:pt x="21600" y="10846"/>
                      <a:pt x="21600" y="21219"/>
                    </a:cubicBezTo>
                    <a:cubicBezTo>
                      <a:pt x="21600" y="22220"/>
                      <a:pt x="21530" y="23220"/>
                      <a:pt x="21391" y="24211"/>
                    </a:cubicBezTo>
                  </a:path>
                  <a:path w="21600" h="24212" stroke="0" extrusionOk="0">
                    <a:moveTo>
                      <a:pt x="4037" y="-1"/>
                    </a:moveTo>
                    <a:cubicBezTo>
                      <a:pt x="14226" y="1938"/>
                      <a:pt x="21600" y="10846"/>
                      <a:pt x="21600" y="21219"/>
                    </a:cubicBezTo>
                    <a:cubicBezTo>
                      <a:pt x="21600" y="22220"/>
                      <a:pt x="21530" y="23220"/>
                      <a:pt x="21391" y="24211"/>
                    </a:cubicBezTo>
                    <a:lnTo>
                      <a:pt x="0" y="21219"/>
                    </a:lnTo>
                    <a:lnTo>
                      <a:pt x="4037" y="-1"/>
                    </a:lnTo>
                    <a:close/>
                  </a:path>
                </a:pathLst>
              </a:custGeom>
              <a:noFill/>
              <a:ln w="57150">
                <a:solidFill>
                  <a:srgbClr val="99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0" name="Arc 74"/>
              <p:cNvSpPr>
                <a:spLocks/>
              </p:cNvSpPr>
              <p:nvPr/>
            </p:nvSpPr>
            <p:spPr bwMode="auto">
              <a:xfrm flipH="1" flipV="1">
                <a:off x="1169" y="1253"/>
                <a:ext cx="323" cy="184"/>
              </a:xfrm>
              <a:custGeom>
                <a:avLst/>
                <a:gdLst>
                  <a:gd name="T0" fmla="*/ 0 w 25216"/>
                  <a:gd name="T1" fmla="*/ 0 h 21600"/>
                  <a:gd name="T2" fmla="*/ 4 w 25216"/>
                  <a:gd name="T3" fmla="*/ 2 h 21600"/>
                  <a:gd name="T4" fmla="*/ 1 w 25216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5216"/>
                  <a:gd name="T10" fmla="*/ 0 h 21600"/>
                  <a:gd name="T11" fmla="*/ 25216 w 2521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216" h="21600" fill="none" extrusionOk="0">
                    <a:moveTo>
                      <a:pt x="-1" y="304"/>
                    </a:moveTo>
                    <a:cubicBezTo>
                      <a:pt x="1194" y="101"/>
                      <a:pt x="2404" y="-1"/>
                      <a:pt x="3616" y="0"/>
                    </a:cubicBezTo>
                    <a:cubicBezTo>
                      <a:pt x="15545" y="0"/>
                      <a:pt x="25216" y="9670"/>
                      <a:pt x="25216" y="21600"/>
                    </a:cubicBezTo>
                  </a:path>
                  <a:path w="25216" h="21600" stroke="0" extrusionOk="0">
                    <a:moveTo>
                      <a:pt x="-1" y="304"/>
                    </a:moveTo>
                    <a:cubicBezTo>
                      <a:pt x="1194" y="101"/>
                      <a:pt x="2404" y="-1"/>
                      <a:pt x="3616" y="0"/>
                    </a:cubicBezTo>
                    <a:cubicBezTo>
                      <a:pt x="15545" y="0"/>
                      <a:pt x="25216" y="9670"/>
                      <a:pt x="25216" y="21600"/>
                    </a:cubicBezTo>
                    <a:lnTo>
                      <a:pt x="3616" y="21600"/>
                    </a:lnTo>
                    <a:lnTo>
                      <a:pt x="-1" y="304"/>
                    </a:lnTo>
                    <a:close/>
                  </a:path>
                </a:pathLst>
              </a:cu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5" name="Line 75"/>
            <p:cNvSpPr>
              <a:spLocks noChangeShapeType="1"/>
            </p:cNvSpPr>
            <p:nvPr/>
          </p:nvSpPr>
          <p:spPr bwMode="auto">
            <a:xfrm>
              <a:off x="364" y="1864"/>
              <a:ext cx="2379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76"/>
            <p:cNvSpPr>
              <a:spLocks noChangeShapeType="1"/>
            </p:cNvSpPr>
            <p:nvPr/>
          </p:nvSpPr>
          <p:spPr bwMode="auto">
            <a:xfrm>
              <a:off x="272" y="1221"/>
              <a:ext cx="2379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77"/>
            <p:cNvSpPr txBox="1">
              <a:spLocks noChangeArrowheads="1"/>
            </p:cNvSpPr>
            <p:nvPr/>
          </p:nvSpPr>
          <p:spPr bwMode="auto">
            <a:xfrm>
              <a:off x="2530" y="1104"/>
              <a:ext cx="92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M</a:t>
              </a:r>
            </a:p>
          </p:txBody>
        </p:sp>
        <p:sp>
          <p:nvSpPr>
            <p:cNvPr id="18448" name="Oval 78"/>
            <p:cNvSpPr>
              <a:spLocks noChangeArrowheads="1"/>
            </p:cNvSpPr>
            <p:nvPr/>
          </p:nvSpPr>
          <p:spPr bwMode="auto">
            <a:xfrm>
              <a:off x="2295" y="1195"/>
              <a:ext cx="54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9" name="Text Box 79"/>
            <p:cNvSpPr txBox="1">
              <a:spLocks noChangeArrowheads="1"/>
            </p:cNvSpPr>
            <p:nvPr/>
          </p:nvSpPr>
          <p:spPr bwMode="auto">
            <a:xfrm rot="10800000" flipH="1" flipV="1">
              <a:off x="2177" y="1228"/>
              <a:ext cx="31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8450" name="Text Box 80"/>
            <p:cNvSpPr txBox="1">
              <a:spLocks noChangeArrowheads="1"/>
            </p:cNvSpPr>
            <p:nvPr/>
          </p:nvSpPr>
          <p:spPr bwMode="auto">
            <a:xfrm rot="10800000" flipH="1" flipV="1">
              <a:off x="467" y="1224"/>
              <a:ext cx="32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8451" name="Oval 81"/>
            <p:cNvSpPr>
              <a:spLocks noChangeArrowheads="1"/>
            </p:cNvSpPr>
            <p:nvPr/>
          </p:nvSpPr>
          <p:spPr bwMode="auto">
            <a:xfrm>
              <a:off x="613" y="1193"/>
              <a:ext cx="54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2" name="Text Box 82"/>
            <p:cNvSpPr txBox="1">
              <a:spLocks noChangeArrowheads="1"/>
            </p:cNvSpPr>
            <p:nvPr/>
          </p:nvSpPr>
          <p:spPr bwMode="auto">
            <a:xfrm>
              <a:off x="2611" y="1735"/>
              <a:ext cx="88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N</a:t>
              </a:r>
            </a:p>
          </p:txBody>
        </p:sp>
        <p:sp>
          <p:nvSpPr>
            <p:cNvPr id="18453" name="Oval 83"/>
            <p:cNvSpPr>
              <a:spLocks noChangeArrowheads="1"/>
            </p:cNvSpPr>
            <p:nvPr/>
          </p:nvSpPr>
          <p:spPr bwMode="auto">
            <a:xfrm>
              <a:off x="604" y="1838"/>
              <a:ext cx="53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4" name="Oval 84"/>
            <p:cNvSpPr>
              <a:spLocks noChangeArrowheads="1"/>
            </p:cNvSpPr>
            <p:nvPr/>
          </p:nvSpPr>
          <p:spPr bwMode="auto">
            <a:xfrm>
              <a:off x="2288" y="1835"/>
              <a:ext cx="53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5" name="Text Box 85"/>
            <p:cNvSpPr txBox="1">
              <a:spLocks noChangeArrowheads="1"/>
            </p:cNvSpPr>
            <p:nvPr/>
          </p:nvSpPr>
          <p:spPr bwMode="auto">
            <a:xfrm rot="10800000" flipH="1" flipV="1">
              <a:off x="482" y="1867"/>
              <a:ext cx="316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8456" name="Text Box 86"/>
            <p:cNvSpPr txBox="1">
              <a:spLocks noChangeArrowheads="1"/>
            </p:cNvSpPr>
            <p:nvPr/>
          </p:nvSpPr>
          <p:spPr bwMode="auto">
            <a:xfrm rot="10800000" flipH="1" flipV="1">
              <a:off x="2157" y="1862"/>
              <a:ext cx="31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18457" name="Line 87"/>
            <p:cNvSpPr>
              <a:spLocks noChangeShapeType="1"/>
            </p:cNvSpPr>
            <p:nvPr/>
          </p:nvSpPr>
          <p:spPr bwMode="auto">
            <a:xfrm flipH="1" flipV="1">
              <a:off x="924" y="623"/>
              <a:ext cx="1253" cy="1868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Oval 88"/>
            <p:cNvSpPr>
              <a:spLocks noChangeArrowheads="1"/>
            </p:cNvSpPr>
            <p:nvPr/>
          </p:nvSpPr>
          <p:spPr bwMode="auto">
            <a:xfrm>
              <a:off x="1302" y="1198"/>
              <a:ext cx="54" cy="53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9" name="Oval 89"/>
            <p:cNvSpPr>
              <a:spLocks noChangeArrowheads="1"/>
            </p:cNvSpPr>
            <p:nvPr/>
          </p:nvSpPr>
          <p:spPr bwMode="auto">
            <a:xfrm>
              <a:off x="1733" y="1839"/>
              <a:ext cx="54" cy="53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0" name="Oval 90"/>
            <p:cNvSpPr>
              <a:spLocks noChangeArrowheads="1"/>
            </p:cNvSpPr>
            <p:nvPr/>
          </p:nvSpPr>
          <p:spPr bwMode="auto">
            <a:xfrm>
              <a:off x="1035" y="799"/>
              <a:ext cx="53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1" name="Text Box 91"/>
            <p:cNvSpPr txBox="1">
              <a:spLocks noChangeArrowheads="1"/>
            </p:cNvSpPr>
            <p:nvPr/>
          </p:nvSpPr>
          <p:spPr bwMode="auto">
            <a:xfrm rot="10800000" flipH="1" flipV="1">
              <a:off x="1367" y="1186"/>
              <a:ext cx="18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18462" name="Text Box 92"/>
            <p:cNvSpPr txBox="1">
              <a:spLocks noChangeArrowheads="1"/>
            </p:cNvSpPr>
            <p:nvPr/>
          </p:nvSpPr>
          <p:spPr bwMode="auto">
            <a:xfrm rot="10800000" flipH="1" flipV="1">
              <a:off x="1568" y="1856"/>
              <a:ext cx="1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Q</a:t>
              </a:r>
            </a:p>
          </p:txBody>
        </p:sp>
        <p:sp>
          <p:nvSpPr>
            <p:cNvPr id="18463" name="Oval 93"/>
            <p:cNvSpPr>
              <a:spLocks noChangeArrowheads="1"/>
            </p:cNvSpPr>
            <p:nvPr/>
          </p:nvSpPr>
          <p:spPr bwMode="auto">
            <a:xfrm>
              <a:off x="1978" y="2205"/>
              <a:ext cx="53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4" name="Text Box 94"/>
            <p:cNvSpPr txBox="1">
              <a:spLocks noChangeArrowheads="1"/>
            </p:cNvSpPr>
            <p:nvPr/>
          </p:nvSpPr>
          <p:spPr bwMode="auto">
            <a:xfrm rot="10800000" flipH="1" flipV="1">
              <a:off x="804" y="748"/>
              <a:ext cx="31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18465" name="Text Box 95"/>
            <p:cNvSpPr txBox="1">
              <a:spLocks noChangeArrowheads="1"/>
            </p:cNvSpPr>
            <p:nvPr/>
          </p:nvSpPr>
          <p:spPr bwMode="auto">
            <a:xfrm rot="10800000" flipH="1" flipV="1">
              <a:off x="1766" y="2170"/>
              <a:ext cx="314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8466" name="Text Box 96"/>
            <p:cNvSpPr txBox="1">
              <a:spLocks noChangeArrowheads="1"/>
            </p:cNvSpPr>
            <p:nvPr/>
          </p:nvSpPr>
          <p:spPr bwMode="auto">
            <a:xfrm>
              <a:off x="921" y="618"/>
              <a:ext cx="92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L</a:t>
              </a:r>
            </a:p>
          </p:txBody>
        </p:sp>
        <p:sp>
          <p:nvSpPr>
            <p:cNvPr id="18467" name="Rectangle 97"/>
            <p:cNvSpPr>
              <a:spLocks noChangeArrowheads="1"/>
            </p:cNvSpPr>
            <p:nvPr/>
          </p:nvSpPr>
          <p:spPr bwMode="auto">
            <a:xfrm>
              <a:off x="895" y="1273"/>
              <a:ext cx="30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50</a:t>
              </a:r>
              <a:r>
                <a:rPr lang="en-US" altLang="en-US" sz="2000" b="1" baseline="30000">
                  <a:solidFill>
                    <a:srgbClr val="000099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468" name="Rectangle 98"/>
            <p:cNvSpPr>
              <a:spLocks noChangeArrowheads="1"/>
            </p:cNvSpPr>
            <p:nvPr/>
          </p:nvSpPr>
          <p:spPr bwMode="auto">
            <a:xfrm>
              <a:off x="1115" y="1563"/>
              <a:ext cx="383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130</a:t>
              </a:r>
              <a:r>
                <a:rPr lang="en-US" altLang="en-US" sz="2000" b="1" baseline="30000">
                  <a:solidFill>
                    <a:srgbClr val="000099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231523" name="WordArt 99"/>
          <p:cNvSpPr>
            <a:spLocks noChangeArrowheads="1" noChangeShapeType="1" noTextEdit="1"/>
          </p:cNvSpPr>
          <p:nvPr/>
        </p:nvSpPr>
        <p:spPr bwMode="auto">
          <a:xfrm>
            <a:off x="2686050" y="5581650"/>
            <a:ext cx="3257550" cy="552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9900"/>
                    </a:gs>
                    <a:gs pos="50000">
                      <a:srgbClr val="9933FF"/>
                    </a:gs>
                    <a:gs pos="100000">
                      <a:srgbClr val="0099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Interior angles</a:t>
            </a:r>
          </a:p>
        </p:txBody>
      </p:sp>
      <p:sp>
        <p:nvSpPr>
          <p:cNvPr id="231524" name="WordArt 100"/>
          <p:cNvSpPr>
            <a:spLocks noChangeArrowheads="1" noChangeShapeType="1" noTextEdit="1"/>
          </p:cNvSpPr>
          <p:nvPr/>
        </p:nvSpPr>
        <p:spPr bwMode="auto">
          <a:xfrm rot="-1945898">
            <a:off x="1081088" y="2770188"/>
            <a:ext cx="6638925" cy="11223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732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Test Yourself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3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31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1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1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31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31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31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0" grpId="0"/>
      <p:bldP spid="231464" grpId="0" animBg="1"/>
      <p:bldP spid="231464" grpId="1" animBg="1"/>
      <p:bldP spid="231492" grpId="0" animBg="1"/>
      <p:bldP spid="231492" grpId="1" animBg="1"/>
      <p:bldP spid="231523" grpId="0" animBg="1"/>
      <p:bldP spid="231524" grpId="0" animBg="1"/>
      <p:bldP spid="23152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286000"/>
            <a:ext cx="4724400" cy="2651125"/>
          </a:xfr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chemeClr val="folHlink"/>
                </a:solidFill>
              </a:rPr>
              <a:t>Parallel Lines and Transversals</a:t>
            </a:r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768725"/>
            <a:ext cx="174625" cy="192088"/>
          </a:xfrm>
          <a:noFill/>
        </p:spPr>
      </p:pic>
      <p:pic>
        <p:nvPicPr>
          <p:cNvPr id="14341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9425" y="4540250"/>
            <a:ext cx="174625" cy="192088"/>
          </a:xfr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0" y="12954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066800" y="1524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What would you call two lines which do not intersect?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05400" y="2286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cs typeface="Arial" panose="020B0604020202020204" pitchFamily="34" charset="0"/>
              </a:rPr>
              <a:t>Parallel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181600" y="3048000"/>
            <a:ext cx="3124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A solid arrow placed on two lines of a diagram indicate the lines are parallel.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886200" y="4800600"/>
            <a:ext cx="426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The symbol  ||  is used to indicate parallel lines.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343400" y="5715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AB  ||  CD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419600" y="5715000"/>
            <a:ext cx="439738" cy="1588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5334000" y="5715000"/>
            <a:ext cx="439738" cy="1588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743200" y="3657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57200" y="5029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990600" y="3124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  <p:bldP spid="14347" grpId="0"/>
      <p:bldP spid="14348" grpId="0" animBg="1"/>
      <p:bldP spid="14349" grpId="0" animBg="1"/>
      <p:bldP spid="14350" grpId="0"/>
      <p:bldP spid="14351" grpId="0"/>
      <p:bldP spid="143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chemeClr val="folHlink"/>
                </a:solidFill>
              </a:rPr>
              <a:t>Parallel Lines and Transversals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66800" y="152400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A slash through the parallel symbol  ||  indicates the lines are </a:t>
            </a:r>
            <a:r>
              <a:rPr lang="en-US" altLang="en-US" sz="2400" b="1">
                <a:solidFill>
                  <a:schemeClr val="bg2"/>
                </a:solidFill>
                <a:cs typeface="Arial" panose="020B0604020202020204" pitchFamily="34" charset="0"/>
              </a:rPr>
              <a:t>not</a:t>
            </a: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 parallel.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6035675" y="1628775"/>
            <a:ext cx="228600" cy="3048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6765925" y="4070350"/>
            <a:ext cx="228600" cy="3048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111875" y="395922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AB  ||  CD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188075" y="3959225"/>
            <a:ext cx="439738" cy="1588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02475" y="3959225"/>
            <a:ext cx="439738" cy="1588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6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2743200"/>
            <a:ext cx="4191000" cy="3527425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loud"/>
          <p:cNvSpPr>
            <a:spLocks noChangeAspect="1" noEditPoints="1" noChangeArrowheads="1"/>
          </p:cNvSpPr>
          <p:nvPr/>
        </p:nvSpPr>
        <p:spPr bwMode="auto">
          <a:xfrm>
            <a:off x="2286000" y="152400"/>
            <a:ext cx="4724400" cy="1381125"/>
          </a:xfrm>
          <a:custGeom>
            <a:avLst/>
            <a:gdLst>
              <a:gd name="T0" fmla="*/ 14654 w 21600"/>
              <a:gd name="T1" fmla="*/ 690563 h 21600"/>
              <a:gd name="T2" fmla="*/ 2362200 w 21600"/>
              <a:gd name="T3" fmla="*/ 1379654 h 21600"/>
              <a:gd name="T4" fmla="*/ 4720463 w 21600"/>
              <a:gd name="T5" fmla="*/ 690563 h 21600"/>
              <a:gd name="T6" fmla="*/ 2362200 w 21600"/>
              <a:gd name="T7" fmla="*/ 789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Transversal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A line, ray, or segment that intersects 2 or more COPLANAR lines, rays, or segments.</a:t>
            </a:r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2028825" y="3894138"/>
            <a:ext cx="79375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1987550" y="4675188"/>
            <a:ext cx="79375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838200" y="3575050"/>
            <a:ext cx="3124200" cy="1100138"/>
            <a:chOff x="528" y="2252"/>
            <a:chExt cx="1968" cy="693"/>
          </a:xfrm>
        </p:grpSpPr>
        <p:sp>
          <p:nvSpPr>
            <p:cNvPr id="5146" name="Line 5"/>
            <p:cNvSpPr>
              <a:spLocks noChangeShapeType="1"/>
            </p:cNvSpPr>
            <p:nvPr/>
          </p:nvSpPr>
          <p:spPr bwMode="auto">
            <a:xfrm>
              <a:off x="528" y="2453"/>
              <a:ext cx="1050" cy="0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6"/>
            <p:cNvSpPr>
              <a:spLocks noChangeShapeType="1"/>
            </p:cNvSpPr>
            <p:nvPr/>
          </p:nvSpPr>
          <p:spPr bwMode="auto">
            <a:xfrm>
              <a:off x="553" y="2945"/>
              <a:ext cx="1000" cy="0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Text Box 15"/>
            <p:cNvSpPr txBox="1">
              <a:spLocks noChangeArrowheads="1"/>
            </p:cNvSpPr>
            <p:nvPr/>
          </p:nvSpPr>
          <p:spPr bwMode="auto">
            <a:xfrm>
              <a:off x="1840" y="2252"/>
              <a:ext cx="6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990033"/>
                  </a:solidFill>
                </a:rPr>
                <a:t>Parallel lines</a:t>
              </a:r>
            </a:p>
          </p:txBody>
        </p:sp>
      </p:grp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1235075" y="2971800"/>
            <a:ext cx="2311400" cy="2590800"/>
            <a:chOff x="778" y="1872"/>
            <a:chExt cx="1456" cy="1632"/>
          </a:xfrm>
        </p:grpSpPr>
        <p:sp>
          <p:nvSpPr>
            <p:cNvPr id="5143" name="Line 9"/>
            <p:cNvSpPr>
              <a:spLocks noChangeShapeType="1"/>
            </p:cNvSpPr>
            <p:nvPr/>
          </p:nvSpPr>
          <p:spPr bwMode="auto">
            <a:xfrm flipH="1">
              <a:off x="778" y="1872"/>
              <a:ext cx="550" cy="152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Text Box 17"/>
            <p:cNvSpPr txBox="1">
              <a:spLocks noChangeArrowheads="1"/>
            </p:cNvSpPr>
            <p:nvPr/>
          </p:nvSpPr>
          <p:spPr bwMode="auto">
            <a:xfrm>
              <a:off x="1359" y="3266"/>
              <a:ext cx="875" cy="23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transversal</a:t>
              </a:r>
            </a:p>
          </p:txBody>
        </p:sp>
        <p:sp>
          <p:nvSpPr>
            <p:cNvPr id="5145" name="Line 19"/>
            <p:cNvSpPr>
              <a:spLocks noChangeShapeType="1"/>
            </p:cNvSpPr>
            <p:nvPr/>
          </p:nvSpPr>
          <p:spPr bwMode="auto">
            <a:xfrm flipH="1" flipV="1">
              <a:off x="922" y="3203"/>
              <a:ext cx="437" cy="2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15" name="Group 43"/>
          <p:cNvGrpSpPr>
            <a:grpSpLocks/>
          </p:cNvGrpSpPr>
          <p:nvPr/>
        </p:nvGrpSpPr>
        <p:grpSpPr bwMode="auto">
          <a:xfrm>
            <a:off x="4648200" y="3570288"/>
            <a:ext cx="3810000" cy="1350962"/>
            <a:chOff x="2928" y="2249"/>
            <a:chExt cx="2400" cy="851"/>
          </a:xfrm>
        </p:grpSpPr>
        <p:sp>
          <p:nvSpPr>
            <p:cNvPr id="5140" name="Line 11"/>
            <p:cNvSpPr>
              <a:spLocks noChangeShapeType="1"/>
            </p:cNvSpPr>
            <p:nvPr/>
          </p:nvSpPr>
          <p:spPr bwMode="auto">
            <a:xfrm flipV="1">
              <a:off x="4040" y="2249"/>
              <a:ext cx="1259" cy="359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2"/>
            <p:cNvSpPr>
              <a:spLocks noChangeShapeType="1"/>
            </p:cNvSpPr>
            <p:nvPr/>
          </p:nvSpPr>
          <p:spPr bwMode="auto">
            <a:xfrm>
              <a:off x="4010" y="2965"/>
              <a:ext cx="1318" cy="135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Text Box 16"/>
            <p:cNvSpPr txBox="1">
              <a:spLocks noChangeArrowheads="1"/>
            </p:cNvSpPr>
            <p:nvPr/>
          </p:nvSpPr>
          <p:spPr bwMode="auto">
            <a:xfrm>
              <a:off x="2928" y="2522"/>
              <a:ext cx="94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800080"/>
                  </a:solidFill>
                </a:rPr>
                <a:t>Non-Parallel lines</a:t>
              </a:r>
            </a:p>
          </p:txBody>
        </p:sp>
      </p:grpSp>
      <p:grpSp>
        <p:nvGrpSpPr>
          <p:cNvPr id="3116" name="Group 44"/>
          <p:cNvGrpSpPr>
            <a:grpSpLocks/>
          </p:cNvGrpSpPr>
          <p:nvPr/>
        </p:nvGrpSpPr>
        <p:grpSpPr bwMode="auto">
          <a:xfrm>
            <a:off x="6067425" y="3429000"/>
            <a:ext cx="1833563" cy="2187575"/>
            <a:chOff x="3822" y="2160"/>
            <a:chExt cx="1155" cy="1378"/>
          </a:xfrm>
        </p:grpSpPr>
        <p:sp>
          <p:nvSpPr>
            <p:cNvPr id="5137" name="Line 13"/>
            <p:cNvSpPr>
              <a:spLocks noChangeShapeType="1"/>
            </p:cNvSpPr>
            <p:nvPr/>
          </p:nvSpPr>
          <p:spPr bwMode="auto">
            <a:xfrm>
              <a:off x="4566" y="2160"/>
              <a:ext cx="411" cy="120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3822" y="3308"/>
              <a:ext cx="9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transversal</a:t>
              </a:r>
            </a:p>
          </p:txBody>
        </p:sp>
        <p:sp>
          <p:nvSpPr>
            <p:cNvPr id="5139" name="Line 20"/>
            <p:cNvSpPr>
              <a:spLocks noChangeShapeType="1"/>
            </p:cNvSpPr>
            <p:nvPr/>
          </p:nvSpPr>
          <p:spPr bwMode="auto">
            <a:xfrm flipV="1">
              <a:off x="4575" y="3247"/>
              <a:ext cx="235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762000" y="4114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609600" y="4876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685800" y="3429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6934200" y="4114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6172200" y="48006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7239000" y="3200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7" grpId="0"/>
      <p:bldP spid="3118" grpId="0"/>
      <p:bldP spid="3119" grpId="0"/>
      <p:bldP spid="3120" grpId="0"/>
      <p:bldP spid="3121" grpId="0"/>
      <p:bldP spid="3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55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chemeClr val="folHlink"/>
                </a:solidFill>
              </a:rPr>
              <a:t>Parallel Lines and Transversals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1524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Transversal -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00200" y="2057400"/>
            <a:ext cx="6705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A transversal is a line which intersects two or more lines in a plane.  The intersected lines do not have to be parallel.</a:t>
            </a:r>
          </a:p>
        </p:txBody>
      </p:sp>
      <p:pic>
        <p:nvPicPr>
          <p:cNvPr id="615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657600"/>
            <a:ext cx="4648200" cy="2835275"/>
          </a:xfrm>
          <a:noFill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867400" y="3505200"/>
            <a:ext cx="2971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Lines j, k, and m are intersected by line t.  Therefore, line t is a </a:t>
            </a:r>
            <a:r>
              <a:rPr lang="en-US" altLang="en-US" sz="2400" b="1" u="sng">
                <a:solidFill>
                  <a:schemeClr val="bg2"/>
                </a:solidFill>
                <a:cs typeface="Arial" panose="020B0604020202020204" pitchFamily="34" charset="0"/>
              </a:rPr>
              <a:t>transversal</a:t>
            </a: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 of lines j, k, and m.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Cloud"/>
          <p:cNvSpPr>
            <a:spLocks noChangeAspect="1" noEditPoints="1" noChangeArrowheads="1"/>
          </p:cNvSpPr>
          <p:nvPr/>
        </p:nvSpPr>
        <p:spPr bwMode="auto">
          <a:xfrm>
            <a:off x="3200400" y="3048000"/>
            <a:ext cx="2209800" cy="838200"/>
          </a:xfrm>
          <a:custGeom>
            <a:avLst/>
            <a:gdLst>
              <a:gd name="T0" fmla="*/ 6854 w 21600"/>
              <a:gd name="T1" fmla="*/ 419100 h 21600"/>
              <a:gd name="T2" fmla="*/ 1104900 w 21600"/>
              <a:gd name="T3" fmla="*/ 837307 h 21600"/>
              <a:gd name="T4" fmla="*/ 2207959 w 21600"/>
              <a:gd name="T5" fmla="*/ 419100 h 21600"/>
              <a:gd name="T6" fmla="*/ 1104900 w 21600"/>
              <a:gd name="T7" fmla="*/ 479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122" name="AutoShape 26"/>
          <p:cNvSpPr>
            <a:spLocks noChangeAspect="1" noEditPoints="1" noChangeArrowheads="1"/>
          </p:cNvSpPr>
          <p:nvPr/>
        </p:nvSpPr>
        <p:spPr bwMode="auto">
          <a:xfrm>
            <a:off x="0" y="423863"/>
            <a:ext cx="2209800" cy="1023937"/>
          </a:xfrm>
          <a:custGeom>
            <a:avLst/>
            <a:gdLst>
              <a:gd name="T0" fmla="*/ 6854 w 21600"/>
              <a:gd name="T1" fmla="*/ 511969 h 21600"/>
              <a:gd name="T2" fmla="*/ 1104900 w 21600"/>
              <a:gd name="T3" fmla="*/ 1022847 h 21600"/>
              <a:gd name="T4" fmla="*/ 2207959 w 21600"/>
              <a:gd name="T5" fmla="*/ 511969 h 21600"/>
              <a:gd name="T6" fmla="*/ 1104900 w 21600"/>
              <a:gd name="T7" fmla="*/ 58545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676400" y="1752600"/>
            <a:ext cx="2057400" cy="457200"/>
            <a:chOff x="3456" y="3552"/>
            <a:chExt cx="1440" cy="288"/>
          </a:xfrm>
        </p:grpSpPr>
        <p:sp>
          <p:nvSpPr>
            <p:cNvPr id="7182" name="Rectangle 5"/>
            <p:cNvSpPr>
              <a:spLocks noChangeArrowheads="1"/>
            </p:cNvSpPr>
            <p:nvPr/>
          </p:nvSpPr>
          <p:spPr bwMode="auto">
            <a:xfrm>
              <a:off x="3600" y="3552"/>
              <a:ext cx="1200" cy="288"/>
            </a:xfrm>
            <a:prstGeom prst="rect">
              <a:avLst/>
            </a:prstGeom>
            <a:solidFill>
              <a:srgbClr val="FFFF99"/>
            </a:solidFill>
            <a:ln w="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3" name="Line 6"/>
            <p:cNvSpPr>
              <a:spLocks noChangeShapeType="1"/>
            </p:cNvSpPr>
            <p:nvPr/>
          </p:nvSpPr>
          <p:spPr bwMode="auto">
            <a:xfrm>
              <a:off x="3456" y="355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7"/>
            <p:cNvSpPr>
              <a:spLocks noChangeShapeType="1"/>
            </p:cNvSpPr>
            <p:nvPr/>
          </p:nvSpPr>
          <p:spPr bwMode="auto">
            <a:xfrm>
              <a:off x="3504" y="384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8"/>
            <p:cNvSpPr txBox="1">
              <a:spLocks noChangeArrowheads="1"/>
            </p:cNvSpPr>
            <p:nvPr/>
          </p:nvSpPr>
          <p:spPr bwMode="auto">
            <a:xfrm>
              <a:off x="3792" y="360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interior</a:t>
              </a:r>
            </a:p>
          </p:txBody>
        </p:sp>
      </p:grp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57200" y="685800"/>
            <a:ext cx="525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INTERIOR </a:t>
            </a:r>
            <a:r>
              <a:rPr lang="en-US" altLang="en-US"/>
              <a:t>       –The space INSIDE the 2 lines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581400" y="3276600"/>
            <a:ext cx="556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EXTERIOR </a:t>
            </a:r>
            <a:r>
              <a:rPr lang="en-US" altLang="en-US"/>
              <a:t>      -The space OUTSIDE the 2 lines</a:t>
            </a:r>
          </a:p>
        </p:txBody>
      </p: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4876800" y="3962400"/>
            <a:ext cx="2133600" cy="1128713"/>
            <a:chOff x="4320" y="3552"/>
            <a:chExt cx="1440" cy="672"/>
          </a:xfrm>
        </p:grpSpPr>
        <p:sp>
          <p:nvSpPr>
            <p:cNvPr id="7176" name="Rectangle 15"/>
            <p:cNvSpPr>
              <a:spLocks noChangeArrowheads="1"/>
            </p:cNvSpPr>
            <p:nvPr/>
          </p:nvSpPr>
          <p:spPr bwMode="auto">
            <a:xfrm>
              <a:off x="4464" y="3552"/>
              <a:ext cx="1200" cy="192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7" name="Rectangle 16"/>
            <p:cNvSpPr>
              <a:spLocks noChangeArrowheads="1"/>
            </p:cNvSpPr>
            <p:nvPr/>
          </p:nvSpPr>
          <p:spPr bwMode="auto">
            <a:xfrm>
              <a:off x="4464" y="4032"/>
              <a:ext cx="1200" cy="192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8" name="Line 17"/>
            <p:cNvSpPr>
              <a:spLocks noChangeShapeType="1"/>
            </p:cNvSpPr>
            <p:nvPr/>
          </p:nvSpPr>
          <p:spPr bwMode="auto">
            <a:xfrm>
              <a:off x="4320" y="374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8"/>
            <p:cNvSpPr>
              <a:spLocks noChangeShapeType="1"/>
            </p:cNvSpPr>
            <p:nvPr/>
          </p:nvSpPr>
          <p:spPr bwMode="auto">
            <a:xfrm>
              <a:off x="4368" y="403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Text Box 19"/>
            <p:cNvSpPr txBox="1">
              <a:spLocks noChangeArrowheads="1"/>
            </p:cNvSpPr>
            <p:nvPr/>
          </p:nvSpPr>
          <p:spPr bwMode="auto">
            <a:xfrm>
              <a:off x="4752" y="3993"/>
              <a:ext cx="6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exterior</a:t>
              </a:r>
            </a:p>
          </p:txBody>
        </p:sp>
        <p:sp>
          <p:nvSpPr>
            <p:cNvPr id="7181" name="Text Box 20"/>
            <p:cNvSpPr txBox="1">
              <a:spLocks noChangeArrowheads="1"/>
            </p:cNvSpPr>
            <p:nvPr/>
          </p:nvSpPr>
          <p:spPr bwMode="auto">
            <a:xfrm>
              <a:off x="4800" y="3552"/>
              <a:ext cx="6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exterior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3" grpId="0" animBg="1"/>
      <p:bldP spid="4122" grpId="0" animBg="1"/>
      <p:bldP spid="4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loud"/>
          <p:cNvSpPr>
            <a:spLocks noChangeAspect="1" noEditPoints="1" noChangeArrowheads="1"/>
          </p:cNvSpPr>
          <p:nvPr/>
        </p:nvSpPr>
        <p:spPr bwMode="auto">
          <a:xfrm>
            <a:off x="228600" y="152400"/>
            <a:ext cx="8534400" cy="1381125"/>
          </a:xfrm>
          <a:custGeom>
            <a:avLst/>
            <a:gdLst>
              <a:gd name="T0" fmla="*/ 26472 w 21600"/>
              <a:gd name="T1" fmla="*/ 690563 h 21600"/>
              <a:gd name="T2" fmla="*/ 4267200 w 21600"/>
              <a:gd name="T3" fmla="*/ 1379654 h 21600"/>
              <a:gd name="T4" fmla="*/ 8527288 w 21600"/>
              <a:gd name="T5" fmla="*/ 690563 h 21600"/>
              <a:gd name="T6" fmla="*/ 4267200 w 21600"/>
              <a:gd name="T7" fmla="*/ 789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Special Angle Relationships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828800"/>
            <a:ext cx="5334000" cy="1935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chemeClr val="accent2"/>
                </a:solidFill>
              </a:rPr>
              <a:t>Interior Angles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FF"/>
                </a:solidFill>
              </a:rPr>
              <a:t>&lt;3 &amp; &lt;6 are Alternate Interior angles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FF"/>
                </a:solidFill>
              </a:rPr>
              <a:t>&lt;4 &amp; &lt;5 are Alternate Interior angles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FF"/>
                </a:solidFill>
              </a:rPr>
              <a:t>&lt;3 &amp; &lt;5 are Same Side Interior angles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FF"/>
                </a:solidFill>
              </a:rPr>
              <a:t>&lt;4 &amp; &lt;6 are Same Side Interior angles</a:t>
            </a:r>
          </a:p>
        </p:txBody>
      </p:sp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228600" y="2057400"/>
            <a:ext cx="3352800" cy="2971800"/>
            <a:chOff x="192" y="1152"/>
            <a:chExt cx="2112" cy="1296"/>
          </a:xfrm>
        </p:grpSpPr>
        <p:grpSp>
          <p:nvGrpSpPr>
            <p:cNvPr id="8202" name="Group 8"/>
            <p:cNvGrpSpPr>
              <a:grpSpLocks/>
            </p:cNvGrpSpPr>
            <p:nvPr/>
          </p:nvGrpSpPr>
          <p:grpSpPr bwMode="auto">
            <a:xfrm>
              <a:off x="192" y="1152"/>
              <a:ext cx="2112" cy="1296"/>
              <a:chOff x="576" y="1152"/>
              <a:chExt cx="2496" cy="1440"/>
            </a:xfrm>
          </p:grpSpPr>
          <p:sp>
            <p:nvSpPr>
              <p:cNvPr id="8211" name="Line 5"/>
              <p:cNvSpPr>
                <a:spLocks noChangeShapeType="1"/>
              </p:cNvSpPr>
              <p:nvPr/>
            </p:nvSpPr>
            <p:spPr bwMode="auto">
              <a:xfrm>
                <a:off x="624" y="1632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Line 6"/>
              <p:cNvSpPr>
                <a:spLocks noChangeShapeType="1"/>
              </p:cNvSpPr>
              <p:nvPr/>
            </p:nvSpPr>
            <p:spPr bwMode="auto">
              <a:xfrm>
                <a:off x="576" y="2064"/>
                <a:ext cx="249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Line 7"/>
              <p:cNvSpPr>
                <a:spLocks noChangeShapeType="1"/>
              </p:cNvSpPr>
              <p:nvPr/>
            </p:nvSpPr>
            <p:spPr bwMode="auto">
              <a:xfrm flipH="1">
                <a:off x="1152" y="1152"/>
                <a:ext cx="864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Text Box 9"/>
            <p:cNvSpPr txBox="1">
              <a:spLocks noChangeArrowheads="1"/>
            </p:cNvSpPr>
            <p:nvPr/>
          </p:nvSpPr>
          <p:spPr bwMode="auto">
            <a:xfrm>
              <a:off x="1008" y="1392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</a:rPr>
                <a:t>1</a:t>
              </a:r>
            </a:p>
          </p:txBody>
        </p:sp>
        <p:sp>
          <p:nvSpPr>
            <p:cNvPr id="8204" name="Text Box 10"/>
            <p:cNvSpPr txBox="1">
              <a:spLocks noChangeArrowheads="1"/>
            </p:cNvSpPr>
            <p:nvPr/>
          </p:nvSpPr>
          <p:spPr bwMode="auto">
            <a:xfrm>
              <a:off x="1104" y="1584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66FF"/>
                  </a:solidFill>
                </a:rPr>
                <a:t>4</a:t>
              </a:r>
            </a:p>
          </p:txBody>
        </p:sp>
        <p:sp>
          <p:nvSpPr>
            <p:cNvPr id="8205" name="Text Box 11"/>
            <p:cNvSpPr txBox="1">
              <a:spLocks noChangeArrowheads="1"/>
            </p:cNvSpPr>
            <p:nvPr/>
          </p:nvSpPr>
          <p:spPr bwMode="auto">
            <a:xfrm>
              <a:off x="1248" y="1392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</a:rPr>
                <a:t>2</a:t>
              </a:r>
            </a:p>
          </p:txBody>
        </p:sp>
        <p:sp>
          <p:nvSpPr>
            <p:cNvPr id="8206" name="Text Box 12"/>
            <p:cNvSpPr txBox="1">
              <a:spLocks noChangeArrowheads="1"/>
            </p:cNvSpPr>
            <p:nvPr/>
          </p:nvSpPr>
          <p:spPr bwMode="auto">
            <a:xfrm>
              <a:off x="960" y="1872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66FF"/>
                  </a:solidFill>
                </a:rPr>
                <a:t>6</a:t>
              </a:r>
            </a:p>
          </p:txBody>
        </p:sp>
        <p:sp>
          <p:nvSpPr>
            <p:cNvPr id="8207" name="Text Box 13"/>
            <p:cNvSpPr txBox="1">
              <a:spLocks noChangeArrowheads="1"/>
            </p:cNvSpPr>
            <p:nvPr/>
          </p:nvSpPr>
          <p:spPr bwMode="auto">
            <a:xfrm>
              <a:off x="768" y="1824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66FF"/>
                  </a:solidFill>
                </a:rPr>
                <a:t>5</a:t>
              </a:r>
            </a:p>
          </p:txBody>
        </p:sp>
        <p:sp>
          <p:nvSpPr>
            <p:cNvPr id="8208" name="Text Box 14"/>
            <p:cNvSpPr txBox="1">
              <a:spLocks noChangeArrowheads="1"/>
            </p:cNvSpPr>
            <p:nvPr/>
          </p:nvSpPr>
          <p:spPr bwMode="auto">
            <a:xfrm>
              <a:off x="672" y="2016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</a:rPr>
                <a:t>7</a:t>
              </a:r>
            </a:p>
          </p:txBody>
        </p:sp>
        <p:sp>
          <p:nvSpPr>
            <p:cNvPr id="8209" name="Text Box 15"/>
            <p:cNvSpPr txBox="1">
              <a:spLocks noChangeArrowheads="1"/>
            </p:cNvSpPr>
            <p:nvPr/>
          </p:nvSpPr>
          <p:spPr bwMode="auto">
            <a:xfrm>
              <a:off x="864" y="2016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</a:rPr>
                <a:t>8</a:t>
              </a:r>
            </a:p>
          </p:txBody>
        </p:sp>
        <p:sp>
          <p:nvSpPr>
            <p:cNvPr id="8210" name="Text Box 16"/>
            <p:cNvSpPr txBox="1">
              <a:spLocks noChangeArrowheads="1"/>
            </p:cNvSpPr>
            <p:nvPr/>
          </p:nvSpPr>
          <p:spPr bwMode="auto">
            <a:xfrm>
              <a:off x="912" y="1584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66FF"/>
                  </a:solidFill>
                </a:rPr>
                <a:t>3</a:t>
              </a:r>
            </a:p>
          </p:txBody>
        </p:sp>
      </p:grp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810000" y="4495800"/>
            <a:ext cx="5334000" cy="193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 i="1">
                <a:solidFill>
                  <a:srgbClr val="663300"/>
                </a:solidFill>
              </a:rPr>
              <a:t>Exterior Angles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663300"/>
                </a:solidFill>
              </a:rPr>
              <a:t>&lt;1 &amp; &lt;8 are Alternate Exterior angles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663300"/>
                </a:solidFill>
              </a:rPr>
              <a:t>&lt;2 &amp; &lt;7 are Alternate Exterior angles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663300"/>
                </a:solidFill>
              </a:rPr>
              <a:t>&lt;1 &amp; &lt;7 are Same Side Exterior angles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663300"/>
                </a:solidFill>
              </a:rPr>
              <a:t>&lt;2 &amp; &lt;8 are Same Side Exterior angles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81000" y="3276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81000" y="2438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  <p:bldP spid="5140" grpId="0"/>
      <p:bldP spid="51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loud"/>
          <p:cNvSpPr>
            <a:spLocks noChangeAspect="1" noEditPoints="1" noChangeArrowheads="1"/>
          </p:cNvSpPr>
          <p:nvPr/>
        </p:nvSpPr>
        <p:spPr bwMode="auto">
          <a:xfrm>
            <a:off x="0" y="0"/>
            <a:ext cx="8534400" cy="2819400"/>
          </a:xfrm>
          <a:custGeom>
            <a:avLst/>
            <a:gdLst>
              <a:gd name="T0" fmla="*/ 26472 w 21600"/>
              <a:gd name="T1" fmla="*/ 1409700 h 21600"/>
              <a:gd name="T2" fmla="*/ 4267200 w 21600"/>
              <a:gd name="T3" fmla="*/ 2816398 h 21600"/>
              <a:gd name="T4" fmla="*/ 8527288 w 21600"/>
              <a:gd name="T5" fmla="*/ 1409700 h 21600"/>
              <a:gd name="T6" fmla="*/ 4267200 w 21600"/>
              <a:gd name="T7" fmla="*/ 161202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E0C1FF"/>
              </a:gs>
              <a:gs pos="50000">
                <a:srgbClr val="CC99FF"/>
              </a:gs>
              <a:gs pos="100000">
                <a:srgbClr val="E0C1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392363"/>
          </a:xfrm>
        </p:spPr>
        <p:txBody>
          <a:bodyPr/>
          <a:lstStyle/>
          <a:p>
            <a:pPr eaLnBrk="1" hangingPunct="1"/>
            <a:r>
              <a:rPr lang="en-US" altLang="en-US"/>
              <a:t>Special Angle Relationships</a:t>
            </a:r>
            <a:br>
              <a:rPr lang="en-US" altLang="en-US"/>
            </a:br>
            <a:r>
              <a:rPr lang="en-US" altLang="en-US"/>
              <a:t>WHEN THE LINES ARE PARALLEL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76600" y="3124200"/>
            <a:ext cx="60960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chemeClr val="accent2"/>
                </a:solidFill>
                <a:cs typeface="Arial" panose="020B0604020202020204" pitchFamily="34" charset="0"/>
              </a:rPr>
              <a:t>♥</a:t>
            </a:r>
            <a:r>
              <a:rPr lang="en-US" altLang="en-US" sz="2800" b="1" i="1">
                <a:solidFill>
                  <a:schemeClr val="accent2"/>
                </a:solidFill>
              </a:rPr>
              <a:t>Alternate Interior Angles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chemeClr val="accent2"/>
                </a:solidFill>
              </a:rPr>
              <a:t>  are CONGRUENT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rgbClr val="990033"/>
                </a:solidFill>
                <a:cs typeface="Arial" panose="020B0604020202020204" pitchFamily="34" charset="0"/>
              </a:rPr>
              <a:t>♥</a:t>
            </a:r>
            <a:r>
              <a:rPr lang="en-US" altLang="en-US" sz="2800" b="1" i="1">
                <a:solidFill>
                  <a:srgbClr val="990033"/>
                </a:solidFill>
              </a:rPr>
              <a:t>Alternate Exterior Angles are CONGRUENT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chemeClr val="hlink"/>
                </a:solidFill>
                <a:cs typeface="Arial" panose="020B0604020202020204" pitchFamily="34" charset="0"/>
              </a:rPr>
              <a:t>♥</a:t>
            </a:r>
            <a:r>
              <a:rPr lang="en-US" altLang="en-US" sz="2800" b="1" i="1">
                <a:solidFill>
                  <a:schemeClr val="hlink"/>
                </a:solidFill>
              </a:rPr>
              <a:t>Same Side Interior Angles are SUPPLEMENTARY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rgbClr val="800080"/>
                </a:solidFill>
                <a:cs typeface="Arial" panose="020B0604020202020204" pitchFamily="34" charset="0"/>
              </a:rPr>
              <a:t>♥</a:t>
            </a:r>
            <a:r>
              <a:rPr lang="en-US" altLang="en-US" sz="2800" b="1" i="1">
                <a:solidFill>
                  <a:srgbClr val="800080"/>
                </a:solidFill>
              </a:rPr>
              <a:t>Same Side Exterior Angles are SUPPLEMENTARY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i="1">
              <a:solidFill>
                <a:srgbClr val="800080"/>
              </a:solidFill>
            </a:endParaRPr>
          </a:p>
        </p:txBody>
      </p:sp>
      <p:grpSp>
        <p:nvGrpSpPr>
          <p:cNvPr id="9221" name="Group 23"/>
          <p:cNvGrpSpPr>
            <a:grpSpLocks/>
          </p:cNvGrpSpPr>
          <p:nvPr/>
        </p:nvGrpSpPr>
        <p:grpSpPr bwMode="auto">
          <a:xfrm>
            <a:off x="0" y="3276600"/>
            <a:ext cx="3352800" cy="2209800"/>
            <a:chOff x="0" y="2064"/>
            <a:chExt cx="2112" cy="1392"/>
          </a:xfrm>
        </p:grpSpPr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0" y="2496"/>
              <a:ext cx="17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8"/>
            <p:cNvSpPr>
              <a:spLocks noChangeShapeType="1"/>
            </p:cNvSpPr>
            <p:nvPr/>
          </p:nvSpPr>
          <p:spPr bwMode="auto">
            <a:xfrm>
              <a:off x="0" y="297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9"/>
            <p:cNvSpPr>
              <a:spLocks noChangeShapeType="1"/>
            </p:cNvSpPr>
            <p:nvPr/>
          </p:nvSpPr>
          <p:spPr bwMode="auto">
            <a:xfrm flipH="1">
              <a:off x="487" y="2064"/>
              <a:ext cx="731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Text Box 10"/>
            <p:cNvSpPr txBox="1">
              <a:spLocks noChangeArrowheads="1"/>
            </p:cNvSpPr>
            <p:nvPr/>
          </p:nvSpPr>
          <p:spPr bwMode="auto">
            <a:xfrm>
              <a:off x="816" y="2304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9232" name="Text Box 11"/>
            <p:cNvSpPr txBox="1">
              <a:spLocks noChangeArrowheads="1"/>
            </p:cNvSpPr>
            <p:nvPr/>
          </p:nvSpPr>
          <p:spPr bwMode="auto">
            <a:xfrm>
              <a:off x="960" y="249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4</a:t>
              </a:r>
            </a:p>
          </p:txBody>
        </p:sp>
        <p:sp>
          <p:nvSpPr>
            <p:cNvPr id="9233" name="Text Box 12"/>
            <p:cNvSpPr txBox="1">
              <a:spLocks noChangeArrowheads="1"/>
            </p:cNvSpPr>
            <p:nvPr/>
          </p:nvSpPr>
          <p:spPr bwMode="auto">
            <a:xfrm>
              <a:off x="1056" y="2304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  <p:sp>
          <p:nvSpPr>
            <p:cNvPr id="9234" name="Text Box 13"/>
            <p:cNvSpPr txBox="1">
              <a:spLocks noChangeArrowheads="1"/>
            </p:cNvSpPr>
            <p:nvPr/>
          </p:nvSpPr>
          <p:spPr bwMode="auto">
            <a:xfrm>
              <a:off x="816" y="2784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9235" name="Text Box 14"/>
            <p:cNvSpPr txBox="1">
              <a:spLocks noChangeArrowheads="1"/>
            </p:cNvSpPr>
            <p:nvPr/>
          </p:nvSpPr>
          <p:spPr bwMode="auto">
            <a:xfrm>
              <a:off x="576" y="278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9236" name="Text Box 15"/>
            <p:cNvSpPr txBox="1">
              <a:spLocks noChangeArrowheads="1"/>
            </p:cNvSpPr>
            <p:nvPr/>
          </p:nvSpPr>
          <p:spPr bwMode="auto">
            <a:xfrm>
              <a:off x="480" y="299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7</a:t>
              </a:r>
            </a:p>
          </p:txBody>
        </p:sp>
        <p:sp>
          <p:nvSpPr>
            <p:cNvPr id="9237" name="Text Box 16"/>
            <p:cNvSpPr txBox="1">
              <a:spLocks noChangeArrowheads="1"/>
            </p:cNvSpPr>
            <p:nvPr/>
          </p:nvSpPr>
          <p:spPr bwMode="auto">
            <a:xfrm>
              <a:off x="672" y="299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9238" name="Text Box 17"/>
            <p:cNvSpPr txBox="1">
              <a:spLocks noChangeArrowheads="1"/>
            </p:cNvSpPr>
            <p:nvPr/>
          </p:nvSpPr>
          <p:spPr bwMode="auto">
            <a:xfrm>
              <a:off x="720" y="249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9239" name="Line 20"/>
            <p:cNvSpPr>
              <a:spLocks noChangeShapeType="1"/>
            </p:cNvSpPr>
            <p:nvPr/>
          </p:nvSpPr>
          <p:spPr bwMode="auto">
            <a:xfrm>
              <a:off x="1296" y="29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22"/>
            <p:cNvSpPr>
              <a:spLocks noChangeShapeType="1"/>
            </p:cNvSpPr>
            <p:nvPr/>
          </p:nvSpPr>
          <p:spPr bwMode="auto">
            <a:xfrm>
              <a:off x="1344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4" name="Group 26"/>
          <p:cNvGrpSpPr>
            <a:grpSpLocks/>
          </p:cNvGrpSpPr>
          <p:nvPr/>
        </p:nvGrpSpPr>
        <p:grpSpPr bwMode="auto">
          <a:xfrm>
            <a:off x="533400" y="5181600"/>
            <a:ext cx="2362200" cy="1676400"/>
            <a:chOff x="336" y="3264"/>
            <a:chExt cx="1488" cy="1056"/>
          </a:xfrm>
        </p:grpSpPr>
        <p:sp>
          <p:nvSpPr>
            <p:cNvPr id="9226" name="AutoShape 24"/>
            <p:cNvSpPr>
              <a:spLocks noChangeAspect="1" noEditPoints="1" noChangeArrowheads="1"/>
            </p:cNvSpPr>
            <p:nvPr/>
          </p:nvSpPr>
          <p:spPr bwMode="auto">
            <a:xfrm>
              <a:off x="336" y="3264"/>
              <a:ext cx="1488" cy="1056"/>
            </a:xfrm>
            <a:custGeom>
              <a:avLst/>
              <a:gdLst>
                <a:gd name="T0" fmla="*/ 5 w 21600"/>
                <a:gd name="T1" fmla="*/ 528 h 21600"/>
                <a:gd name="T2" fmla="*/ 744 w 21600"/>
                <a:gd name="T3" fmla="*/ 1055 h 21600"/>
                <a:gd name="T4" fmla="*/ 1487 w 21600"/>
                <a:gd name="T5" fmla="*/ 528 h 21600"/>
                <a:gd name="T6" fmla="*/ 744 w 21600"/>
                <a:gd name="T7" fmla="*/ 6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52 h 21600"/>
                <a:gd name="T14" fmla="*/ 17085 w 21600"/>
                <a:gd name="T15" fmla="*/ 1734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Text Box 25"/>
            <p:cNvSpPr txBox="1">
              <a:spLocks noChangeArrowheads="1"/>
            </p:cNvSpPr>
            <p:nvPr/>
          </p:nvSpPr>
          <p:spPr bwMode="auto">
            <a:xfrm>
              <a:off x="480" y="3456"/>
              <a:ext cx="129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If the lines are not parallel, these angle relationships DO NOT EXIST.</a:t>
              </a:r>
            </a:p>
          </p:txBody>
        </p:sp>
      </p:grp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1000" y="4191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0" y="5105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28600" y="3505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7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5" grpId="0"/>
      <p:bldP spid="7196" grpId="0"/>
      <p:bldP spid="71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685800"/>
          </a:xfrm>
        </p:spPr>
        <p:txBody>
          <a:bodyPr/>
          <a:lstStyle/>
          <a:p>
            <a:pPr eaLnBrk="1" hangingPunct="1"/>
            <a:r>
              <a:rPr lang="en-US" altLang="en-US" sz="4300" b="1">
                <a:solidFill>
                  <a:schemeClr val="tx1"/>
                </a:solidFill>
                <a:latin typeface="Times New Roman" panose="02020603050405020304" pitchFamily="18" charset="0"/>
              </a:rPr>
              <a:t>Corresponding Angles &amp; Consecutive Angles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900" b="1">
                <a:solidFill>
                  <a:srgbClr val="CC3300"/>
                </a:solidFill>
                <a:latin typeface="Times New Roman" panose="02020603050405020304" pitchFamily="18" charset="0"/>
              </a:rPr>
              <a:t>Corresponding Angles:</a:t>
            </a:r>
            <a:r>
              <a:rPr lang="en-US" altLang="en-US" sz="2900">
                <a:latin typeface="Times New Roman" panose="02020603050405020304" pitchFamily="18" charset="0"/>
              </a:rPr>
              <a:t> Two angles that occupy corresponding positions.</a:t>
            </a:r>
          </a:p>
          <a:p>
            <a:pPr eaLnBrk="1" hangingPunct="1">
              <a:buFontTx/>
              <a:buNone/>
            </a:pPr>
            <a:endParaRPr lang="en-US" altLang="en-US" sz="2900" b="1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2819400"/>
            <a:ext cx="647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</a:rPr>
              <a:t> 6,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</a:rPr>
              <a:t> 5</a:t>
            </a: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7,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8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800" b="1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CC00CC"/>
                </a:solidFill>
                <a:latin typeface="Times New Roman" panose="02020603050405020304" pitchFamily="18" charset="0"/>
              </a:rPr>
              <a:t> 8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667000" y="44958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590800" y="5486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3429000" y="3733800"/>
            <a:ext cx="12954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962400" y="4038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495800" y="4038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810000" y="4495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343400" y="4495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505200" y="5029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962400" y="5029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352800" y="5486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810000" y="54864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72000" y="4876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191000" y="5715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648200" y="3886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  <p:bldP spid="11280" grpId="0"/>
      <p:bldP spid="11281" grpId="0"/>
      <p:bldP spid="1128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914</Words>
  <Application>Microsoft Office PowerPoint</Application>
  <PresentationFormat>On-screen Show (4:3)</PresentationFormat>
  <Paragraphs>264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Comic Sans MS</vt:lpstr>
      <vt:lpstr>Impact</vt:lpstr>
      <vt:lpstr>Squire</vt:lpstr>
      <vt:lpstr>Symbol</vt:lpstr>
      <vt:lpstr>Tahoma</vt:lpstr>
      <vt:lpstr>Times New Roman</vt:lpstr>
      <vt:lpstr>Default Design</vt:lpstr>
      <vt:lpstr>Parallel Lines &amp; Transversals Geometry</vt:lpstr>
      <vt:lpstr>Parallel Lines and Transversals</vt:lpstr>
      <vt:lpstr>Parallel Lines and Transversals</vt:lpstr>
      <vt:lpstr>Transversal</vt:lpstr>
      <vt:lpstr>Parallel Lines and Transversals</vt:lpstr>
      <vt:lpstr>PowerPoint Presentation</vt:lpstr>
      <vt:lpstr>Special Angle Relationships</vt:lpstr>
      <vt:lpstr>Special Angle Relationships WHEN THE LINES ARE PARALLEL</vt:lpstr>
      <vt:lpstr>Corresponding Angles &amp; Consecutive Angles</vt:lpstr>
      <vt:lpstr>PowerPoint Presentation</vt:lpstr>
      <vt:lpstr>Same Side  Interior/Exterior  Angles</vt:lpstr>
      <vt:lpstr>PowerPoint Presentation</vt:lpstr>
      <vt:lpstr>Alternate Interior/Exterior Angles</vt:lpstr>
      <vt:lpstr>PowerPoint Presentation</vt:lpstr>
      <vt:lpstr>Let’s Practice</vt:lpstr>
      <vt:lpstr>Another practice problem</vt:lpstr>
      <vt:lpstr>PowerPoint Presentation</vt:lpstr>
    </vt:vector>
  </TitlesOfParts>
  <Company>gcsd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Parallel Lines &amp; Transversals</dc:title>
  <dc:creator>tmcanelly</dc:creator>
  <cp:lastModifiedBy>NATASHA  SEYMOUR</cp:lastModifiedBy>
  <cp:revision>23</cp:revision>
  <dcterms:created xsi:type="dcterms:W3CDTF">2007-10-31T21:55:56Z</dcterms:created>
  <dcterms:modified xsi:type="dcterms:W3CDTF">2019-09-19T20:25:40Z</dcterms:modified>
</cp:coreProperties>
</file>