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74" r:id="rId9"/>
    <p:sldId id="275" r:id="rId10"/>
    <p:sldId id="263" r:id="rId11"/>
    <p:sldId id="264" r:id="rId12"/>
    <p:sldId id="265" r:id="rId13"/>
    <p:sldId id="266" r:id="rId14"/>
    <p:sldId id="268" r:id="rId15"/>
    <p:sldId id="270" r:id="rId16"/>
    <p:sldId id="267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5pPr>
    <a:lvl6pPr marL="2286000" algn="l" defTabSz="457200" rtl="0" eaLnBrk="1" latinLnBrk="0" hangingPunct="1"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6pPr>
    <a:lvl7pPr marL="2743200" algn="l" defTabSz="457200" rtl="0" eaLnBrk="1" latinLnBrk="0" hangingPunct="1"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7pPr>
    <a:lvl8pPr marL="3200400" algn="l" defTabSz="457200" rtl="0" eaLnBrk="1" latinLnBrk="0" hangingPunct="1"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8pPr>
    <a:lvl9pPr marL="3657600" algn="l" defTabSz="457200" rtl="0" eaLnBrk="1" latinLnBrk="0" hangingPunct="1">
      <a:defRPr b="1" i="1" kern="1200">
        <a:solidFill>
          <a:schemeClr val="tx1"/>
        </a:solidFill>
        <a:latin typeface="Verdana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itchFamily="-107" charset="0"/>
              </a:defRPr>
            </a:lvl1pPr>
          </a:lstStyle>
          <a:p>
            <a:fld id="{519CF449-08F5-9B4B-97B5-F3ACBD2A7B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68E4E-D583-F54A-88E2-89AD2812476D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1117A-AFA7-AD40-9BE7-B7B7AA8018D0}" type="slidenum">
              <a:rPr lang="en-US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2EC0CF-4406-6A41-A549-4174BB012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81AAEC-325B-4446-B9D7-1AE068594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ABD8A2-3012-D84C-8816-5FCAF70CE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0C7E92-53AA-C44D-BCBE-537D4A98C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412876-6219-7142-8515-A382826D8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8269-04CE-1A49-B3C2-984D64EAA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29D5F8-DFBF-184A-89BA-8FF691902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849C35-9BCE-A34D-8245-0E415BAA6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0477EB-1C76-F74E-90BA-32EFF6A9C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9C04BF-3D17-7B4A-BEA8-B1284DF3D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B3BBCA-3E4B-A84F-9FA0-F003DBF2D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n-lt"/>
              </a:defRPr>
            </a:lvl1pPr>
          </a:lstStyle>
          <a:p>
            <a:fld id="{EA3C2D7B-2B57-0346-A1F1-0C8E21BCCE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80" y="106"/>
              <a:ext cx="6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i="0">
                  <a:latin typeface="Arial Black" pitchFamily="-107" charset="0"/>
                </a:rPr>
                <a:t>7-10</a:t>
              </a:r>
              <a:endParaRPr lang="en-US" sz="2800" b="0" i="0">
                <a:latin typeface="Arial" pitchFamily="-107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4" y="103"/>
              <a:ext cx="48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96" y="4128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</a:p>
          </p:txBody>
        </p:sp>
      </p:grpSp>
      <p:sp>
        <p:nvSpPr>
          <p:cNvPr id="3079" name="Text Box 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779838" y="2424113"/>
            <a:ext cx="1855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0" i="0" u="sng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Warm Up</a:t>
            </a:r>
          </a:p>
        </p:txBody>
      </p:sp>
      <p:sp>
        <p:nvSpPr>
          <p:cNvPr id="3080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033713"/>
            <a:ext cx="3636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0" i="0" u="sng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Problem of the Day</a:t>
            </a:r>
          </a:p>
        </p:txBody>
      </p:sp>
      <p:sp>
        <p:nvSpPr>
          <p:cNvPr id="3081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643313"/>
            <a:ext cx="376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0" i="0" u="sng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Lesson 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2209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Identify each type of transformation.</a:t>
            </a:r>
            <a:endParaRPr lang="en-US" sz="2400" b="0" i="0">
              <a:latin typeface="Times" pitchFamily="-107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3500" y="976313"/>
            <a:ext cx="908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Additional Example 1: Identifying Types of Transformations</a:t>
            </a:r>
            <a:endParaRPr lang="en-US" sz="2600" b="0" i="0">
              <a:solidFill>
                <a:schemeClr val="accent2"/>
              </a:solidFill>
              <a:latin typeface="Arial Black" pitchFamily="-107" charset="0"/>
            </a:endParaRPr>
          </a:p>
        </p:txBody>
      </p:sp>
      <p:grpSp>
        <p:nvGrpSpPr>
          <p:cNvPr id="12323" name="Group 35"/>
          <p:cNvGrpSpPr>
            <a:grpSpLocks/>
          </p:cNvGrpSpPr>
          <p:nvPr/>
        </p:nvGrpSpPr>
        <p:grpSpPr bwMode="auto">
          <a:xfrm>
            <a:off x="1676400" y="3244850"/>
            <a:ext cx="1447800" cy="1600200"/>
            <a:chOff x="1152" y="1680"/>
            <a:chExt cx="912" cy="1008"/>
          </a:xfrm>
        </p:grpSpPr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>
              <a:off x="1152" y="1680"/>
              <a:ext cx="384" cy="100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1" name="AutoShape 33"/>
            <p:cNvSpPr>
              <a:spLocks noChangeArrowheads="1"/>
            </p:cNvSpPr>
            <p:nvPr/>
          </p:nvSpPr>
          <p:spPr bwMode="auto">
            <a:xfrm rot="10800000">
              <a:off x="1680" y="1680"/>
              <a:ext cx="384" cy="100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1605" y="168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524000" y="4876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 i="0">
                <a:solidFill>
                  <a:srgbClr val="FF3300"/>
                </a:solidFill>
              </a:rPr>
              <a:t>Reflection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898525" y="304800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0"/>
              <a:t>A.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4648200" y="3049588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0"/>
              <a:t>B.</a:t>
            </a:r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5578475" y="3321050"/>
            <a:ext cx="609600" cy="1524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6797675" y="3321050"/>
            <a:ext cx="609600" cy="1524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595938" y="4876800"/>
            <a:ext cx="188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 i="0">
                <a:solidFill>
                  <a:srgbClr val="FF3300"/>
                </a:solidFill>
              </a:rPr>
              <a:t>Translation</a:t>
            </a:r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6035675" y="400685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31" name="Group 4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2332" name="Picture 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33" name="Picture 4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334" name="Text Box 46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12336" name="Text Box 48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" grpId="0"/>
      <p:bldP spid="123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 u="sng">
                <a:solidFill>
                  <a:srgbClr val="006699"/>
                </a:solidFill>
                <a:latin typeface="Arial Black" pitchFamily="-107" charset="0"/>
              </a:rPr>
              <a:t>Try This</a:t>
            </a: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: Example 1</a:t>
            </a:r>
            <a:endParaRPr lang="en-US" sz="2600" b="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25463" y="1506538"/>
            <a:ext cx="823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Identify each type of transformation.</a:t>
            </a:r>
            <a:endParaRPr lang="en-US" sz="2400" b="0" i="0">
              <a:latin typeface="Times" pitchFamily="-107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66800" y="92075"/>
            <a:ext cx="555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4273604">
            <a:off x="3429000" y="1828800"/>
            <a:ext cx="609600" cy="1524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3024599">
            <a:off x="1371600" y="3048000"/>
            <a:ext cx="609600" cy="1524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2438400" y="2971800"/>
            <a:ext cx="533400" cy="381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2156382">
            <a:off x="7696200" y="2133600"/>
            <a:ext cx="609600" cy="1524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rot="-1710149">
            <a:off x="5943600" y="2314575"/>
            <a:ext cx="609600" cy="1524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781800" y="3733800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7315200" y="3657600"/>
            <a:ext cx="3048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Arc 19"/>
          <p:cNvSpPr>
            <a:spLocks/>
          </p:cNvSpPr>
          <p:nvPr/>
        </p:nvSpPr>
        <p:spPr bwMode="auto">
          <a:xfrm rot="-1407542">
            <a:off x="6642100" y="2209800"/>
            <a:ext cx="8255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9518"/>
              <a:gd name="T1" fmla="*/ 0 h 21600"/>
              <a:gd name="T2" fmla="*/ 19518 w 19518"/>
              <a:gd name="T3" fmla="*/ 12347 h 21600"/>
              <a:gd name="T4" fmla="*/ 0 w 195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18" h="21600" fill="none" extrusionOk="0">
                <a:moveTo>
                  <a:pt x="0" y="-1"/>
                </a:moveTo>
                <a:cubicBezTo>
                  <a:pt x="8344" y="-1"/>
                  <a:pt x="15943" y="4806"/>
                  <a:pt x="19517" y="12347"/>
                </a:cubicBezTo>
              </a:path>
              <a:path w="19518" h="21600" stroke="0" extrusionOk="0">
                <a:moveTo>
                  <a:pt x="0" y="-1"/>
                </a:moveTo>
                <a:cubicBezTo>
                  <a:pt x="8344" y="-1"/>
                  <a:pt x="15943" y="4806"/>
                  <a:pt x="19517" y="1234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6477000" y="2381250"/>
            <a:ext cx="76200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270125" y="3816350"/>
            <a:ext cx="1801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0">
                <a:solidFill>
                  <a:srgbClr val="FF3300"/>
                </a:solidFill>
              </a:rPr>
              <a:t>Translation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689725" y="4349750"/>
            <a:ext cx="140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0">
                <a:solidFill>
                  <a:srgbClr val="FF3300"/>
                </a:solidFill>
              </a:rPr>
              <a:t>Rotation</a:t>
            </a:r>
          </a:p>
        </p:txBody>
      </p:sp>
      <p:grpSp>
        <p:nvGrpSpPr>
          <p:cNvPr id="16407" name="Group 23"/>
          <p:cNvGrpSpPr>
            <a:grpSpLocks/>
          </p:cNvGrpSpPr>
          <p:nvPr/>
        </p:nvGrpSpPr>
        <p:grpSpPr bwMode="auto">
          <a:xfrm>
            <a:off x="374650" y="4876800"/>
            <a:ext cx="7854950" cy="1422400"/>
            <a:chOff x="236" y="2304"/>
            <a:chExt cx="4948" cy="896"/>
          </a:xfrm>
        </p:grpSpPr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40" y="2592"/>
              <a:ext cx="4944" cy="608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0" i="0"/>
                <a:t>The point that a figure rotates around may be on the figure or away from the figure.</a:t>
              </a:r>
              <a:endParaRPr lang="en-US" sz="300" b="0" i="0"/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endParaRPr lang="en-US" sz="800" b="0" i="0"/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236" y="2304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i="0">
                  <a:solidFill>
                    <a:schemeClr val="bg1"/>
                  </a:solidFill>
                </a:rPr>
                <a:t>Helpful Hint</a:t>
              </a:r>
              <a:endParaRPr lang="en-US" sz="2400" i="0"/>
            </a:p>
          </p:txBody>
        </p:sp>
      </p:grp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6411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412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7223125" y="422275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/>
      <p:bldP spid="164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Graph each transformation.</a:t>
            </a:r>
            <a:endParaRPr lang="en-US" sz="2400" b="0" i="0">
              <a:latin typeface="Times" pitchFamily="-107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3500" y="976313"/>
            <a:ext cx="908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Additional Example 2A: Graphing Transformations on a Coordinate Plane</a:t>
            </a:r>
            <a:endParaRPr lang="en-US" sz="2600" b="0" i="0">
              <a:solidFill>
                <a:schemeClr val="accent2"/>
              </a:solidFill>
              <a:latin typeface="Arial Black" pitchFamily="-107" charset="0"/>
            </a:endParaRPr>
          </a:p>
        </p:txBody>
      </p:sp>
      <p:sp>
        <p:nvSpPr>
          <p:cNvPr id="17526" name="Text Box 118"/>
          <p:cNvSpPr txBox="1">
            <a:spLocks noChangeArrowheads="1"/>
          </p:cNvSpPr>
          <p:nvPr/>
        </p:nvSpPr>
        <p:spPr bwMode="auto">
          <a:xfrm>
            <a:off x="457200" y="24384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 i="0"/>
              <a:t>A. </a:t>
            </a:r>
            <a:r>
              <a:rPr lang="en-US" sz="2400" b="0" i="0"/>
              <a:t>Translate quadrilateral</a:t>
            </a:r>
            <a:r>
              <a:rPr lang="en-US" sz="2400" b="0"/>
              <a:t> ABCD </a:t>
            </a:r>
            <a:r>
              <a:rPr lang="en-US" sz="2400" b="0" i="0"/>
              <a:t>4 units left and 2 down.</a:t>
            </a:r>
            <a:endParaRPr lang="en-US" sz="2400" i="0"/>
          </a:p>
        </p:txBody>
      </p:sp>
      <p:sp>
        <p:nvSpPr>
          <p:cNvPr id="17735" name="Text Box 327"/>
          <p:cNvSpPr txBox="1">
            <a:spLocks noChangeArrowheads="1"/>
          </p:cNvSpPr>
          <p:nvPr/>
        </p:nvSpPr>
        <p:spPr bwMode="auto">
          <a:xfrm>
            <a:off x="609600" y="6096000"/>
            <a:ext cx="812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solidFill>
                  <a:srgbClr val="3366FF"/>
                </a:solidFill>
              </a:rPr>
              <a:t>Each vertex is moved 4 units left and 2 units down.</a:t>
            </a:r>
          </a:p>
        </p:txBody>
      </p:sp>
      <p:grpSp>
        <p:nvGrpSpPr>
          <p:cNvPr id="17736" name="Group 32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7737" name="Picture 32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738" name="Picture 3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739" name="Text Box 331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17740" name="Text Box 332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17741" name="Text Box 333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pic>
        <p:nvPicPr>
          <p:cNvPr id="17743" name="Picture 3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276600"/>
            <a:ext cx="29718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44" name="Picture 3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276600"/>
            <a:ext cx="2800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6800" y="92075"/>
            <a:ext cx="555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90600" y="2362200"/>
            <a:ext cx="6924675" cy="1206500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/>
              <a:t>A’ </a:t>
            </a:r>
            <a:r>
              <a:rPr lang="en-US" sz="2400" b="0" i="0"/>
              <a:t>is read “A prime” and is used to represent the point on the image that corresponds to point </a:t>
            </a:r>
            <a:r>
              <a:rPr lang="en-US" sz="2400" b="0"/>
              <a:t>A </a:t>
            </a:r>
            <a:r>
              <a:rPr lang="en-US" sz="2400" b="0" i="0"/>
              <a:t>of the original figure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663" y="1905000"/>
            <a:ext cx="2528887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0">
                <a:solidFill>
                  <a:schemeClr val="bg1"/>
                </a:solidFill>
              </a:rPr>
              <a:t>Reading Math</a:t>
            </a:r>
            <a:endParaRPr lang="en-US" sz="2400" i="0"/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8444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45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B. Rotate     </a:t>
            </a:r>
            <a:r>
              <a:rPr lang="en-US" sz="2400"/>
              <a:t>ABC </a:t>
            </a:r>
            <a:r>
              <a:rPr lang="en-US" sz="2400" i="0"/>
              <a:t>180° around the vertex </a:t>
            </a:r>
            <a:r>
              <a:rPr lang="en-US" sz="2400"/>
              <a:t>A</a:t>
            </a:r>
            <a:r>
              <a:rPr lang="en-US" sz="2400" i="0"/>
              <a:t>.</a:t>
            </a:r>
            <a:endParaRPr lang="en-US" sz="2400" b="0" i="0">
              <a:latin typeface="Times" pitchFamily="-107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3500" y="777875"/>
            <a:ext cx="908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Additional Example 2B: Graphing Transformations on a Coordinate Plane</a:t>
            </a:r>
            <a:endParaRPr lang="en-US" sz="2400" b="0" i="0">
              <a:solidFill>
                <a:schemeClr val="accent2"/>
              </a:solidFill>
              <a:latin typeface="Arial Black" pitchFamily="-107" charset="0"/>
            </a:endParaRPr>
          </a:p>
        </p:txBody>
      </p:sp>
      <p:sp>
        <p:nvSpPr>
          <p:cNvPr id="20598" name="AutoShape 118"/>
          <p:cNvSpPr>
            <a:spLocks noChangeArrowheads="1"/>
          </p:cNvSpPr>
          <p:nvPr/>
        </p:nvSpPr>
        <p:spPr bwMode="auto">
          <a:xfrm>
            <a:off x="2260600" y="17145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608" name="Group 128"/>
          <p:cNvGrpSpPr>
            <a:grpSpLocks/>
          </p:cNvGrpSpPr>
          <p:nvPr/>
        </p:nvGrpSpPr>
        <p:grpSpPr bwMode="auto">
          <a:xfrm>
            <a:off x="2238375" y="1966913"/>
            <a:ext cx="3962400" cy="3595687"/>
            <a:chOff x="288" y="1623"/>
            <a:chExt cx="2256" cy="2025"/>
          </a:xfrm>
        </p:grpSpPr>
        <p:grpSp>
          <p:nvGrpSpPr>
            <p:cNvPr id="20609" name="Group 129"/>
            <p:cNvGrpSpPr>
              <a:grpSpLocks/>
            </p:cNvGrpSpPr>
            <p:nvPr/>
          </p:nvGrpSpPr>
          <p:grpSpPr bwMode="auto">
            <a:xfrm>
              <a:off x="288" y="1680"/>
              <a:ext cx="2016" cy="1968"/>
              <a:chOff x="1941" y="5580"/>
              <a:chExt cx="3542" cy="3542"/>
            </a:xfrm>
          </p:grpSpPr>
          <p:grpSp>
            <p:nvGrpSpPr>
              <p:cNvPr id="20610" name="Group 130"/>
              <p:cNvGrpSpPr>
                <a:grpSpLocks noChangeAspect="1"/>
              </p:cNvGrpSpPr>
              <p:nvPr/>
            </p:nvGrpSpPr>
            <p:grpSpPr bwMode="auto">
              <a:xfrm>
                <a:off x="2272" y="5928"/>
                <a:ext cx="2880" cy="2880"/>
                <a:chOff x="7120" y="10277"/>
                <a:chExt cx="2720" cy="2720"/>
              </a:xfrm>
            </p:grpSpPr>
            <p:sp>
              <p:nvSpPr>
                <p:cNvPr id="20611" name="Rectangl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2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3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4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5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6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7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8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9" name="Rectangl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0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1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2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3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4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5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6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7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8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9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0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1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2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3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4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5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6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7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8" name="Rectangle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9" name="Rectangle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0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1" name="Rectangl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2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3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4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5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6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7" name="Rectangle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8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9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0" name="Rectangle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1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2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3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4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5" name="Rectangle 17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6" name="Rectangle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7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8" name="Rectangle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9" name="Rectangle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0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1" name="Rectangl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2" name="Rectangle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3" name="Rectangle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4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5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6" name="Rectangl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7" name="Rectangle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8" name="Rectangle 18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9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0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1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2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3" name="Rectangle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4" name="Rectangle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5" name="Rectangl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6" name="Rectangle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7" name="Rectangl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8" name="Rectangle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9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0" name="Rectangle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1" name="Rectangle 20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2" name="Rectangle 20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3" name="Rectangle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4" name="Rectangle 20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5" name="Rectangle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6" name="Rectangle 20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7" name="Rectangle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8" name="Rectangle 20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9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0" name="Rectangle 21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1" name="Rectangle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2" name="Rectangle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3" name="Rectangle 21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4" name="Rectangle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5" name="Rectangle 21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6" name="Rectangle 21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7" name="Rectangle 21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8" name="Rectangle 21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9" name="Rectangl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0" name="Rectangle 22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1" name="Rectangle 221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2" name="Rectangle 22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3" name="Rectangle 223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4" name="Rectangle 224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5" name="Rectangle 225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6" name="Rectangle 226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7" name="Rectangle 227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8" name="Rectangle 228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9" name="Rectangl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10" name="Rectangle 230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711" name="Group 231"/>
              <p:cNvGrpSpPr>
                <a:grpSpLocks/>
              </p:cNvGrpSpPr>
              <p:nvPr/>
            </p:nvGrpSpPr>
            <p:grpSpPr bwMode="auto">
              <a:xfrm>
                <a:off x="1941" y="5580"/>
                <a:ext cx="3542" cy="3542"/>
                <a:chOff x="1941" y="5580"/>
                <a:chExt cx="3542" cy="3542"/>
              </a:xfrm>
            </p:grpSpPr>
            <p:sp>
              <p:nvSpPr>
                <p:cNvPr id="20712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3712" y="5580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13" name="Line 23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712" y="5597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0714" name="Text Box 234"/>
            <p:cNvSpPr txBox="1">
              <a:spLocks noChangeArrowheads="1"/>
            </p:cNvSpPr>
            <p:nvPr/>
          </p:nvSpPr>
          <p:spPr bwMode="auto">
            <a:xfrm>
              <a:off x="2160" y="2448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x</a:t>
              </a:r>
              <a:endParaRPr lang="en-US" sz="2400" b="0" i="0">
                <a:latin typeface="Times New Roman" pitchFamily="-107" charset="0"/>
              </a:endParaRPr>
            </a:p>
          </p:txBody>
        </p:sp>
        <p:sp>
          <p:nvSpPr>
            <p:cNvPr id="20715" name="Text Box 235"/>
            <p:cNvSpPr txBox="1">
              <a:spLocks noChangeArrowheads="1"/>
            </p:cNvSpPr>
            <p:nvPr/>
          </p:nvSpPr>
          <p:spPr bwMode="auto">
            <a:xfrm>
              <a:off x="1332" y="1623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y</a:t>
              </a:r>
              <a:endParaRPr lang="en-US" sz="2400" b="0" i="0">
                <a:latin typeface="Times New Roman" pitchFamily="-107" charset="0"/>
              </a:endParaRPr>
            </a:p>
          </p:txBody>
        </p:sp>
      </p:grpSp>
      <p:sp>
        <p:nvSpPr>
          <p:cNvPr id="20716" name="Line 236"/>
          <p:cNvSpPr>
            <a:spLocks noChangeShapeType="1"/>
          </p:cNvSpPr>
          <p:nvPr/>
        </p:nvSpPr>
        <p:spPr bwMode="auto">
          <a:xfrm>
            <a:off x="4295775" y="382905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7" name="Line 237"/>
          <p:cNvSpPr>
            <a:spLocks noChangeShapeType="1"/>
          </p:cNvSpPr>
          <p:nvPr/>
        </p:nvSpPr>
        <p:spPr bwMode="auto">
          <a:xfrm flipV="1">
            <a:off x="4295775" y="2971800"/>
            <a:ext cx="533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8" name="Line 238"/>
          <p:cNvSpPr>
            <a:spLocks noChangeShapeType="1"/>
          </p:cNvSpPr>
          <p:nvPr/>
        </p:nvSpPr>
        <p:spPr bwMode="auto">
          <a:xfrm flipH="1" flipV="1">
            <a:off x="4829175" y="2971800"/>
            <a:ext cx="6096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22" name="Text Box 242"/>
          <p:cNvSpPr txBox="1">
            <a:spLocks noChangeArrowheads="1"/>
          </p:cNvSpPr>
          <p:nvPr/>
        </p:nvSpPr>
        <p:spPr bwMode="auto">
          <a:xfrm>
            <a:off x="3990975" y="3505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723" name="Text Box 243"/>
          <p:cNvSpPr txBox="1">
            <a:spLocks noChangeArrowheads="1"/>
          </p:cNvSpPr>
          <p:nvPr/>
        </p:nvSpPr>
        <p:spPr bwMode="auto">
          <a:xfrm>
            <a:off x="4641850" y="26035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724" name="Text Box 244"/>
          <p:cNvSpPr txBox="1">
            <a:spLocks noChangeArrowheads="1"/>
          </p:cNvSpPr>
          <p:nvPr/>
        </p:nvSpPr>
        <p:spPr bwMode="auto">
          <a:xfrm>
            <a:off x="5194300" y="37655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763" name="Text Box 283"/>
          <p:cNvSpPr txBox="1">
            <a:spLocks noChangeArrowheads="1"/>
          </p:cNvSpPr>
          <p:nvPr/>
        </p:nvSpPr>
        <p:spPr bwMode="auto">
          <a:xfrm>
            <a:off x="3567113" y="30480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2</a:t>
            </a:r>
          </a:p>
        </p:txBody>
      </p:sp>
      <p:sp>
        <p:nvSpPr>
          <p:cNvPr id="20765" name="Text Box 285"/>
          <p:cNvSpPr txBox="1">
            <a:spLocks noChangeArrowheads="1"/>
          </p:cNvSpPr>
          <p:nvPr/>
        </p:nvSpPr>
        <p:spPr bwMode="auto">
          <a:xfrm>
            <a:off x="4448175" y="390525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2</a:t>
            </a:r>
          </a:p>
        </p:txBody>
      </p:sp>
      <p:sp>
        <p:nvSpPr>
          <p:cNvPr id="20766" name="Text Box 286"/>
          <p:cNvSpPr txBox="1">
            <a:spLocks noChangeArrowheads="1"/>
          </p:cNvSpPr>
          <p:nvPr/>
        </p:nvSpPr>
        <p:spPr bwMode="auto">
          <a:xfrm>
            <a:off x="3076575" y="3810000"/>
            <a:ext cx="585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 2</a:t>
            </a:r>
          </a:p>
        </p:txBody>
      </p:sp>
      <p:grpSp>
        <p:nvGrpSpPr>
          <p:cNvPr id="20774" name="Group 29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0775" name="Picture 29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76" name="Picture 29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777" name="Text Box 297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0778" name="Text Box 298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0779" name="Text Box 299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sp>
        <p:nvSpPr>
          <p:cNvPr id="20780" name="Oval 300"/>
          <p:cNvSpPr>
            <a:spLocks noChangeArrowheads="1"/>
          </p:cNvSpPr>
          <p:nvPr/>
        </p:nvSpPr>
        <p:spPr bwMode="auto">
          <a:xfrm>
            <a:off x="4791075" y="2938463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1" name="Oval 301"/>
          <p:cNvSpPr>
            <a:spLocks noChangeArrowheads="1"/>
          </p:cNvSpPr>
          <p:nvPr/>
        </p:nvSpPr>
        <p:spPr bwMode="auto">
          <a:xfrm>
            <a:off x="5394325" y="3776663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2" name="Oval 302"/>
          <p:cNvSpPr>
            <a:spLocks noChangeArrowheads="1"/>
          </p:cNvSpPr>
          <p:nvPr/>
        </p:nvSpPr>
        <p:spPr bwMode="auto">
          <a:xfrm>
            <a:off x="4257675" y="3783013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5" name="Text Box 305"/>
          <p:cNvSpPr txBox="1">
            <a:spLocks noChangeArrowheads="1"/>
          </p:cNvSpPr>
          <p:nvPr/>
        </p:nvSpPr>
        <p:spPr bwMode="auto">
          <a:xfrm>
            <a:off x="2476500" y="3811588"/>
            <a:ext cx="50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–4</a:t>
            </a:r>
          </a:p>
        </p:txBody>
      </p:sp>
      <p:grpSp>
        <p:nvGrpSpPr>
          <p:cNvPr id="20788" name="Group 308"/>
          <p:cNvGrpSpPr>
            <a:grpSpLocks/>
          </p:cNvGrpSpPr>
          <p:nvPr/>
        </p:nvGrpSpPr>
        <p:grpSpPr bwMode="auto">
          <a:xfrm>
            <a:off x="2882900" y="3543300"/>
            <a:ext cx="1371600" cy="1557338"/>
            <a:chOff x="1824" y="2208"/>
            <a:chExt cx="864" cy="1079"/>
          </a:xfrm>
        </p:grpSpPr>
        <p:sp>
          <p:nvSpPr>
            <p:cNvPr id="20760" name="Text Box 280"/>
            <p:cNvSpPr txBox="1">
              <a:spLocks noChangeArrowheads="1"/>
            </p:cNvSpPr>
            <p:nvPr/>
          </p:nvSpPr>
          <p:spPr bwMode="auto">
            <a:xfrm>
              <a:off x="1824" y="2208"/>
              <a:ext cx="268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C’</a:t>
              </a:r>
            </a:p>
          </p:txBody>
        </p:sp>
        <p:grpSp>
          <p:nvGrpSpPr>
            <p:cNvPr id="20786" name="Group 306"/>
            <p:cNvGrpSpPr>
              <a:grpSpLocks/>
            </p:cNvGrpSpPr>
            <p:nvPr/>
          </p:nvGrpSpPr>
          <p:grpSpPr bwMode="auto">
            <a:xfrm>
              <a:off x="1968" y="2392"/>
              <a:ext cx="720" cy="624"/>
              <a:chOff x="1968" y="2392"/>
              <a:chExt cx="720" cy="624"/>
            </a:xfrm>
          </p:grpSpPr>
          <p:sp>
            <p:nvSpPr>
              <p:cNvPr id="20755" name="Line 275"/>
              <p:cNvSpPr>
                <a:spLocks noChangeShapeType="1"/>
              </p:cNvSpPr>
              <p:nvPr/>
            </p:nvSpPr>
            <p:spPr bwMode="auto">
              <a:xfrm flipH="1">
                <a:off x="2016" y="2416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6" name="Line 276"/>
              <p:cNvSpPr>
                <a:spLocks noChangeShapeType="1"/>
              </p:cNvSpPr>
              <p:nvPr/>
            </p:nvSpPr>
            <p:spPr bwMode="auto">
              <a:xfrm>
                <a:off x="2000" y="2416"/>
                <a:ext cx="336" cy="57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7" name="Line 277"/>
              <p:cNvSpPr>
                <a:spLocks noChangeShapeType="1"/>
              </p:cNvSpPr>
              <p:nvPr/>
            </p:nvSpPr>
            <p:spPr bwMode="auto">
              <a:xfrm flipH="1">
                <a:off x="2352" y="2400"/>
                <a:ext cx="336" cy="57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3" name="Oval 303"/>
              <p:cNvSpPr>
                <a:spLocks noChangeArrowheads="1"/>
              </p:cNvSpPr>
              <p:nvPr/>
            </p:nvSpPr>
            <p:spPr bwMode="auto">
              <a:xfrm>
                <a:off x="2320" y="296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4" name="Oval 304"/>
              <p:cNvSpPr>
                <a:spLocks noChangeArrowheads="1"/>
              </p:cNvSpPr>
              <p:nvPr/>
            </p:nvSpPr>
            <p:spPr bwMode="auto">
              <a:xfrm>
                <a:off x="1968" y="2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787" name="Text Box 307"/>
            <p:cNvSpPr txBox="1">
              <a:spLocks noChangeArrowheads="1"/>
            </p:cNvSpPr>
            <p:nvPr/>
          </p:nvSpPr>
          <p:spPr bwMode="auto">
            <a:xfrm>
              <a:off x="2208" y="3033"/>
              <a:ext cx="27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B’</a:t>
              </a:r>
            </a:p>
          </p:txBody>
        </p:sp>
      </p:grpSp>
      <p:grpSp>
        <p:nvGrpSpPr>
          <p:cNvPr id="20791" name="Group 311"/>
          <p:cNvGrpSpPr>
            <a:grpSpLocks/>
          </p:cNvGrpSpPr>
          <p:nvPr/>
        </p:nvGrpSpPr>
        <p:grpSpPr bwMode="auto">
          <a:xfrm>
            <a:off x="457200" y="5410200"/>
            <a:ext cx="8686800" cy="1187450"/>
            <a:chOff x="288" y="3408"/>
            <a:chExt cx="5472" cy="748"/>
          </a:xfrm>
        </p:grpSpPr>
        <p:sp>
          <p:nvSpPr>
            <p:cNvPr id="20769" name="Text Box 289"/>
            <p:cNvSpPr txBox="1">
              <a:spLocks noChangeArrowheads="1"/>
            </p:cNvSpPr>
            <p:nvPr/>
          </p:nvSpPr>
          <p:spPr bwMode="auto">
            <a:xfrm>
              <a:off x="288" y="3408"/>
              <a:ext cx="547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rgbClr val="3366FF"/>
                  </a:solidFill>
                </a:rPr>
                <a:t>The corresponding sides, AB and A’B’, lie on a straight line. Notice that the vertex A is the midpoint of the segments BB’ and CC’.</a:t>
              </a:r>
            </a:p>
          </p:txBody>
        </p:sp>
        <p:sp>
          <p:nvSpPr>
            <p:cNvPr id="20771" name="Line 291"/>
            <p:cNvSpPr>
              <a:spLocks noChangeShapeType="1"/>
            </p:cNvSpPr>
            <p:nvPr/>
          </p:nvSpPr>
          <p:spPr bwMode="auto">
            <a:xfrm>
              <a:off x="3624" y="3448"/>
              <a:ext cx="305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2" name="Line 292"/>
            <p:cNvSpPr>
              <a:spLocks noChangeShapeType="1"/>
            </p:cNvSpPr>
            <p:nvPr/>
          </p:nvSpPr>
          <p:spPr bwMode="auto">
            <a:xfrm>
              <a:off x="2856" y="3464"/>
              <a:ext cx="24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9" name="Line 309"/>
            <p:cNvSpPr>
              <a:spLocks noChangeShapeType="1"/>
            </p:cNvSpPr>
            <p:nvPr/>
          </p:nvSpPr>
          <p:spPr bwMode="auto">
            <a:xfrm>
              <a:off x="1352" y="3904"/>
              <a:ext cx="305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0" name="Line 310"/>
            <p:cNvSpPr>
              <a:spLocks noChangeShapeType="1"/>
            </p:cNvSpPr>
            <p:nvPr/>
          </p:nvSpPr>
          <p:spPr bwMode="auto">
            <a:xfrm>
              <a:off x="2160" y="3904"/>
              <a:ext cx="305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C. Reflect the figure across the </a:t>
            </a:r>
            <a:r>
              <a:rPr lang="en-US" sz="2400"/>
              <a:t>x</a:t>
            </a:r>
            <a:r>
              <a:rPr lang="en-US" sz="2400" i="0"/>
              <a:t>-axis.</a:t>
            </a:r>
            <a:endParaRPr lang="en-US" sz="2400" b="0" i="0">
              <a:latin typeface="Times" pitchFamily="-107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3500" y="976313"/>
            <a:ext cx="908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Additional Example 3C: Graphing Transformations on a Coordinate Plane</a:t>
            </a:r>
            <a:endParaRPr lang="en-US" sz="2600" b="0" i="0">
              <a:solidFill>
                <a:schemeClr val="accent2"/>
              </a:solidFill>
              <a:latin typeface="Arial Black" pitchFamily="-107" charset="0"/>
            </a:endParaRPr>
          </a:p>
        </p:txBody>
      </p:sp>
      <p:sp>
        <p:nvSpPr>
          <p:cNvPr id="23955" name="Text Box 403"/>
          <p:cNvSpPr txBox="1">
            <a:spLocks noChangeArrowheads="1"/>
          </p:cNvSpPr>
          <p:nvPr/>
        </p:nvSpPr>
        <p:spPr bwMode="auto">
          <a:xfrm>
            <a:off x="609600" y="5334000"/>
            <a:ext cx="8610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0">
                <a:solidFill>
                  <a:srgbClr val="3366FF"/>
                </a:solidFill>
              </a:rPr>
              <a:t>The x-coordinates of the corresponding vertices are the same, and the y-coordinates of the corresponding vertices are opposites.</a:t>
            </a:r>
          </a:p>
        </p:txBody>
      </p:sp>
      <p:grpSp>
        <p:nvGrpSpPr>
          <p:cNvPr id="23956" name="Group 40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3957" name="Picture 40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958" name="Picture 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959" name="Text Box 407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3960" name="Text Box 408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3961" name="Text Box 409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pic>
        <p:nvPicPr>
          <p:cNvPr id="23962" name="Picture 4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62200"/>
            <a:ext cx="28575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963" name="Picture 4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0" y="2486025"/>
            <a:ext cx="27622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 u="sng">
                <a:solidFill>
                  <a:srgbClr val="006699"/>
                </a:solidFill>
                <a:latin typeface="Arial Black" pitchFamily="-107" charset="0"/>
              </a:rPr>
              <a:t>Try This</a:t>
            </a: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: Example 2A</a:t>
            </a:r>
            <a:endParaRPr lang="en-US" sz="2600" b="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92075"/>
            <a:ext cx="555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sp>
        <p:nvSpPr>
          <p:cNvPr id="19769" name="Text Box 313"/>
          <p:cNvSpPr txBox="1">
            <a:spLocks noChangeArrowheads="1"/>
          </p:cNvSpPr>
          <p:nvPr/>
        </p:nvSpPr>
        <p:spPr bwMode="auto">
          <a:xfrm>
            <a:off x="669925" y="1524000"/>
            <a:ext cx="7675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0"/>
              <a:t>A. Translate quadrilateral </a:t>
            </a:r>
            <a:r>
              <a:rPr lang="en-US" sz="2400"/>
              <a:t>ABCD </a:t>
            </a:r>
            <a:r>
              <a:rPr lang="en-US" sz="2400" i="0"/>
              <a:t>5 units left </a:t>
            </a:r>
          </a:p>
          <a:p>
            <a:r>
              <a:rPr lang="en-US" sz="2400" i="0"/>
              <a:t>     and 3 units down. </a:t>
            </a:r>
          </a:p>
        </p:txBody>
      </p:sp>
      <p:sp>
        <p:nvSpPr>
          <p:cNvPr id="19770" name="Text Box 314"/>
          <p:cNvSpPr txBox="1">
            <a:spLocks noChangeArrowheads="1"/>
          </p:cNvSpPr>
          <p:nvPr/>
        </p:nvSpPr>
        <p:spPr bwMode="auto">
          <a:xfrm>
            <a:off x="0" y="5943600"/>
            <a:ext cx="909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solidFill>
                  <a:srgbClr val="3366FF"/>
                </a:solidFill>
              </a:rPr>
              <a:t>Each vertex is moved five units left and three units down.</a:t>
            </a:r>
          </a:p>
        </p:txBody>
      </p:sp>
      <p:grpSp>
        <p:nvGrpSpPr>
          <p:cNvPr id="19771" name="Group 31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9772" name="Picture 3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773" name="Picture 3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774" name="Text Box 318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19775" name="Text Box 319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19776" name="Text Box 320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grpSp>
        <p:nvGrpSpPr>
          <p:cNvPr id="19777" name="Group 321"/>
          <p:cNvGrpSpPr>
            <a:grpSpLocks/>
          </p:cNvGrpSpPr>
          <p:nvPr/>
        </p:nvGrpSpPr>
        <p:grpSpPr bwMode="auto">
          <a:xfrm>
            <a:off x="2667000" y="2209800"/>
            <a:ext cx="3962400" cy="3595688"/>
            <a:chOff x="288" y="1623"/>
            <a:chExt cx="2256" cy="2025"/>
          </a:xfrm>
        </p:grpSpPr>
        <p:grpSp>
          <p:nvGrpSpPr>
            <p:cNvPr id="19778" name="Group 322"/>
            <p:cNvGrpSpPr>
              <a:grpSpLocks/>
            </p:cNvGrpSpPr>
            <p:nvPr/>
          </p:nvGrpSpPr>
          <p:grpSpPr bwMode="auto">
            <a:xfrm>
              <a:off x="288" y="1680"/>
              <a:ext cx="2016" cy="1968"/>
              <a:chOff x="1941" y="5580"/>
              <a:chExt cx="3542" cy="3542"/>
            </a:xfrm>
          </p:grpSpPr>
          <p:grpSp>
            <p:nvGrpSpPr>
              <p:cNvPr id="19779" name="Group 323"/>
              <p:cNvGrpSpPr>
                <a:grpSpLocks noChangeAspect="1"/>
              </p:cNvGrpSpPr>
              <p:nvPr/>
            </p:nvGrpSpPr>
            <p:grpSpPr bwMode="auto">
              <a:xfrm>
                <a:off x="2272" y="5928"/>
                <a:ext cx="2880" cy="2880"/>
                <a:chOff x="7120" y="10277"/>
                <a:chExt cx="2720" cy="2720"/>
              </a:xfrm>
            </p:grpSpPr>
            <p:sp>
              <p:nvSpPr>
                <p:cNvPr id="19780" name="Rectangle 32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1" name="Rectangle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2" name="Rectangle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3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4" name="Rectangle 32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5" name="Rectangle 32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6" name="Rectangle 33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7" name="Rectangle 33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8" name="Rectangle 33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9" name="Rectangle 33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0" name="Rectangle 33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1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2" name="Rectangle 33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3" name="Rectangle 33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4" name="Rectangle 33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5" name="Rectangle 33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6" name="Rectangle 34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7" name="Rectangle 34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8" name="Rectangle 34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9" name="Rectangle 34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0" name="Rectangle 34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1" name="Rectangle 34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2" name="Rectangle 34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3" name="Rectangle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4" name="Rectangle 34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5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6" name="Rectangle 35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7" name="Rectangle 35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8" name="Rectangle 35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9" name="Rectangle 35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0" name="Rectangle 35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1" name="Rectangle 35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2" name="Rectangle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3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4" name="Rectangle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5" name="Rectangle 35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6" name="Rectangle 36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7" name="Rectangle 36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8" name="Rectangle 36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9" name="Rectangle 36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0" name="Rectangle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1" name="Rectangle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2" name="Rectangle 36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3" name="Rectangle 36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4" name="Rectangle 36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5" name="Rectangle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6" name="Rectangle 37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7" name="Rectangle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8" name="Rectangle 37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9" name="Rectangle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0" name="Rectangle 37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1" name="Rectangle 37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2" name="Rectangle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3" name="Rectangle 37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4" name="Rectangle 37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5" name="Rectangle 37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6" name="Rectangle 38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7" name="Rectangle 38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8" name="Rectangle 38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9" name="Rectangle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0" name="Rectangle 38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1" name="Rectangle 38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2" name="Rectangle 38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3" name="Rectangle 38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4" name="Rectangle 38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5" name="Rectangle 38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6" name="Rectangle 39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7" name="Rectangle 39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8" name="Rectangle 39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9" name="Rectangle 39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0" name="Rectangle 39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1" name="Rectangle 39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2" name="Rectangle 39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3" name="Rectangle 39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4" name="Rectangle 39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5" name="Rectangle 39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6" name="Rectangle 40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7" name="Rectangle 40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8" name="Rectangle 40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9" name="Rectangle 40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0" name="Rectangle 40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1" name="Rectangle 40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2" name="Rectangle 40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3" name="Rectangle 40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4" name="Rectangle 40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5" name="Rectangle 40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6" name="Rectangle 41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7" name="Rectangle 41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8" name="Rectangle 41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9" name="Rectangle 41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0" name="Rectangle 4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1" name="Rectangle 415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2" name="Rectangle 416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3" name="Rectangle 417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4" name="Rectangle 418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5" name="Rectangle 419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6" name="Rectangle 420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7" name="Rectangle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8" name="Rectangle 422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9" name="Rectangle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880" name="Group 424"/>
              <p:cNvGrpSpPr>
                <a:grpSpLocks/>
              </p:cNvGrpSpPr>
              <p:nvPr/>
            </p:nvGrpSpPr>
            <p:grpSpPr bwMode="auto">
              <a:xfrm>
                <a:off x="1941" y="5580"/>
                <a:ext cx="3542" cy="3542"/>
                <a:chOff x="1941" y="5580"/>
                <a:chExt cx="3542" cy="3542"/>
              </a:xfrm>
            </p:grpSpPr>
            <p:sp>
              <p:nvSpPr>
                <p:cNvPr id="19881" name="Line 425"/>
                <p:cNvSpPr>
                  <a:spLocks noChangeAspect="1" noChangeShapeType="1"/>
                </p:cNvSpPr>
                <p:nvPr/>
              </p:nvSpPr>
              <p:spPr bwMode="auto">
                <a:xfrm>
                  <a:off x="3712" y="5580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82" name="Line 42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712" y="5597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9883" name="Text Box 427"/>
            <p:cNvSpPr txBox="1">
              <a:spLocks noChangeArrowheads="1"/>
            </p:cNvSpPr>
            <p:nvPr/>
          </p:nvSpPr>
          <p:spPr bwMode="auto">
            <a:xfrm>
              <a:off x="2160" y="2448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x</a:t>
              </a:r>
              <a:endParaRPr lang="en-US" sz="2400" b="0" i="0">
                <a:latin typeface="Times New Roman" pitchFamily="-107" charset="0"/>
              </a:endParaRPr>
            </a:p>
          </p:txBody>
        </p:sp>
        <p:sp>
          <p:nvSpPr>
            <p:cNvPr id="19884" name="Text Box 428"/>
            <p:cNvSpPr txBox="1">
              <a:spLocks noChangeArrowheads="1"/>
            </p:cNvSpPr>
            <p:nvPr/>
          </p:nvSpPr>
          <p:spPr bwMode="auto">
            <a:xfrm>
              <a:off x="1332" y="1623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y</a:t>
              </a:r>
              <a:endParaRPr lang="en-US" sz="2400" b="0" i="0">
                <a:latin typeface="Times New Roman" pitchFamily="-107" charset="0"/>
              </a:endParaRPr>
            </a:p>
          </p:txBody>
        </p:sp>
      </p:grpSp>
      <p:sp>
        <p:nvSpPr>
          <p:cNvPr id="19888" name="Text Box 432"/>
          <p:cNvSpPr txBox="1">
            <a:spLocks noChangeArrowheads="1"/>
          </p:cNvSpPr>
          <p:nvPr/>
        </p:nvSpPr>
        <p:spPr bwMode="auto">
          <a:xfrm>
            <a:off x="4114800" y="2528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889" name="Text Box 433"/>
          <p:cNvSpPr txBox="1">
            <a:spLocks noChangeArrowheads="1"/>
          </p:cNvSpPr>
          <p:nvPr/>
        </p:nvSpPr>
        <p:spPr bwMode="auto">
          <a:xfrm>
            <a:off x="5216525" y="22987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9890" name="Text Box 434"/>
          <p:cNvSpPr txBox="1">
            <a:spLocks noChangeArrowheads="1"/>
          </p:cNvSpPr>
          <p:nvPr/>
        </p:nvSpPr>
        <p:spPr bwMode="auto">
          <a:xfrm>
            <a:off x="5257800" y="3657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9891" name="Text Box 435"/>
          <p:cNvSpPr txBox="1">
            <a:spLocks noChangeArrowheads="1"/>
          </p:cNvSpPr>
          <p:nvPr/>
        </p:nvSpPr>
        <p:spPr bwMode="auto">
          <a:xfrm>
            <a:off x="4073525" y="3290888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2</a:t>
            </a:r>
          </a:p>
        </p:txBody>
      </p:sp>
      <p:sp>
        <p:nvSpPr>
          <p:cNvPr id="19892" name="Text Box 436"/>
          <p:cNvSpPr txBox="1">
            <a:spLocks noChangeArrowheads="1"/>
          </p:cNvSpPr>
          <p:nvPr/>
        </p:nvSpPr>
        <p:spPr bwMode="auto">
          <a:xfrm>
            <a:off x="4835525" y="40640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2</a:t>
            </a:r>
          </a:p>
        </p:txBody>
      </p:sp>
      <p:sp>
        <p:nvSpPr>
          <p:cNvPr id="19893" name="Text Box 437"/>
          <p:cNvSpPr txBox="1">
            <a:spLocks noChangeArrowheads="1"/>
          </p:cNvSpPr>
          <p:nvPr/>
        </p:nvSpPr>
        <p:spPr bwMode="auto">
          <a:xfrm>
            <a:off x="3951288" y="4433888"/>
            <a:ext cx="50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–2</a:t>
            </a:r>
          </a:p>
        </p:txBody>
      </p:sp>
      <p:sp>
        <p:nvSpPr>
          <p:cNvPr id="19894" name="Oval 438"/>
          <p:cNvSpPr>
            <a:spLocks noChangeArrowheads="1"/>
          </p:cNvSpPr>
          <p:nvPr/>
        </p:nvSpPr>
        <p:spPr bwMode="auto">
          <a:xfrm>
            <a:off x="4394200" y="40513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5" name="Oval 439"/>
          <p:cNvSpPr>
            <a:spLocks noChangeArrowheads="1"/>
          </p:cNvSpPr>
          <p:nvPr/>
        </p:nvSpPr>
        <p:spPr bwMode="auto">
          <a:xfrm>
            <a:off x="5257800" y="37719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" name="Oval 440"/>
          <p:cNvSpPr>
            <a:spLocks noChangeArrowheads="1"/>
          </p:cNvSpPr>
          <p:nvPr/>
        </p:nvSpPr>
        <p:spPr bwMode="auto">
          <a:xfrm>
            <a:off x="4394200" y="28829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" name="Text Box 441"/>
          <p:cNvSpPr txBox="1">
            <a:spLocks noChangeArrowheads="1"/>
          </p:cNvSpPr>
          <p:nvPr/>
        </p:nvSpPr>
        <p:spPr bwMode="auto">
          <a:xfrm>
            <a:off x="2828925" y="405447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–4</a:t>
            </a:r>
          </a:p>
        </p:txBody>
      </p:sp>
      <p:sp>
        <p:nvSpPr>
          <p:cNvPr id="19907" name="Text Box 451"/>
          <p:cNvSpPr txBox="1">
            <a:spLocks noChangeArrowheads="1"/>
          </p:cNvSpPr>
          <p:nvPr/>
        </p:nvSpPr>
        <p:spPr bwMode="auto">
          <a:xfrm>
            <a:off x="4071938" y="27432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4</a:t>
            </a:r>
          </a:p>
        </p:txBody>
      </p:sp>
      <p:sp>
        <p:nvSpPr>
          <p:cNvPr id="19910" name="Line 454"/>
          <p:cNvSpPr>
            <a:spLocks noChangeShapeType="1"/>
          </p:cNvSpPr>
          <p:nvPr/>
        </p:nvSpPr>
        <p:spPr bwMode="auto">
          <a:xfrm>
            <a:off x="4432300" y="2946400"/>
            <a:ext cx="0" cy="10969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11" name="Line 455"/>
          <p:cNvSpPr>
            <a:spLocks noChangeShapeType="1"/>
          </p:cNvSpPr>
          <p:nvPr/>
        </p:nvSpPr>
        <p:spPr bwMode="auto">
          <a:xfrm>
            <a:off x="5283200" y="2641600"/>
            <a:ext cx="0" cy="11430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12" name="Oval 456"/>
          <p:cNvSpPr>
            <a:spLocks noChangeArrowheads="1"/>
          </p:cNvSpPr>
          <p:nvPr/>
        </p:nvSpPr>
        <p:spPr bwMode="auto">
          <a:xfrm>
            <a:off x="5245100" y="2616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13" name="Line 457"/>
          <p:cNvSpPr>
            <a:spLocks noChangeShapeType="1"/>
          </p:cNvSpPr>
          <p:nvPr/>
        </p:nvSpPr>
        <p:spPr bwMode="auto">
          <a:xfrm flipV="1">
            <a:off x="4419600" y="2667000"/>
            <a:ext cx="8382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14" name="Line 458"/>
          <p:cNvSpPr>
            <a:spLocks noChangeShapeType="1"/>
          </p:cNvSpPr>
          <p:nvPr/>
        </p:nvSpPr>
        <p:spPr bwMode="auto">
          <a:xfrm flipV="1">
            <a:off x="4432300" y="3810000"/>
            <a:ext cx="825500" cy="292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15" name="Text Box 459"/>
          <p:cNvSpPr txBox="1">
            <a:spLocks noChangeArrowheads="1"/>
          </p:cNvSpPr>
          <p:nvPr/>
        </p:nvSpPr>
        <p:spPr bwMode="auto">
          <a:xfrm>
            <a:off x="5407025" y="40513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4</a:t>
            </a:r>
          </a:p>
        </p:txBody>
      </p:sp>
      <p:sp>
        <p:nvSpPr>
          <p:cNvPr id="19916" name="Text Box 460"/>
          <p:cNvSpPr txBox="1">
            <a:spLocks noChangeArrowheads="1"/>
          </p:cNvSpPr>
          <p:nvPr/>
        </p:nvSpPr>
        <p:spPr bwMode="auto">
          <a:xfrm>
            <a:off x="3937000" y="5043488"/>
            <a:ext cx="50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–4</a:t>
            </a:r>
          </a:p>
        </p:txBody>
      </p:sp>
      <p:sp>
        <p:nvSpPr>
          <p:cNvPr id="19917" name="Text Box 461"/>
          <p:cNvSpPr txBox="1">
            <a:spLocks noChangeArrowheads="1"/>
          </p:cNvSpPr>
          <p:nvPr/>
        </p:nvSpPr>
        <p:spPr bwMode="auto">
          <a:xfrm>
            <a:off x="3505200" y="40640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–2</a:t>
            </a:r>
          </a:p>
        </p:txBody>
      </p:sp>
      <p:sp>
        <p:nvSpPr>
          <p:cNvPr id="19918" name="Text Box 462"/>
          <p:cNvSpPr txBox="1">
            <a:spLocks noChangeArrowheads="1"/>
          </p:cNvSpPr>
          <p:nvPr/>
        </p:nvSpPr>
        <p:spPr bwMode="auto">
          <a:xfrm>
            <a:off x="4343400" y="40386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19935" name="Group 479"/>
          <p:cNvGrpSpPr>
            <a:grpSpLocks/>
          </p:cNvGrpSpPr>
          <p:nvPr/>
        </p:nvGrpSpPr>
        <p:grpSpPr bwMode="auto">
          <a:xfrm>
            <a:off x="2743200" y="3124200"/>
            <a:ext cx="1422400" cy="2133600"/>
            <a:chOff x="1728" y="1968"/>
            <a:chExt cx="896" cy="1344"/>
          </a:xfrm>
        </p:grpSpPr>
        <p:grpSp>
          <p:nvGrpSpPr>
            <p:cNvPr id="19930" name="Group 474"/>
            <p:cNvGrpSpPr>
              <a:grpSpLocks/>
            </p:cNvGrpSpPr>
            <p:nvPr/>
          </p:nvGrpSpPr>
          <p:grpSpPr bwMode="auto">
            <a:xfrm>
              <a:off x="1872" y="2192"/>
              <a:ext cx="576" cy="928"/>
              <a:chOff x="912" y="2288"/>
              <a:chExt cx="576" cy="928"/>
            </a:xfrm>
          </p:grpSpPr>
          <p:sp>
            <p:nvSpPr>
              <p:cNvPr id="19919" name="Line 463"/>
              <p:cNvSpPr>
                <a:spLocks noChangeShapeType="1"/>
              </p:cNvSpPr>
              <p:nvPr/>
            </p:nvSpPr>
            <p:spPr bwMode="auto">
              <a:xfrm>
                <a:off x="928" y="2501"/>
                <a:ext cx="0" cy="6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0" name="Line 464"/>
              <p:cNvSpPr>
                <a:spLocks noChangeShapeType="1"/>
              </p:cNvSpPr>
              <p:nvPr/>
            </p:nvSpPr>
            <p:spPr bwMode="auto">
              <a:xfrm>
                <a:off x="1464" y="2336"/>
                <a:ext cx="0" cy="6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1" name="Line 465"/>
              <p:cNvSpPr>
                <a:spLocks noChangeShapeType="1"/>
              </p:cNvSpPr>
              <p:nvPr/>
            </p:nvSpPr>
            <p:spPr bwMode="auto">
              <a:xfrm flipV="1">
                <a:off x="920" y="2304"/>
                <a:ext cx="568" cy="18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2" name="Line 466"/>
              <p:cNvSpPr>
                <a:spLocks noChangeShapeType="1"/>
              </p:cNvSpPr>
              <p:nvPr/>
            </p:nvSpPr>
            <p:spPr bwMode="auto">
              <a:xfrm flipV="1">
                <a:off x="928" y="3028"/>
                <a:ext cx="520" cy="17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4" name="Oval 468"/>
              <p:cNvSpPr>
                <a:spLocks noChangeArrowheads="1"/>
              </p:cNvSpPr>
              <p:nvPr/>
            </p:nvSpPr>
            <p:spPr bwMode="auto">
              <a:xfrm>
                <a:off x="912" y="3171"/>
                <a:ext cx="48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5" name="Oval 469"/>
              <p:cNvSpPr>
                <a:spLocks noChangeArrowheads="1"/>
              </p:cNvSpPr>
              <p:nvPr/>
            </p:nvSpPr>
            <p:spPr bwMode="auto">
              <a:xfrm>
                <a:off x="912" y="2464"/>
                <a:ext cx="48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7" name="Oval 471"/>
              <p:cNvSpPr>
                <a:spLocks noChangeArrowheads="1"/>
              </p:cNvSpPr>
              <p:nvPr/>
            </p:nvSpPr>
            <p:spPr bwMode="auto">
              <a:xfrm>
                <a:off x="1440" y="2990"/>
                <a:ext cx="48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9" name="Oval 473"/>
              <p:cNvSpPr>
                <a:spLocks noChangeArrowheads="1"/>
              </p:cNvSpPr>
              <p:nvPr/>
            </p:nvSpPr>
            <p:spPr bwMode="auto">
              <a:xfrm>
                <a:off x="1440" y="228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31" name="Text Box 475"/>
            <p:cNvSpPr txBox="1">
              <a:spLocks noChangeArrowheads="1"/>
            </p:cNvSpPr>
            <p:nvPr/>
          </p:nvSpPr>
          <p:spPr bwMode="auto">
            <a:xfrm>
              <a:off x="1780" y="3081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D’</a:t>
              </a:r>
            </a:p>
          </p:txBody>
        </p:sp>
        <p:sp>
          <p:nvSpPr>
            <p:cNvPr id="19932" name="Text Box 476"/>
            <p:cNvSpPr txBox="1">
              <a:spLocks noChangeArrowheads="1"/>
            </p:cNvSpPr>
            <p:nvPr/>
          </p:nvSpPr>
          <p:spPr bwMode="auto">
            <a:xfrm>
              <a:off x="2356" y="2928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C’</a:t>
              </a:r>
            </a:p>
          </p:txBody>
        </p:sp>
        <p:sp>
          <p:nvSpPr>
            <p:cNvPr id="19933" name="Text Box 477"/>
            <p:cNvSpPr txBox="1">
              <a:spLocks noChangeArrowheads="1"/>
            </p:cNvSpPr>
            <p:nvPr/>
          </p:nvSpPr>
          <p:spPr bwMode="auto">
            <a:xfrm>
              <a:off x="2256" y="1968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B’</a:t>
              </a:r>
            </a:p>
          </p:txBody>
        </p:sp>
        <p:sp>
          <p:nvSpPr>
            <p:cNvPr id="19934" name="Text Box 478"/>
            <p:cNvSpPr txBox="1">
              <a:spLocks noChangeArrowheads="1"/>
            </p:cNvSpPr>
            <p:nvPr/>
          </p:nvSpPr>
          <p:spPr bwMode="auto">
            <a:xfrm>
              <a:off x="1728" y="216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A’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 u="sng">
                <a:solidFill>
                  <a:srgbClr val="006699"/>
                </a:solidFill>
                <a:latin typeface="Arial Black" pitchFamily="-107" charset="0"/>
              </a:rPr>
              <a:t>Try This</a:t>
            </a: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: Example 2B</a:t>
            </a:r>
            <a:endParaRPr lang="en-US" sz="2600" b="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66800" y="92075"/>
            <a:ext cx="555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81000" y="1524000"/>
            <a:ext cx="695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  B. Reflect the figure across the </a:t>
            </a:r>
            <a:r>
              <a:rPr lang="en-US" sz="2400"/>
              <a:t>x</a:t>
            </a:r>
            <a:r>
              <a:rPr lang="en-US" sz="2400" i="0"/>
              <a:t>-axis.</a:t>
            </a:r>
          </a:p>
        </p:txBody>
      </p:sp>
      <p:sp>
        <p:nvSpPr>
          <p:cNvPr id="22840" name="Text Box 312"/>
          <p:cNvSpPr txBox="1">
            <a:spLocks noChangeArrowheads="1"/>
          </p:cNvSpPr>
          <p:nvPr/>
        </p:nvSpPr>
        <p:spPr bwMode="auto">
          <a:xfrm>
            <a:off x="228600" y="53340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0">
                <a:solidFill>
                  <a:srgbClr val="3366FF"/>
                </a:solidFill>
              </a:rPr>
              <a:t>The x-coordinates of the corresponding vertices are the same, and the y-coordinates of the corresponding vertices are opposites.</a:t>
            </a:r>
          </a:p>
        </p:txBody>
      </p:sp>
      <p:grpSp>
        <p:nvGrpSpPr>
          <p:cNvPr id="22844" name="Group 31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2845" name="Picture 31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846" name="Picture 31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847" name="Text Box 31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2848" name="Text Box 320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2849" name="Text Box 32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grpSp>
        <p:nvGrpSpPr>
          <p:cNvPr id="22980" name="Group 452"/>
          <p:cNvGrpSpPr>
            <a:grpSpLocks/>
          </p:cNvGrpSpPr>
          <p:nvPr/>
        </p:nvGrpSpPr>
        <p:grpSpPr bwMode="auto">
          <a:xfrm>
            <a:off x="2362200" y="1828800"/>
            <a:ext cx="3962400" cy="3595688"/>
            <a:chOff x="288" y="1623"/>
            <a:chExt cx="2256" cy="2025"/>
          </a:xfrm>
        </p:grpSpPr>
        <p:grpSp>
          <p:nvGrpSpPr>
            <p:cNvPr id="22981" name="Group 453"/>
            <p:cNvGrpSpPr>
              <a:grpSpLocks/>
            </p:cNvGrpSpPr>
            <p:nvPr/>
          </p:nvGrpSpPr>
          <p:grpSpPr bwMode="auto">
            <a:xfrm>
              <a:off x="288" y="1680"/>
              <a:ext cx="2016" cy="1968"/>
              <a:chOff x="1941" y="5580"/>
              <a:chExt cx="3542" cy="3542"/>
            </a:xfrm>
          </p:grpSpPr>
          <p:grpSp>
            <p:nvGrpSpPr>
              <p:cNvPr id="22982" name="Group 454"/>
              <p:cNvGrpSpPr>
                <a:grpSpLocks noChangeAspect="1"/>
              </p:cNvGrpSpPr>
              <p:nvPr/>
            </p:nvGrpSpPr>
            <p:grpSpPr bwMode="auto">
              <a:xfrm>
                <a:off x="2272" y="5928"/>
                <a:ext cx="2880" cy="2880"/>
                <a:chOff x="7120" y="10277"/>
                <a:chExt cx="2720" cy="2720"/>
              </a:xfrm>
            </p:grpSpPr>
            <p:sp>
              <p:nvSpPr>
                <p:cNvPr id="22983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84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85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86" name="Rectangle 45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87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88" name="Rectangle 46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89" name="Rectangle 46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0" name="Rectangle 46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1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2" name="Rectangle 46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3" name="Rectangle 46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4" name="Rectangle 46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5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6" name="Rectangle 46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7" name="Rectangle 46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8" name="Rectangle 47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99" name="Rectangle 47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0" name="Rectangle 47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1" name="Rectangle 47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2" name="Rectangle 47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3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4" name="Rectangle 47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5" name="Rectangle 47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6" name="Rectangle 47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7" name="Rectangle 47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8" name="Rectangle 48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09" name="Rectangle 48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0" name="Rectangle 48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1" name="Rectangle 48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2" name="Rectangle 48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3" name="Rectangle 48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4" name="Rectangle 48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5" name="Rectangle 48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6" name="Rectangle 48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7" name="Rectangle 48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8" name="Rectangle 49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19" name="Rectangle 49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0" name="Rectangle 49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1" name="Rectangle 49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2" name="Rectangle 49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3" name="Rectangle 49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4" name="Rectangle 49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5" name="Rectangle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6" name="Rectangle 49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7" name="Rectangle 49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8" name="Rectangle 50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29" name="Rectangle 50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0" name="Rectangle 50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1" name="Rectangle 50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2" name="Rectangle 50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3" name="Rectangle 50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4" name="Rectangle 50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5" name="Rectangle 50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6" name="Rectangle 50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7" name="Rectangle 50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8" name="Rectangle 51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39" name="Rectangle 51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0" name="Rectangle 51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1" name="Rectangle 51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2" name="Rectangle 51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3" name="Rectangle 51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4" name="Rectangle 51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5" name="Rectangle 51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6" name="Rectangle 51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7" name="Rectangle 51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8" name="Rectangle 52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49" name="Rectangle 52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0" name="Rectangle 52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1" name="Rectangle 52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2" name="Rectangle 52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3" name="Rectangle 52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4" name="Rectangle 52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5" name="Rectangle 52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6" name="Rectangle 52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7" name="Rectangle 52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8" name="Rectangle 53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59" name="Rectangle 53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0" name="Rectangle 53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1" name="Rectangle 53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2" name="Rectangle 53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3" name="Rectangle 53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4" name="Rectangle 53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5" name="Rectangle 53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6" name="Rectangle 53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7" name="Rectangle 53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8" name="Rectangle 54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69" name="Rectangle 54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0" name="Rectangle 54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1" name="Rectangle 54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2" name="Rectangle 54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3" name="Rectangle 545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4" name="Rectangle 546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5" name="Rectangle 547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6" name="Rectangle 548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7" name="Rectangle 549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8" name="Rectangle 550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79" name="Rectangle 551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80" name="Rectangle 552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81" name="Rectangle 553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82" name="Rectangle 554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83" name="Group 555"/>
              <p:cNvGrpSpPr>
                <a:grpSpLocks/>
              </p:cNvGrpSpPr>
              <p:nvPr/>
            </p:nvGrpSpPr>
            <p:grpSpPr bwMode="auto">
              <a:xfrm>
                <a:off x="1941" y="5580"/>
                <a:ext cx="3542" cy="3542"/>
                <a:chOff x="1941" y="5580"/>
                <a:chExt cx="3542" cy="3542"/>
              </a:xfrm>
            </p:grpSpPr>
            <p:sp>
              <p:nvSpPr>
                <p:cNvPr id="23084" name="Line 556"/>
                <p:cNvSpPr>
                  <a:spLocks noChangeAspect="1" noChangeShapeType="1"/>
                </p:cNvSpPr>
                <p:nvPr/>
              </p:nvSpPr>
              <p:spPr bwMode="auto">
                <a:xfrm>
                  <a:off x="3712" y="5580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85" name="Line 55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712" y="5597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086" name="Text Box 558"/>
            <p:cNvSpPr txBox="1">
              <a:spLocks noChangeArrowheads="1"/>
            </p:cNvSpPr>
            <p:nvPr/>
          </p:nvSpPr>
          <p:spPr bwMode="auto">
            <a:xfrm>
              <a:off x="2160" y="2448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x</a:t>
              </a:r>
              <a:endParaRPr lang="en-US" sz="2400" b="0" i="0">
                <a:latin typeface="Times New Roman" pitchFamily="-107" charset="0"/>
              </a:endParaRPr>
            </a:p>
          </p:txBody>
        </p:sp>
        <p:sp>
          <p:nvSpPr>
            <p:cNvPr id="23087" name="Text Box 559"/>
            <p:cNvSpPr txBox="1">
              <a:spLocks noChangeArrowheads="1"/>
            </p:cNvSpPr>
            <p:nvPr/>
          </p:nvSpPr>
          <p:spPr bwMode="auto">
            <a:xfrm>
              <a:off x="1332" y="1623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y</a:t>
              </a:r>
              <a:endParaRPr lang="en-US" sz="2400" b="0" i="0">
                <a:latin typeface="Times New Roman" pitchFamily="-107" charset="0"/>
              </a:endParaRPr>
            </a:p>
          </p:txBody>
        </p:sp>
      </p:grpSp>
      <p:sp>
        <p:nvSpPr>
          <p:cNvPr id="23088" name="Line 560"/>
          <p:cNvSpPr>
            <a:spLocks noChangeShapeType="1"/>
          </p:cNvSpPr>
          <p:nvPr/>
        </p:nvSpPr>
        <p:spPr bwMode="auto">
          <a:xfrm>
            <a:off x="4419600" y="367665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89" name="Line 561"/>
          <p:cNvSpPr>
            <a:spLocks noChangeShapeType="1"/>
          </p:cNvSpPr>
          <p:nvPr/>
        </p:nvSpPr>
        <p:spPr bwMode="auto">
          <a:xfrm flipV="1">
            <a:off x="4419600" y="2819400"/>
            <a:ext cx="533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90" name="Line 562"/>
          <p:cNvSpPr>
            <a:spLocks noChangeShapeType="1"/>
          </p:cNvSpPr>
          <p:nvPr/>
        </p:nvSpPr>
        <p:spPr bwMode="auto">
          <a:xfrm flipH="1" flipV="1">
            <a:off x="4953000" y="2819400"/>
            <a:ext cx="6096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91" name="Text Box 563"/>
          <p:cNvSpPr txBox="1">
            <a:spLocks noChangeArrowheads="1"/>
          </p:cNvSpPr>
          <p:nvPr/>
        </p:nvSpPr>
        <p:spPr bwMode="auto">
          <a:xfrm>
            <a:off x="4114800" y="3352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092" name="Text Box 564"/>
          <p:cNvSpPr txBox="1">
            <a:spLocks noChangeArrowheads="1"/>
          </p:cNvSpPr>
          <p:nvPr/>
        </p:nvSpPr>
        <p:spPr bwMode="auto">
          <a:xfrm>
            <a:off x="4765675" y="24511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3093" name="Text Box 565"/>
          <p:cNvSpPr txBox="1">
            <a:spLocks noChangeArrowheads="1"/>
          </p:cNvSpPr>
          <p:nvPr/>
        </p:nvSpPr>
        <p:spPr bwMode="auto">
          <a:xfrm>
            <a:off x="5410200" y="3276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094" name="Text Box 566"/>
          <p:cNvSpPr txBox="1">
            <a:spLocks noChangeArrowheads="1"/>
          </p:cNvSpPr>
          <p:nvPr/>
        </p:nvSpPr>
        <p:spPr bwMode="auto">
          <a:xfrm>
            <a:off x="3768725" y="26670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3</a:t>
            </a:r>
          </a:p>
        </p:txBody>
      </p:sp>
      <p:sp>
        <p:nvSpPr>
          <p:cNvPr id="23095" name="Text Box 567"/>
          <p:cNvSpPr txBox="1">
            <a:spLocks noChangeArrowheads="1"/>
          </p:cNvSpPr>
          <p:nvPr/>
        </p:nvSpPr>
        <p:spPr bwMode="auto">
          <a:xfrm>
            <a:off x="4800600" y="36449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3</a:t>
            </a:r>
          </a:p>
        </p:txBody>
      </p:sp>
      <p:sp>
        <p:nvSpPr>
          <p:cNvPr id="23097" name="Oval 569"/>
          <p:cNvSpPr>
            <a:spLocks noChangeArrowheads="1"/>
          </p:cNvSpPr>
          <p:nvPr/>
        </p:nvSpPr>
        <p:spPr bwMode="auto">
          <a:xfrm>
            <a:off x="4914900" y="2786063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98" name="Oval 570"/>
          <p:cNvSpPr>
            <a:spLocks noChangeArrowheads="1"/>
          </p:cNvSpPr>
          <p:nvPr/>
        </p:nvSpPr>
        <p:spPr bwMode="auto">
          <a:xfrm>
            <a:off x="5518150" y="3624263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99" name="Oval 571"/>
          <p:cNvSpPr>
            <a:spLocks noChangeArrowheads="1"/>
          </p:cNvSpPr>
          <p:nvPr/>
        </p:nvSpPr>
        <p:spPr bwMode="auto">
          <a:xfrm>
            <a:off x="4381500" y="3630613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00" name="Text Box 572"/>
          <p:cNvSpPr txBox="1">
            <a:spLocks noChangeArrowheads="1"/>
          </p:cNvSpPr>
          <p:nvPr/>
        </p:nvSpPr>
        <p:spPr bwMode="auto">
          <a:xfrm>
            <a:off x="3581400" y="43434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–3</a:t>
            </a:r>
          </a:p>
        </p:txBody>
      </p:sp>
      <p:grpSp>
        <p:nvGrpSpPr>
          <p:cNvPr id="23112" name="Group 584"/>
          <p:cNvGrpSpPr>
            <a:grpSpLocks/>
          </p:cNvGrpSpPr>
          <p:nvPr/>
        </p:nvGrpSpPr>
        <p:grpSpPr bwMode="auto">
          <a:xfrm>
            <a:off x="4038600" y="3632200"/>
            <a:ext cx="1828800" cy="1303338"/>
            <a:chOff x="2544" y="2423"/>
            <a:chExt cx="1152" cy="821"/>
          </a:xfrm>
        </p:grpSpPr>
        <p:sp>
          <p:nvSpPr>
            <p:cNvPr id="23102" name="Text Box 574"/>
            <p:cNvSpPr txBox="1">
              <a:spLocks noChangeArrowheads="1"/>
            </p:cNvSpPr>
            <p:nvPr/>
          </p:nvSpPr>
          <p:spPr bwMode="auto">
            <a:xfrm>
              <a:off x="2544" y="244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A’</a:t>
              </a:r>
            </a:p>
          </p:txBody>
        </p:sp>
        <p:sp>
          <p:nvSpPr>
            <p:cNvPr id="23105" name="Line 577"/>
            <p:cNvSpPr>
              <a:spLocks noChangeShapeType="1"/>
            </p:cNvSpPr>
            <p:nvPr/>
          </p:nvSpPr>
          <p:spPr bwMode="auto">
            <a:xfrm>
              <a:off x="2784" y="2452"/>
              <a:ext cx="336" cy="5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06" name="Line 578"/>
            <p:cNvSpPr>
              <a:spLocks noChangeShapeType="1"/>
            </p:cNvSpPr>
            <p:nvPr/>
          </p:nvSpPr>
          <p:spPr bwMode="auto">
            <a:xfrm flipH="1">
              <a:off x="3136" y="2439"/>
              <a:ext cx="368" cy="52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07" name="Oval 579"/>
            <p:cNvSpPr>
              <a:spLocks noChangeArrowheads="1"/>
            </p:cNvSpPr>
            <p:nvPr/>
          </p:nvSpPr>
          <p:spPr bwMode="auto">
            <a:xfrm>
              <a:off x="3104" y="2954"/>
              <a:ext cx="48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08" name="Oval 580"/>
            <p:cNvSpPr>
              <a:spLocks noChangeArrowheads="1"/>
            </p:cNvSpPr>
            <p:nvPr/>
          </p:nvSpPr>
          <p:spPr bwMode="auto">
            <a:xfrm>
              <a:off x="3472" y="2423"/>
              <a:ext cx="48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09" name="Text Box 581"/>
            <p:cNvSpPr txBox="1">
              <a:spLocks noChangeArrowheads="1"/>
            </p:cNvSpPr>
            <p:nvPr/>
          </p:nvSpPr>
          <p:spPr bwMode="auto">
            <a:xfrm>
              <a:off x="2992" y="3013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B’</a:t>
              </a:r>
            </a:p>
          </p:txBody>
        </p:sp>
        <p:sp>
          <p:nvSpPr>
            <p:cNvPr id="23110" name="Oval 582"/>
            <p:cNvSpPr>
              <a:spLocks noChangeArrowheads="1"/>
            </p:cNvSpPr>
            <p:nvPr/>
          </p:nvSpPr>
          <p:spPr bwMode="auto">
            <a:xfrm>
              <a:off x="2760" y="2439"/>
              <a:ext cx="48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11" name="Text Box 583"/>
            <p:cNvSpPr txBox="1">
              <a:spLocks noChangeArrowheads="1"/>
            </p:cNvSpPr>
            <p:nvPr/>
          </p:nvSpPr>
          <p:spPr bwMode="auto">
            <a:xfrm>
              <a:off x="3428" y="2448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C’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 u="sng">
                <a:solidFill>
                  <a:srgbClr val="006699"/>
                </a:solidFill>
                <a:latin typeface="Arial Black" pitchFamily="-107" charset="0"/>
              </a:rPr>
              <a:t>Try This</a:t>
            </a: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: Example 3C</a:t>
            </a:r>
            <a:endParaRPr lang="en-US" sz="2600" b="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25463" y="1524000"/>
            <a:ext cx="823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C. Reflect the figure across the </a:t>
            </a:r>
            <a:r>
              <a:rPr lang="en-US" sz="2400"/>
              <a:t>y</a:t>
            </a:r>
            <a:r>
              <a:rPr lang="en-US" sz="2400" i="0"/>
              <a:t>-axis.</a:t>
            </a:r>
            <a:endParaRPr lang="en-US" sz="2400" b="0" i="0">
              <a:latin typeface="Times" pitchFamily="-107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92075"/>
            <a:ext cx="555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sp>
        <p:nvSpPr>
          <p:cNvPr id="24863" name="Text Box 287"/>
          <p:cNvSpPr txBox="1">
            <a:spLocks noChangeArrowheads="1"/>
          </p:cNvSpPr>
          <p:nvPr/>
        </p:nvSpPr>
        <p:spPr bwMode="auto">
          <a:xfrm>
            <a:off x="365125" y="5410200"/>
            <a:ext cx="8778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0">
                <a:solidFill>
                  <a:srgbClr val="3366FF"/>
                </a:solidFill>
              </a:rPr>
              <a:t>The y-coordinates of the corresponding vertices are the same, and the x-coordinates of the corresponding vertices are opposites.</a:t>
            </a:r>
          </a:p>
        </p:txBody>
      </p:sp>
      <p:grpSp>
        <p:nvGrpSpPr>
          <p:cNvPr id="24864" name="Group 28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4865" name="Picture 28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866" name="Picture 29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867" name="Text Box 291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4868" name="Text Box 292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4869" name="Text Box 293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grpSp>
        <p:nvGrpSpPr>
          <p:cNvPr id="24870" name="Group 294"/>
          <p:cNvGrpSpPr>
            <a:grpSpLocks/>
          </p:cNvGrpSpPr>
          <p:nvPr/>
        </p:nvGrpSpPr>
        <p:grpSpPr bwMode="auto">
          <a:xfrm>
            <a:off x="2362200" y="1905000"/>
            <a:ext cx="3962400" cy="3595688"/>
            <a:chOff x="288" y="1623"/>
            <a:chExt cx="2256" cy="2025"/>
          </a:xfrm>
        </p:grpSpPr>
        <p:grpSp>
          <p:nvGrpSpPr>
            <p:cNvPr id="24871" name="Group 295"/>
            <p:cNvGrpSpPr>
              <a:grpSpLocks/>
            </p:cNvGrpSpPr>
            <p:nvPr/>
          </p:nvGrpSpPr>
          <p:grpSpPr bwMode="auto">
            <a:xfrm>
              <a:off x="288" y="1680"/>
              <a:ext cx="2016" cy="1968"/>
              <a:chOff x="1941" y="5580"/>
              <a:chExt cx="3542" cy="3542"/>
            </a:xfrm>
          </p:grpSpPr>
          <p:grpSp>
            <p:nvGrpSpPr>
              <p:cNvPr id="24872" name="Group 296"/>
              <p:cNvGrpSpPr>
                <a:grpSpLocks noChangeAspect="1"/>
              </p:cNvGrpSpPr>
              <p:nvPr/>
            </p:nvGrpSpPr>
            <p:grpSpPr bwMode="auto">
              <a:xfrm>
                <a:off x="2272" y="5928"/>
                <a:ext cx="2880" cy="2880"/>
                <a:chOff x="7120" y="10277"/>
                <a:chExt cx="2720" cy="2720"/>
              </a:xfrm>
            </p:grpSpPr>
            <p:sp>
              <p:nvSpPr>
                <p:cNvPr id="24873" name="Rectangle 29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74" name="Rectangl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75" name="Rectangle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76" name="Rectangle 30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77" name="Rectangle 30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78" name="Rectangle 30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79" name="Rectangle 30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0" name="Rectangle 30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1" name="Rectangle 30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2" name="Rectangle 30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27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3" name="Rectangle 30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4" name="Rectangle 30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5" name="Rectangle 30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6" name="Rectangle 31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7" name="Rectangle 31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8" name="Rectangle 31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89" name="Rectangle 31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0" name="Rectangle 31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1" name="Rectangle 31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2" name="Rectangle 31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54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3" name="Rectangle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4" name="Rectangle 31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5" name="Rectangle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6" name="Rectangle 32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7" name="Rectangle 32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8" name="Rectangle 32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99" name="Rectangle 32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0" name="Rectangle 32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1" name="Rectangle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2" name="Rectangle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082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3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4" name="Rectangle 32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5" name="Rectangle 32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6" name="Rectangle 33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7" name="Rectangle 33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8" name="Rectangle 33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09" name="Rectangle 33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0" name="Rectangle 33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1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2" name="Rectangle 33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09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3" name="Rectangle 33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4" name="Rectangle 33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5" name="Rectangle 33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6" name="Rectangle 34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7" name="Rectangle 34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8" name="Rectangle 34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19" name="Rectangle 34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0" name="Rectangle 34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1" name="Rectangle 34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2" name="Rectangle 34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36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3" name="Rectangle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4" name="Rectangle 34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5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6" name="Rectangle 35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7" name="Rectangle 35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8" name="Rectangle 35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29" name="Rectangle 35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0" name="Rectangle 35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1" name="Rectangle 35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2" name="Rectangle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637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3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4" name="Rectangle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5" name="Rectangle 35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6" name="Rectangle 36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7" name="Rectangle 36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8" name="Rectangle 36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39" name="Rectangle 36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0" name="Rectangle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1" name="Rectangle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2" name="Rectangle 36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1909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3" name="Rectangle 36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4" name="Rectangle 36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5" name="Rectangle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6" name="Rectangle 37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7" name="Rectangle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8" name="Rectangle 37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49" name="Rectangle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0" name="Rectangle 37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1" name="Rectangle 37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2" name="Rectangle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181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3" name="Rectangle 37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4" name="Rectangle 37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5" name="Rectangle 37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6" name="Rectangle 38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7" name="Rectangle 38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8" name="Rectangle 38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59" name="Rectangle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0" name="Rectangle 38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1" name="Rectangle 38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2" name="Rectangle 38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453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3" name="Rectangle 387"/>
                <p:cNvSpPr>
                  <a:spLocks noChangeAspect="1" noChangeArrowheads="1"/>
                </p:cNvSpPr>
                <p:nvPr/>
              </p:nvSpPr>
              <p:spPr bwMode="auto">
                <a:xfrm>
                  <a:off x="712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4" name="Rectangle 38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5" name="Rectangle 389"/>
                <p:cNvSpPr>
                  <a:spLocks noChangeAspect="1" noChangeArrowheads="1"/>
                </p:cNvSpPr>
                <p:nvPr/>
              </p:nvSpPr>
              <p:spPr bwMode="auto">
                <a:xfrm>
                  <a:off x="766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6" name="Rectangle 390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7" name="Rectangle 391"/>
                <p:cNvSpPr>
                  <a:spLocks noChangeAspect="1" noChangeArrowheads="1"/>
                </p:cNvSpPr>
                <p:nvPr/>
              </p:nvSpPr>
              <p:spPr bwMode="auto">
                <a:xfrm>
                  <a:off x="820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8" name="Rectangle 392"/>
                <p:cNvSpPr>
                  <a:spLocks noChangeAspect="1" noChangeArrowheads="1"/>
                </p:cNvSpPr>
                <p:nvPr/>
              </p:nvSpPr>
              <p:spPr bwMode="auto">
                <a:xfrm>
                  <a:off x="8480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69" name="Rectangle 393"/>
                <p:cNvSpPr>
                  <a:spLocks noChangeAspect="1" noChangeArrowheads="1"/>
                </p:cNvSpPr>
                <p:nvPr/>
              </p:nvSpPr>
              <p:spPr bwMode="auto">
                <a:xfrm>
                  <a:off x="8752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70" name="Rectangle 394"/>
                <p:cNvSpPr>
                  <a:spLocks noChangeAspect="1" noChangeArrowheads="1"/>
                </p:cNvSpPr>
                <p:nvPr/>
              </p:nvSpPr>
              <p:spPr bwMode="auto">
                <a:xfrm>
                  <a:off x="9024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71" name="Rectangle 395"/>
                <p:cNvSpPr>
                  <a:spLocks noChangeAspect="1" noChangeArrowheads="1"/>
                </p:cNvSpPr>
                <p:nvPr/>
              </p:nvSpPr>
              <p:spPr bwMode="auto">
                <a:xfrm>
                  <a:off x="9296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72" name="Rectangle 396"/>
                <p:cNvSpPr>
                  <a:spLocks noChangeAspect="1" noChangeArrowheads="1"/>
                </p:cNvSpPr>
                <p:nvPr/>
              </p:nvSpPr>
              <p:spPr bwMode="auto">
                <a:xfrm>
                  <a:off x="9568" y="12725"/>
                  <a:ext cx="272" cy="272"/>
                </a:xfrm>
                <a:prstGeom prst="rect">
                  <a:avLst/>
                </a:prstGeom>
                <a:noFill/>
                <a:ln w="9525">
                  <a:solidFill>
                    <a:srgbClr val="3399FF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3" name="Group 397"/>
              <p:cNvGrpSpPr>
                <a:grpSpLocks/>
              </p:cNvGrpSpPr>
              <p:nvPr/>
            </p:nvGrpSpPr>
            <p:grpSpPr bwMode="auto">
              <a:xfrm>
                <a:off x="1941" y="5580"/>
                <a:ext cx="3542" cy="3542"/>
                <a:chOff x="1941" y="5580"/>
                <a:chExt cx="3542" cy="3542"/>
              </a:xfrm>
            </p:grpSpPr>
            <p:sp>
              <p:nvSpPr>
                <p:cNvPr id="24974" name="Line 398"/>
                <p:cNvSpPr>
                  <a:spLocks noChangeAspect="1" noChangeShapeType="1"/>
                </p:cNvSpPr>
                <p:nvPr/>
              </p:nvSpPr>
              <p:spPr bwMode="auto">
                <a:xfrm>
                  <a:off x="3712" y="5580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75" name="Line 3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712" y="5597"/>
                  <a:ext cx="0" cy="354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4976" name="Text Box 400"/>
            <p:cNvSpPr txBox="1">
              <a:spLocks noChangeArrowheads="1"/>
            </p:cNvSpPr>
            <p:nvPr/>
          </p:nvSpPr>
          <p:spPr bwMode="auto">
            <a:xfrm>
              <a:off x="2160" y="2448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x</a:t>
              </a:r>
              <a:endParaRPr lang="en-US" sz="2400" b="0" i="0">
                <a:latin typeface="Times New Roman" pitchFamily="-107" charset="0"/>
              </a:endParaRPr>
            </a:p>
          </p:txBody>
        </p:sp>
        <p:sp>
          <p:nvSpPr>
            <p:cNvPr id="24977" name="Text Box 401"/>
            <p:cNvSpPr txBox="1">
              <a:spLocks noChangeArrowheads="1"/>
            </p:cNvSpPr>
            <p:nvPr/>
          </p:nvSpPr>
          <p:spPr bwMode="auto">
            <a:xfrm>
              <a:off x="1332" y="1623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y</a:t>
              </a:r>
              <a:endParaRPr lang="en-US" sz="2400" b="0" i="0">
                <a:latin typeface="Times New Roman" pitchFamily="-107" charset="0"/>
              </a:endParaRPr>
            </a:p>
          </p:txBody>
        </p:sp>
      </p:grpSp>
      <p:sp>
        <p:nvSpPr>
          <p:cNvPr id="24981" name="Text Box 405"/>
          <p:cNvSpPr txBox="1">
            <a:spLocks noChangeArrowheads="1"/>
          </p:cNvSpPr>
          <p:nvPr/>
        </p:nvSpPr>
        <p:spPr bwMode="auto">
          <a:xfrm>
            <a:off x="3949700" y="33655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982" name="Text Box 406"/>
          <p:cNvSpPr txBox="1">
            <a:spLocks noChangeArrowheads="1"/>
          </p:cNvSpPr>
          <p:nvPr/>
        </p:nvSpPr>
        <p:spPr bwMode="auto">
          <a:xfrm>
            <a:off x="4711700" y="25542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983" name="Text Box 407"/>
          <p:cNvSpPr txBox="1">
            <a:spLocks noChangeArrowheads="1"/>
          </p:cNvSpPr>
          <p:nvPr/>
        </p:nvSpPr>
        <p:spPr bwMode="auto">
          <a:xfrm>
            <a:off x="4648200" y="45481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984" name="Text Box 408"/>
          <p:cNvSpPr txBox="1">
            <a:spLocks noChangeArrowheads="1"/>
          </p:cNvSpPr>
          <p:nvPr/>
        </p:nvSpPr>
        <p:spPr bwMode="auto">
          <a:xfrm>
            <a:off x="3768725" y="2728913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3</a:t>
            </a:r>
          </a:p>
        </p:txBody>
      </p:sp>
      <p:sp>
        <p:nvSpPr>
          <p:cNvPr id="24985" name="Text Box 409"/>
          <p:cNvSpPr txBox="1">
            <a:spLocks noChangeArrowheads="1"/>
          </p:cNvSpPr>
          <p:nvPr/>
        </p:nvSpPr>
        <p:spPr bwMode="auto">
          <a:xfrm>
            <a:off x="4826000" y="37338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3</a:t>
            </a:r>
          </a:p>
        </p:txBody>
      </p:sp>
      <p:sp>
        <p:nvSpPr>
          <p:cNvPr id="24989" name="Text Box 413"/>
          <p:cNvSpPr txBox="1">
            <a:spLocks noChangeArrowheads="1"/>
          </p:cNvSpPr>
          <p:nvPr/>
        </p:nvSpPr>
        <p:spPr bwMode="auto">
          <a:xfrm>
            <a:off x="3581400" y="4405313"/>
            <a:ext cx="50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0"/>
              <a:t>–3</a:t>
            </a:r>
          </a:p>
        </p:txBody>
      </p:sp>
      <p:sp>
        <p:nvSpPr>
          <p:cNvPr id="24999" name="AutoShape 423"/>
          <p:cNvSpPr>
            <a:spLocks noChangeArrowheads="1"/>
          </p:cNvSpPr>
          <p:nvPr/>
        </p:nvSpPr>
        <p:spPr bwMode="auto">
          <a:xfrm rot="16200000">
            <a:off x="3575050" y="3460750"/>
            <a:ext cx="1714500" cy="5842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00" name="Oval 424"/>
          <p:cNvSpPr>
            <a:spLocks noChangeArrowheads="1"/>
          </p:cNvSpPr>
          <p:nvPr/>
        </p:nvSpPr>
        <p:spPr bwMode="auto">
          <a:xfrm>
            <a:off x="4686300" y="28575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01" name="Oval 425"/>
          <p:cNvSpPr>
            <a:spLocks noChangeArrowheads="1"/>
          </p:cNvSpPr>
          <p:nvPr/>
        </p:nvSpPr>
        <p:spPr bwMode="auto">
          <a:xfrm>
            <a:off x="4686300" y="45847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02" name="Oval 426"/>
          <p:cNvSpPr>
            <a:spLocks noChangeArrowheads="1"/>
          </p:cNvSpPr>
          <p:nvPr/>
        </p:nvSpPr>
        <p:spPr bwMode="auto">
          <a:xfrm>
            <a:off x="4102100" y="3733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011" name="Group 435"/>
          <p:cNvGrpSpPr>
            <a:grpSpLocks/>
          </p:cNvGrpSpPr>
          <p:nvPr/>
        </p:nvGrpSpPr>
        <p:grpSpPr bwMode="auto">
          <a:xfrm>
            <a:off x="3124200" y="2667000"/>
            <a:ext cx="1066800" cy="2271713"/>
            <a:chOff x="1968" y="1680"/>
            <a:chExt cx="672" cy="1431"/>
          </a:xfrm>
        </p:grpSpPr>
        <p:sp>
          <p:nvSpPr>
            <p:cNvPr id="25005" name="Oval 429"/>
            <p:cNvSpPr>
              <a:spLocks noChangeArrowheads="1"/>
            </p:cNvSpPr>
            <p:nvPr/>
          </p:nvSpPr>
          <p:spPr bwMode="auto">
            <a:xfrm>
              <a:off x="259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010" name="Group 434"/>
            <p:cNvGrpSpPr>
              <a:grpSpLocks/>
            </p:cNvGrpSpPr>
            <p:nvPr/>
          </p:nvGrpSpPr>
          <p:grpSpPr bwMode="auto">
            <a:xfrm>
              <a:off x="1968" y="1680"/>
              <a:ext cx="640" cy="1431"/>
              <a:chOff x="1104" y="1872"/>
              <a:chExt cx="640" cy="1431"/>
            </a:xfrm>
          </p:grpSpPr>
          <p:sp>
            <p:nvSpPr>
              <p:cNvPr id="25004" name="Oval 428"/>
              <p:cNvSpPr>
                <a:spLocks noChangeArrowheads="1"/>
              </p:cNvSpPr>
              <p:nvPr/>
            </p:nvSpPr>
            <p:spPr bwMode="auto">
              <a:xfrm>
                <a:off x="1360" y="19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06" name="Oval 430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009" name="Group 433"/>
              <p:cNvGrpSpPr>
                <a:grpSpLocks/>
              </p:cNvGrpSpPr>
              <p:nvPr/>
            </p:nvGrpSpPr>
            <p:grpSpPr bwMode="auto">
              <a:xfrm>
                <a:off x="1104" y="1872"/>
                <a:ext cx="640" cy="1431"/>
                <a:chOff x="1104" y="1872"/>
                <a:chExt cx="640" cy="1431"/>
              </a:xfrm>
            </p:grpSpPr>
            <p:sp>
              <p:nvSpPr>
                <p:cNvPr id="25003" name="AutoShape 427"/>
                <p:cNvSpPr>
                  <a:spLocks noChangeArrowheads="1"/>
                </p:cNvSpPr>
                <p:nvPr/>
              </p:nvSpPr>
              <p:spPr bwMode="auto">
                <a:xfrm rot="5400000">
                  <a:off x="1020" y="2372"/>
                  <a:ext cx="1080" cy="368"/>
                </a:xfrm>
                <a:prstGeom prst="triangle">
                  <a:avLst>
                    <a:gd name="adj" fmla="val 50000"/>
                  </a:avLst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07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1104" y="3072"/>
                  <a:ext cx="2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/>
                    <a:t>C’</a:t>
                  </a:r>
                </a:p>
              </p:txBody>
            </p:sp>
            <p:sp>
              <p:nvSpPr>
                <p:cNvPr id="25008" name="Text Box 432"/>
                <p:cNvSpPr txBox="1">
                  <a:spLocks noChangeArrowheads="1"/>
                </p:cNvSpPr>
                <p:nvPr/>
              </p:nvSpPr>
              <p:spPr bwMode="auto">
                <a:xfrm>
                  <a:off x="1124" y="1872"/>
                  <a:ext cx="27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/>
                    <a:t>B’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006699"/>
                </a:solidFill>
                <a:latin typeface="Arial Black" pitchFamily="-107" charset="0"/>
              </a:rPr>
              <a:t>Lesson Quiz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1827213"/>
            <a:ext cx="7924800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/>
              <a:t>1.</a:t>
            </a:r>
            <a:r>
              <a:rPr lang="en-US" sz="2400" b="0" i="0"/>
              <a:t> Identify the transformation. 		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sz="2400" b="0" i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sz="2400" i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sz="2400" b="0" i="0">
              <a:latin typeface="Arial" pitchFamily="-107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800" b="0" i="0">
                <a:latin typeface="Arial" pitchFamily="-107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 b="0" i="0">
              <a:latin typeface="Arial" pitchFamily="-107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5180013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FF3300"/>
                </a:solidFill>
              </a:rPr>
              <a:t>(1, –4), (5, –4), (9, 4)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715000" y="3124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FF3300"/>
                </a:solidFill>
              </a:rPr>
              <a:t>reflection</a:t>
            </a:r>
            <a:endParaRPr lang="en-US" sz="2400" b="0" i="0">
              <a:latin typeface="Arial" pitchFamily="-107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430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1219200" y="34290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 flipV="1">
            <a:off x="685800" y="3124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685800" y="2667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1295400" y="26670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623" name="Group 23"/>
          <p:cNvGrpSpPr>
            <a:grpSpLocks/>
          </p:cNvGrpSpPr>
          <p:nvPr/>
        </p:nvGrpSpPr>
        <p:grpSpPr bwMode="auto">
          <a:xfrm rot="-11773328">
            <a:off x="3048000" y="2819400"/>
            <a:ext cx="2057400" cy="1066800"/>
            <a:chOff x="1920" y="2352"/>
            <a:chExt cx="1296" cy="672"/>
          </a:xfrm>
        </p:grpSpPr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 flipH="1">
              <a:off x="2256" y="2832"/>
              <a:ext cx="9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 flipH="1" flipV="1">
              <a:off x="1920" y="2640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flipV="1">
              <a:off x="1920" y="235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2304" y="2352"/>
              <a:ext cx="9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667000"/>
            <a:ext cx="0" cy="12954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33400" y="3994150"/>
            <a:ext cx="8001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0"/>
              <a:t>2. </a:t>
            </a:r>
            <a:r>
              <a:rPr lang="en-US" sz="2400" b="0" i="0"/>
              <a:t>The figure formed by (</a:t>
            </a:r>
            <a:r>
              <a:rPr lang="en-US" b="0" i="0"/>
              <a:t>–</a:t>
            </a:r>
            <a:r>
              <a:rPr lang="en-US" sz="2400" b="0" i="0"/>
              <a:t>5, </a:t>
            </a:r>
            <a:r>
              <a:rPr lang="en-US" b="0" i="0"/>
              <a:t>–</a:t>
            </a:r>
            <a:r>
              <a:rPr lang="en-US" sz="2400" b="0" i="0"/>
              <a:t>6), (</a:t>
            </a:r>
            <a:r>
              <a:rPr lang="en-US" b="0" i="0"/>
              <a:t>–</a:t>
            </a:r>
            <a:r>
              <a:rPr lang="en-US" sz="2400" b="0" i="0"/>
              <a:t>1, </a:t>
            </a:r>
            <a:r>
              <a:rPr lang="en-US" b="0" i="0"/>
              <a:t>–</a:t>
            </a:r>
            <a:r>
              <a:rPr lang="en-US" sz="2400" b="0" i="0"/>
              <a:t>6), and</a:t>
            </a:r>
          </a:p>
          <a:p>
            <a:r>
              <a:rPr lang="en-US" sz="2400" b="0" i="0"/>
              <a:t>    (3, 2) is transformed 6 units right and 2 units</a:t>
            </a:r>
          </a:p>
          <a:p>
            <a:r>
              <a:rPr lang="en-US" sz="2400" b="0" i="0"/>
              <a:t>    up. What are the coordinates of the new figure?</a:t>
            </a:r>
          </a:p>
        </p:txBody>
      </p:sp>
      <p:grpSp>
        <p:nvGrpSpPr>
          <p:cNvPr id="25626" name="Group 2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5627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628" name="Picture 2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1600200"/>
            <a:ext cx="8153400" cy="3886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2800" i="0">
                <a:solidFill>
                  <a:schemeClr val="accent2"/>
                </a:solidFill>
              </a:rPr>
              <a:t>Warm Up</a:t>
            </a:r>
            <a:endParaRPr lang="en-US" sz="2800" b="0" i="0"/>
          </a:p>
          <a:p>
            <a:endParaRPr lang="en-US" sz="2800" b="0" i="0">
              <a:solidFill>
                <a:srgbClr val="FF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11775" y="2490788"/>
            <a:ext cx="1260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FF3300"/>
                </a:solidFill>
                <a:sym typeface="Symbol" pitchFamily="-107" charset="2"/>
              </a:rPr>
              <a:t>(4, –6)</a:t>
            </a:r>
            <a:endParaRPr lang="en-US" sz="2400" b="0" i="0">
              <a:sym typeface="Symbol" pitchFamily="-107" charset="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4525" y="3138488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FF3300"/>
                </a:solidFill>
                <a:sym typeface="Symbol" pitchFamily="-107" charset="2"/>
              </a:rPr>
              <a:t>(12, 27)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045325" y="4267200"/>
            <a:ext cx="126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 i="0">
                <a:solidFill>
                  <a:srgbClr val="FF3300"/>
                </a:solidFill>
                <a:sym typeface="Symbol" pitchFamily="-107" charset="2"/>
              </a:rPr>
              <a:t>(–6, 2)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b="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57200" y="2174875"/>
            <a:ext cx="7712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 i="0"/>
              <a:t>1.</a:t>
            </a:r>
            <a:r>
              <a:rPr lang="en-US" sz="2400" b="0" i="0"/>
              <a:t> Subtract 3 from the</a:t>
            </a:r>
            <a:r>
              <a:rPr lang="en-US" sz="2400" b="0"/>
              <a:t> x</a:t>
            </a:r>
            <a:r>
              <a:rPr lang="en-US" sz="2400" b="0" i="0"/>
              <a:t>-coordinate and 2 from the </a:t>
            </a:r>
            <a:r>
              <a:rPr lang="en-US" sz="2400" b="0"/>
              <a:t>y</a:t>
            </a:r>
            <a:r>
              <a:rPr lang="en-US" sz="2400" b="0" i="0"/>
              <a:t>-coordinate in (7, </a:t>
            </a:r>
            <a:r>
              <a:rPr lang="en-US" sz="2400" b="0" i="0">
                <a:ea typeface="Arial" pitchFamily="-107" charset="0"/>
                <a:cs typeface="Arial" pitchFamily="-107" charset="0"/>
              </a:rPr>
              <a:t>–4).</a:t>
            </a:r>
            <a:r>
              <a:rPr lang="en-US" sz="2400" b="0" i="0"/>
              <a:t>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81013" y="3155950"/>
            <a:ext cx="662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0"/>
              <a:t>2.</a:t>
            </a:r>
            <a:r>
              <a:rPr lang="en-US" sz="2400" b="0" i="0"/>
              <a:t> Multiply each coordinate by 3 in (4, 9).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76250" y="3917950"/>
            <a:ext cx="7677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 i="0"/>
              <a:t>3.</a:t>
            </a:r>
            <a:r>
              <a:rPr lang="en-US" sz="2400" b="0" i="0"/>
              <a:t> Subtract 4 from the </a:t>
            </a:r>
            <a:r>
              <a:rPr lang="en-US" sz="2400" b="0"/>
              <a:t>x</a:t>
            </a:r>
            <a:r>
              <a:rPr lang="en-US" sz="2400" b="0" i="0"/>
              <a:t>-coordinate and add 3 to the to the </a:t>
            </a:r>
            <a:r>
              <a:rPr lang="en-US" sz="2400" b="0"/>
              <a:t>y</a:t>
            </a:r>
            <a:r>
              <a:rPr lang="en-US" sz="2400" b="0" i="0"/>
              <a:t>-coordinate in (</a:t>
            </a:r>
            <a:r>
              <a:rPr lang="en-US" sz="2400" b="0" i="0">
                <a:ea typeface="Arial" pitchFamily="-107" charset="0"/>
                <a:cs typeface="Arial" pitchFamily="-107" charset="0"/>
              </a:rPr>
              <a:t>–</a:t>
            </a:r>
            <a:r>
              <a:rPr lang="en-US" sz="2400" b="0" i="0"/>
              <a:t>2, </a:t>
            </a:r>
            <a:r>
              <a:rPr lang="en-US" sz="2400" b="0" i="0">
                <a:ea typeface="Arial" pitchFamily="-107" charset="0"/>
                <a:cs typeface="Arial" pitchFamily="-107" charset="0"/>
              </a:rPr>
              <a:t>–</a:t>
            </a:r>
            <a:r>
              <a:rPr lang="en-US" sz="2400" b="0" i="0"/>
              <a:t>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7772400" cy="3200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2800" i="0">
                <a:solidFill>
                  <a:schemeClr val="accent2"/>
                </a:solidFill>
              </a:rPr>
              <a:t>Problem of the Day</a:t>
            </a:r>
            <a:endParaRPr lang="en-US" sz="2800" b="0" i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endParaRPr lang="en-US" sz="800" b="0" i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2800" b="0" i="0"/>
              <a:t>Some numbers appear as different numbers when rotated or reflected. Name as many as you can. </a:t>
            </a:r>
            <a:endParaRPr lang="en-US" sz="2800" b="0" i="0">
              <a:solidFill>
                <a:srgbClr val="FF00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3749675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0">
                <a:solidFill>
                  <a:srgbClr val="FF3300"/>
                </a:solidFill>
              </a:rPr>
              <a:t>Possible answers: 6 and 9; 6999 and 6669; IV and VI; IX and XI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32" name="Picture 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b="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2438400"/>
            <a:ext cx="8305800" cy="1066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3000" b="0">
                <a:solidFill>
                  <a:srgbClr val="FF0000"/>
                </a:solidFill>
              </a:rPr>
              <a:t>Learn</a:t>
            </a:r>
            <a:r>
              <a:rPr lang="en-US" sz="3000" b="0" i="0"/>
              <a:t> to recognize, describe, and show transformations.</a:t>
            </a:r>
            <a:r>
              <a:rPr lang="en-US" sz="3200" b="0" i="0">
                <a:latin typeface="Arial" pitchFamily="-107" charset="0"/>
              </a:rPr>
              <a:t> 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820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03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b="0" i="0">
                <a:solidFill>
                  <a:srgbClr val="006699"/>
                </a:solidFill>
                <a:latin typeface="Arial Black" pitchFamily="-107" charset="0"/>
              </a:rPr>
              <a:t>Vocabulary</a:t>
            </a:r>
            <a:endParaRPr lang="en-US" sz="4400" b="0" i="0">
              <a:solidFill>
                <a:schemeClr val="tx2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14400" y="1828800"/>
            <a:ext cx="7162800" cy="42291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3200" b="0" i="0"/>
              <a:t>transformation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0" i="0"/>
              <a:t>image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0" i="0"/>
              <a:t>translation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0" i="0"/>
              <a:t>rotation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0" i="0"/>
              <a:t>reflection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0" i="0"/>
              <a:t>line of reflection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6175" y="92075"/>
            <a:ext cx="555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i="0">
                <a:solidFill>
                  <a:schemeClr val="bg1"/>
                </a:solidFill>
                <a:latin typeface="Arial Black" pitchFamily="-107" charset="0"/>
              </a:rPr>
              <a:t>Insert Lesson Title Here</a:t>
            </a:r>
            <a:endParaRPr lang="en-US" sz="2400" b="0" i="0"/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9228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29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" name="Text Box 542"/>
          <p:cNvSpPr txBox="1">
            <a:spLocks noChangeArrowheads="1"/>
          </p:cNvSpPr>
          <p:nvPr/>
        </p:nvSpPr>
        <p:spPr bwMode="auto">
          <a:xfrm>
            <a:off x="762000" y="1524000"/>
            <a:ext cx="7848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0" i="0"/>
              <a:t>In mathematics, a </a:t>
            </a:r>
            <a:r>
              <a:rPr lang="en-US" sz="2800" i="0" u="sng"/>
              <a:t>transformation</a:t>
            </a:r>
          </a:p>
          <a:p>
            <a:r>
              <a:rPr lang="en-US" sz="2800" b="0" i="0"/>
              <a:t>changes the position or orientation of a </a:t>
            </a:r>
          </a:p>
          <a:p>
            <a:r>
              <a:rPr lang="en-US" sz="2800" b="0" i="0"/>
              <a:t>figure. The resulting figure is the </a:t>
            </a:r>
            <a:r>
              <a:rPr lang="en-US" sz="2800" i="0" u="sng"/>
              <a:t>image</a:t>
            </a:r>
            <a:endParaRPr lang="en-US" sz="2800" b="0" i="0"/>
          </a:p>
          <a:p>
            <a:r>
              <a:rPr lang="en-US" sz="2800" b="0" i="0"/>
              <a:t>of the original. Images resulting from</a:t>
            </a:r>
          </a:p>
          <a:p>
            <a:r>
              <a:rPr lang="en-US" sz="2800" b="0" i="0"/>
              <a:t>the transformations described in the next slides are congruent to the original figures.</a:t>
            </a:r>
          </a:p>
        </p:txBody>
      </p:sp>
      <p:grpSp>
        <p:nvGrpSpPr>
          <p:cNvPr id="10783" name="Group 54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784" name="Picture 5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85" name="Picture 54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786" name="Text Box 546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10787" name="Text Box 547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10788" name="Text Box 548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0" y="4114800"/>
            <a:ext cx="746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0" u="sng"/>
              <a:t>Translation</a:t>
            </a:r>
          </a:p>
          <a:p>
            <a:r>
              <a:rPr lang="en-US" sz="2800" b="0" i="0"/>
              <a:t>The figure slides along a straight line without turning.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765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5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1447800"/>
            <a:ext cx="5629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41148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0" u="sng"/>
              <a:t>Rotation</a:t>
            </a:r>
          </a:p>
          <a:p>
            <a:r>
              <a:rPr lang="en-US" sz="2800" b="0" i="0"/>
              <a:t>The figure turns around a fixed point.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867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67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1219200"/>
            <a:ext cx="48482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4114800"/>
            <a:ext cx="746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0" u="sng"/>
              <a:t>Reflection</a:t>
            </a:r>
          </a:p>
          <a:p>
            <a:r>
              <a:rPr lang="en-US" sz="2800" b="0" i="0"/>
              <a:t>The figure flips across a </a:t>
            </a:r>
            <a:r>
              <a:rPr lang="en-US" sz="2800" i="0" u="sng"/>
              <a:t>line of reflection</a:t>
            </a:r>
            <a:r>
              <a:rPr lang="en-US" sz="2800" b="0" i="0"/>
              <a:t>, creating a mirror image.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</a:rPr>
                <a:t>Course 2</a:t>
              </a:r>
              <a:endParaRPr lang="en-US" sz="800" i="0">
                <a:latin typeface="Arial" pitchFamily="-107" charset="0"/>
              </a:endParaRP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58" y="77"/>
              <a:ext cx="6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700" i="0">
                  <a:latin typeface="Arial Black" pitchFamily="-107" charset="0"/>
                </a:rPr>
                <a:t>7-10</a:t>
              </a:r>
              <a:endParaRPr lang="en-US" sz="2700" b="0" i="0">
                <a:latin typeface="Arial" pitchFamily="-107" charset="0"/>
              </a:endParaRP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0" i="0">
                  <a:solidFill>
                    <a:schemeClr val="bg1"/>
                  </a:solidFill>
                  <a:latin typeface="Arial Black" pitchFamily="-107" charset="0"/>
                </a:rPr>
                <a:t>Transformations</a:t>
              </a:r>
              <a:endParaRPr lang="en-US" sz="2400" b="0" i="0"/>
            </a:p>
          </p:txBody>
        </p:sp>
      </p:grp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1447800"/>
            <a:ext cx="54959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771</Words>
  <Application>Microsoft Office PowerPoint</Application>
  <PresentationFormat>On-screen Show (4:3)</PresentationFormat>
  <Paragraphs>194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Arial Black</vt:lpstr>
      <vt:lpstr>Arial MT Bl</vt:lpstr>
      <vt:lpstr>Symbol</vt:lpstr>
      <vt:lpstr>Times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Mr Coon</dc:creator>
  <cp:lastModifiedBy>Natasha Seymour</cp:lastModifiedBy>
  <cp:revision>26</cp:revision>
  <dcterms:created xsi:type="dcterms:W3CDTF">2009-09-29T18:25:30Z</dcterms:created>
  <dcterms:modified xsi:type="dcterms:W3CDTF">2017-10-24T00:10:40Z</dcterms:modified>
</cp:coreProperties>
</file>