
<file path=[Content_Types].xml><?xml version="1.0" encoding="utf-8"?>
<Types xmlns="http://schemas.openxmlformats.org/package/2006/content-types">
  <Default Extension="png" ContentType="image/png"/>
  <Default Extension="bin" ContentType="audio/unknown"/>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91"/>
  </p:notesMasterIdLst>
  <p:sldIdLst>
    <p:sldId id="256" r:id="rId2"/>
    <p:sldId id="257" r:id="rId3"/>
    <p:sldId id="275" r:id="rId4"/>
    <p:sldId id="259" r:id="rId5"/>
    <p:sldId id="260" r:id="rId6"/>
    <p:sldId id="262" r:id="rId7"/>
    <p:sldId id="264" r:id="rId8"/>
    <p:sldId id="265" r:id="rId9"/>
    <p:sldId id="268" r:id="rId10"/>
    <p:sldId id="266" r:id="rId11"/>
    <p:sldId id="267" r:id="rId12"/>
    <p:sldId id="269" r:id="rId13"/>
    <p:sldId id="270" r:id="rId14"/>
    <p:sldId id="271" r:id="rId15"/>
    <p:sldId id="272" r:id="rId16"/>
    <p:sldId id="273" r:id="rId17"/>
    <p:sldId id="274" r:id="rId18"/>
    <p:sldId id="276" r:id="rId19"/>
    <p:sldId id="277" r:id="rId20"/>
    <p:sldId id="278" r:id="rId21"/>
    <p:sldId id="279" r:id="rId22"/>
    <p:sldId id="280" r:id="rId23"/>
    <p:sldId id="327" r:id="rId24"/>
    <p:sldId id="328" r:id="rId25"/>
    <p:sldId id="329" r:id="rId26"/>
    <p:sldId id="330" r:id="rId27"/>
    <p:sldId id="281" r:id="rId28"/>
    <p:sldId id="294" r:id="rId29"/>
    <p:sldId id="295" r:id="rId30"/>
    <p:sldId id="296" r:id="rId31"/>
    <p:sldId id="297" r:id="rId32"/>
    <p:sldId id="298" r:id="rId33"/>
    <p:sldId id="299" r:id="rId34"/>
    <p:sldId id="300" r:id="rId35"/>
    <p:sldId id="282" r:id="rId36"/>
    <p:sldId id="283" r:id="rId37"/>
    <p:sldId id="284" r:id="rId38"/>
    <p:sldId id="285" r:id="rId39"/>
    <p:sldId id="286" r:id="rId40"/>
    <p:sldId id="287" r:id="rId41"/>
    <p:sldId id="288" r:id="rId42"/>
    <p:sldId id="331" r:id="rId43"/>
    <p:sldId id="332" r:id="rId44"/>
    <p:sldId id="333" r:id="rId45"/>
    <p:sldId id="334" r:id="rId46"/>
    <p:sldId id="335" r:id="rId47"/>
    <p:sldId id="336" r:id="rId48"/>
    <p:sldId id="337" r:id="rId49"/>
    <p:sldId id="338" r:id="rId50"/>
    <p:sldId id="339" r:id="rId51"/>
    <p:sldId id="340" r:id="rId52"/>
    <p:sldId id="290" r:id="rId53"/>
    <p:sldId id="322" r:id="rId54"/>
    <p:sldId id="323" r:id="rId55"/>
    <p:sldId id="324" r:id="rId56"/>
    <p:sldId id="325" r:id="rId57"/>
    <p:sldId id="326" r:id="rId58"/>
    <p:sldId id="291" r:id="rId59"/>
    <p:sldId id="292" r:id="rId60"/>
    <p:sldId id="293" r:id="rId61"/>
    <p:sldId id="301" r:id="rId62"/>
    <p:sldId id="302" r:id="rId63"/>
    <p:sldId id="303" r:id="rId64"/>
    <p:sldId id="304" r:id="rId65"/>
    <p:sldId id="305" r:id="rId66"/>
    <p:sldId id="306" r:id="rId67"/>
    <p:sldId id="307" r:id="rId68"/>
    <p:sldId id="308" r:id="rId69"/>
    <p:sldId id="309" r:id="rId70"/>
    <p:sldId id="310" r:id="rId71"/>
    <p:sldId id="311" r:id="rId72"/>
    <p:sldId id="312" r:id="rId73"/>
    <p:sldId id="313" r:id="rId74"/>
    <p:sldId id="314" r:id="rId75"/>
    <p:sldId id="315" r:id="rId76"/>
    <p:sldId id="316" r:id="rId77"/>
    <p:sldId id="317" r:id="rId78"/>
    <p:sldId id="318" r:id="rId79"/>
    <p:sldId id="349" r:id="rId80"/>
    <p:sldId id="350" r:id="rId81"/>
    <p:sldId id="321" r:id="rId82"/>
    <p:sldId id="341" r:id="rId83"/>
    <p:sldId id="342" r:id="rId84"/>
    <p:sldId id="343" r:id="rId85"/>
    <p:sldId id="344" r:id="rId86"/>
    <p:sldId id="345" r:id="rId87"/>
    <p:sldId id="346" r:id="rId88"/>
    <p:sldId id="347" r:id="rId89"/>
    <p:sldId id="348" r:id="rId9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2F9A"/>
    <a:srgbClr val="EF21D6"/>
    <a:srgbClr val="B05B1C"/>
    <a:srgbClr val="CCECFF"/>
    <a:srgbClr val="FFFF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52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E4025F-51B6-9D45-924C-4CE19562E58A}" type="datetimeFigureOut">
              <a:rPr lang="en-US" smtClean="0"/>
              <a:t>2/20/2019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FA1600-5600-854A-940B-B7B1650A4563}" type="slidenum">
              <a:rPr lang="en-US" smtClean="0"/>
              <a:t>‹#›</a:t>
            </a:fld>
            <a:endParaRPr lang="en-US"/>
          </a:p>
        </p:txBody>
      </p:sp>
    </p:spTree>
    <p:extLst>
      <p:ext uri="{BB962C8B-B14F-4D97-AF65-F5344CB8AC3E}">
        <p14:creationId xmlns:p14="http://schemas.microsoft.com/office/powerpoint/2010/main" val="10759295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a:solidFill>
                <a:srgbClr val="FF0000"/>
              </a:solidFill>
            </a:endParaRPr>
          </a:p>
        </p:txBody>
      </p:sp>
      <p:sp>
        <p:nvSpPr>
          <p:cNvPr id="4" name="Slide Number Placeholder 3"/>
          <p:cNvSpPr>
            <a:spLocks noGrp="1"/>
          </p:cNvSpPr>
          <p:nvPr>
            <p:ph type="sldNum" sz="quarter" idx="10"/>
          </p:nvPr>
        </p:nvSpPr>
        <p:spPr/>
        <p:txBody>
          <a:bodyPr/>
          <a:lstStyle/>
          <a:p>
            <a:fld id="{B7FA1600-5600-854A-940B-B7B1650A4563}" type="slidenum">
              <a:rPr lang="en-US" smtClean="0"/>
              <a:t>5</a:t>
            </a:fld>
            <a:endParaRPr lang="en-US"/>
          </a:p>
        </p:txBody>
      </p:sp>
    </p:spTree>
    <p:extLst>
      <p:ext uri="{BB962C8B-B14F-4D97-AF65-F5344CB8AC3E}">
        <p14:creationId xmlns:p14="http://schemas.microsoft.com/office/powerpoint/2010/main" val="4799999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8" name="Picture 87" descr="title - 2.png"/>
          <p:cNvPicPr>
            <a:picLocks noChangeAspect="1"/>
          </p:cNvPicPr>
          <p:nvPr/>
        </p:nvPicPr>
        <p:blipFill>
          <a:blip r:embed="rId2"/>
          <a:srcRect l="13043" t="17903" r="2805" b="2648"/>
          <a:stretch>
            <a:fillRect/>
          </a:stretch>
        </p:blipFill>
        <p:spPr>
          <a:xfrm>
            <a:off x="0" y="0"/>
            <a:ext cx="9144000" cy="6858000"/>
          </a:xfrm>
          <a:prstGeom prst="rect">
            <a:avLst/>
          </a:prstGeom>
        </p:spPr>
      </p:pic>
      <p:sp>
        <p:nvSpPr>
          <p:cNvPr id="2" name="Title 1"/>
          <p:cNvSpPr>
            <a:spLocks noGrp="1"/>
          </p:cNvSpPr>
          <p:nvPr>
            <p:ph type="ctrTitle"/>
          </p:nvPr>
        </p:nvSpPr>
        <p:spPr>
          <a:xfrm>
            <a:off x="469900" y="954741"/>
            <a:ext cx="7315200" cy="1676400"/>
          </a:xfrm>
        </p:spPr>
        <p:txBody>
          <a:bodyPr>
            <a:noAutofit/>
          </a:bodyPr>
          <a:lstStyle>
            <a:lvl1pPr algn="l">
              <a:defRPr sz="4800">
                <a:solidFill>
                  <a:schemeClr val="tx1">
                    <a:lumMod val="60000"/>
                    <a:lumOff val="40000"/>
                  </a:schemeClr>
                </a:solidFill>
              </a:defRPr>
            </a:lvl1pPr>
          </a:lstStyle>
          <a:p>
            <a:r>
              <a:rPr lang="en-US"/>
              <a:t>Click to edit Master title style</a:t>
            </a:r>
            <a:endParaRPr/>
          </a:p>
        </p:txBody>
      </p:sp>
      <p:sp>
        <p:nvSpPr>
          <p:cNvPr id="3" name="Subtitle 2"/>
          <p:cNvSpPr>
            <a:spLocks noGrp="1"/>
          </p:cNvSpPr>
          <p:nvPr>
            <p:ph type="subTitle" idx="1"/>
          </p:nvPr>
        </p:nvSpPr>
        <p:spPr>
          <a:xfrm>
            <a:off x="622300" y="2895600"/>
            <a:ext cx="4559300" cy="2590800"/>
          </a:xfrm>
        </p:spPr>
        <p:txBody>
          <a:bodyPr>
            <a:normAutofit/>
          </a:bodyPr>
          <a:lstStyle>
            <a:lvl1pPr marL="0" indent="0" algn="l">
              <a:lnSpc>
                <a:spcPct val="125000"/>
              </a:lnSpc>
              <a:buNone/>
              <a:defRPr sz="1800">
                <a:gradFill>
                  <a:gsLst>
                    <a:gs pos="0">
                      <a:schemeClr val="tx1">
                        <a:lumMod val="60000"/>
                        <a:lumOff val="40000"/>
                      </a:schemeClr>
                    </a:gs>
                    <a:gs pos="100000">
                      <a:schemeClr val="tx1">
                        <a:lumMod val="40000"/>
                        <a:lumOff val="60000"/>
                      </a:schemeClr>
                    </a:gs>
                  </a:gsLst>
                  <a:lin ang="8100000" scaled="1"/>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fld id="{5AB2AC61-CA59-4F37-8802-1FD0F58A82ED}" type="datetimeFigureOut">
              <a:rPr lang="en-US" smtClean="0"/>
              <a:t>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253D39-34CC-4E8E-9FA6-A8DDDCCC62F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5AB2AC61-CA59-4F37-8802-1FD0F58A82ED}" type="datetimeFigureOut">
              <a:rPr lang="en-US" smtClean="0"/>
              <a:t>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253D39-34CC-4E8E-9FA6-A8DDDCCC62F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295835"/>
            <a:ext cx="1676400" cy="583032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469900" y="1653988"/>
            <a:ext cx="6007100" cy="44721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5AB2AC61-CA59-4F37-8802-1FD0F58A82ED}" type="datetimeFigureOut">
              <a:rPr lang="en-US" smtClean="0"/>
              <a:t>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253D39-34CC-4E8E-9FA6-A8DDDCCC62F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577788"/>
          </a:xfrm>
        </p:spPr>
        <p:txBody>
          <a:bodyPr>
            <a:normAutofit/>
          </a:bodyPr>
          <a:lstStyle>
            <a:lvl1pPr algn="l">
              <a:defRPr sz="4400"/>
            </a:lvl1p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5AB2AC61-CA59-4F37-8802-1FD0F58A82ED}" type="datetimeFigureOut">
              <a:rPr lang="en-US" smtClean="0"/>
              <a:t>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253D39-34CC-4E8E-9FA6-A8DDDCCC62F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summer1.png"/>
          <p:cNvPicPr>
            <a:picLocks noChangeAspect="1"/>
          </p:cNvPicPr>
          <p:nvPr/>
        </p:nvPicPr>
        <p:blipFill>
          <a:blip r:embed="rId2"/>
          <a:srcRect l="4545" r="4545"/>
          <a:stretch>
            <a:fillRect/>
          </a:stretch>
        </p:blipFill>
        <p:spPr>
          <a:xfrm>
            <a:off x="0" y="1618637"/>
            <a:ext cx="9144000" cy="3991109"/>
          </a:xfrm>
          <a:prstGeom prst="rect">
            <a:avLst/>
          </a:prstGeom>
        </p:spPr>
      </p:pic>
      <p:sp>
        <p:nvSpPr>
          <p:cNvPr id="2" name="Title 1"/>
          <p:cNvSpPr>
            <a:spLocks noGrp="1"/>
          </p:cNvSpPr>
          <p:nvPr>
            <p:ph type="title"/>
          </p:nvPr>
        </p:nvSpPr>
        <p:spPr>
          <a:xfrm>
            <a:off x="1385887" y="1295400"/>
            <a:ext cx="6399213" cy="159067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1">
                    <a:lumMod val="60000"/>
                    <a:lumOff val="40000"/>
                  </a:schemeClr>
                </a:solidFill>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1385887" y="3657600"/>
            <a:ext cx="6399213" cy="1500187"/>
          </a:xfrm>
        </p:spPr>
        <p:txBody>
          <a:bodyPr vert="horz" lIns="91440" tIns="45720" rIns="91440" bIns="45720" rtlCol="0">
            <a:normAutofit/>
          </a:bodyPr>
          <a:lstStyle>
            <a:lvl1pPr marL="0" indent="0" algn="l" defTabSz="914400" rtl="0" eaLnBrk="1" latinLnBrk="0" hangingPunct="1">
              <a:lnSpc>
                <a:spcPct val="125000"/>
              </a:lnSpc>
              <a:spcBef>
                <a:spcPts val="1800"/>
              </a:spcBef>
              <a:buFontTx/>
              <a:buNone/>
              <a:defRPr sz="1800" kern="1200">
                <a:gradFill>
                  <a:gsLst>
                    <a:gs pos="0">
                      <a:schemeClr val="tx1">
                        <a:lumMod val="60000"/>
                        <a:lumOff val="40000"/>
                      </a:schemeClr>
                    </a:gs>
                    <a:gs pos="100000">
                      <a:schemeClr val="tx1">
                        <a:lumMod val="40000"/>
                        <a:lumOff val="60000"/>
                      </a:schemeClr>
                    </a:gs>
                  </a:gsLst>
                  <a:lin ang="8100000" scaled="1"/>
                </a:gra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B2AC61-CA59-4F37-8802-1FD0F58A82ED}" type="datetimeFigureOut">
              <a:rPr lang="en-US" smtClean="0"/>
              <a:t>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253D39-34CC-4E8E-9FA6-A8DDDCCC62F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371600" y="1976718"/>
            <a:ext cx="3017520" cy="4149445"/>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54880" y="1976718"/>
            <a:ext cx="3017520" cy="415137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5AB2AC61-CA59-4F37-8802-1FD0F58A82ED}" type="datetimeFigureOut">
              <a:rPr lang="en-US" smtClean="0"/>
              <a:t>2/20/2019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253D39-34CC-4E8E-9FA6-A8DDDCCC62F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375186" y="1828800"/>
            <a:ext cx="3017520" cy="7159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5186" y="2743200"/>
            <a:ext cx="3017520" cy="3382962"/>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52601" y="1828800"/>
            <a:ext cx="3017520" cy="7159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2601" y="2743200"/>
            <a:ext cx="3017520" cy="3382962"/>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5AB2AC61-CA59-4F37-8802-1FD0F58A82ED}" type="datetimeFigureOut">
              <a:rPr lang="en-US" smtClean="0"/>
              <a:t>2/20/2019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253D39-34CC-4E8E-9FA6-A8DDDCCC62F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5AB2AC61-CA59-4F37-8802-1FD0F58A82ED}" type="datetimeFigureOut">
              <a:rPr lang="en-US" smtClean="0"/>
              <a:t>2/20/2019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253D39-34CC-4E8E-9FA6-A8DDDCCC62F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descr="title - 2.png"/>
          <p:cNvPicPr>
            <a:picLocks noChangeAspect="1"/>
          </p:cNvPicPr>
          <p:nvPr/>
        </p:nvPicPr>
        <p:blipFill>
          <a:blip r:embed="rId2"/>
          <a:srcRect l="13043" t="17903" r="10455" b="9871"/>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5AB2AC61-CA59-4F37-8802-1FD0F58A82ED}" type="datetimeFigureOut">
              <a:rPr lang="en-US" smtClean="0"/>
              <a:t>2/20/2019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253D39-34CC-4E8E-9FA6-A8DDDCCC62F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10" name="Picture 9" descr="flowers content.png"/>
          <p:cNvPicPr>
            <a:picLocks noChangeAspect="1"/>
          </p:cNvPicPr>
          <p:nvPr/>
        </p:nvPicPr>
        <p:blipFill>
          <a:blip r:embed="rId2"/>
          <a:srcRect l="4545" t="8217" r="4545" b="13112"/>
          <a:stretch>
            <a:fillRect/>
          </a:stretch>
        </p:blipFill>
        <p:spPr>
          <a:xfrm>
            <a:off x="0" y="0"/>
            <a:ext cx="9144000" cy="6858000"/>
          </a:xfrm>
          <a:prstGeom prst="rect">
            <a:avLst/>
          </a:prstGeom>
        </p:spPr>
      </p:pic>
      <p:sp>
        <p:nvSpPr>
          <p:cNvPr id="2" name="Title 1"/>
          <p:cNvSpPr>
            <a:spLocks noGrp="1"/>
          </p:cNvSpPr>
          <p:nvPr>
            <p:ph type="title"/>
          </p:nvPr>
        </p:nvSpPr>
        <p:spPr>
          <a:xfrm>
            <a:off x="457200" y="273050"/>
            <a:ext cx="3008313" cy="1860550"/>
          </a:xfrm>
        </p:spPr>
        <p:txBody>
          <a:bodyPr anchor="ctr" anchorCtr="0">
            <a:normAutofit/>
          </a:bodyPr>
          <a:lstStyle>
            <a:lvl1pPr algn="l">
              <a:defRPr sz="2800" b="0"/>
            </a:lvl1pPr>
          </a:lstStyle>
          <a:p>
            <a:r>
              <a:rPr lang="en-US"/>
              <a:t>Click to edit Master title style</a:t>
            </a:r>
            <a:endParaRPr/>
          </a:p>
        </p:txBody>
      </p:sp>
      <p:sp>
        <p:nvSpPr>
          <p:cNvPr id="3" name="Content Placeholder 2"/>
          <p:cNvSpPr>
            <a:spLocks noGrp="1"/>
          </p:cNvSpPr>
          <p:nvPr>
            <p:ph idx="1"/>
          </p:nvPr>
        </p:nvSpPr>
        <p:spPr>
          <a:xfrm>
            <a:off x="3962400" y="914400"/>
            <a:ext cx="4114800" cy="5029200"/>
          </a:xfrm>
        </p:spPr>
        <p:txBody>
          <a:bodyPr>
            <a:normAutofit/>
          </a:bodyPr>
          <a:lstStyle>
            <a:lvl1pPr>
              <a:defRPr sz="2200"/>
            </a:lvl1pPr>
            <a:lvl2pPr>
              <a:defRPr sz="2000"/>
            </a:lvl2pPr>
            <a:lvl3pPr>
              <a:defRPr sz="18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921544" y="2286000"/>
            <a:ext cx="2079625" cy="3860799"/>
          </a:xfrm>
        </p:spPr>
        <p:txBody>
          <a:bodyPr/>
          <a:lstStyle>
            <a:lvl1pPr marL="0" indent="0">
              <a:lnSpc>
                <a:spcPct val="150000"/>
              </a:lnSpc>
              <a:buNone/>
              <a:defRPr sz="1400">
                <a:gradFill>
                  <a:gsLst>
                    <a:gs pos="0">
                      <a:schemeClr val="tx1">
                        <a:lumMod val="60000"/>
                        <a:lumOff val="40000"/>
                      </a:schemeClr>
                    </a:gs>
                    <a:gs pos="100000">
                      <a:schemeClr val="tx1">
                        <a:lumMod val="40000"/>
                        <a:lumOff val="60000"/>
                      </a:schemeClr>
                    </a:gs>
                  </a:gsLst>
                  <a:lin ang="8100000" scaled="1"/>
                </a:gra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B2AC61-CA59-4F37-8802-1FD0F58A82ED}" type="datetimeFigureOut">
              <a:rPr lang="en-US" smtClean="0"/>
              <a:t>2/20/2019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253D39-34CC-4E8E-9FA6-A8DDDCCC62F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2" cy="1860550"/>
          </a:xfrm>
        </p:spPr>
        <p:txBody>
          <a:bodyPr vert="horz" lIns="91440" tIns="45720" rIns="91440" bIns="45720" rtlCol="0" anchor="ctr" anchorCtr="0">
            <a:normAutofit/>
          </a:bodyPr>
          <a:lstStyle>
            <a:lvl1pPr algn="l" defTabSz="914400" rtl="0" eaLnBrk="1" latinLnBrk="0" hangingPunct="1">
              <a:spcBef>
                <a:spcPct val="0"/>
              </a:spcBef>
              <a:buNone/>
              <a:defRPr sz="2800" b="0" kern="1200">
                <a:solidFill>
                  <a:schemeClr val="tx1">
                    <a:lumMod val="60000"/>
                    <a:lumOff val="40000"/>
                  </a:schemeClr>
                </a:solidFill>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3962400" y="914400"/>
            <a:ext cx="4114800" cy="5029200"/>
          </a:xfrm>
          <a:prstGeom prst="ellipse">
            <a:avLst/>
          </a:prstGeom>
          <a:ln w="63500">
            <a:gradFill>
              <a:gsLst>
                <a:gs pos="0">
                  <a:schemeClr val="accent1"/>
                </a:gs>
                <a:gs pos="50000">
                  <a:schemeClr val="accent1">
                    <a:lumMod val="60000"/>
                    <a:lumOff val="40000"/>
                  </a:schemeClr>
                </a:gs>
                <a:gs pos="100000">
                  <a:schemeClr val="accent1">
                    <a:lumMod val="20000"/>
                    <a:lumOff val="80000"/>
                  </a:schemeClr>
                </a:gs>
              </a:gsLst>
              <a:lin ang="5400000" scaled="0"/>
            </a:gradFill>
          </a:ln>
          <a:effectLst>
            <a:innerShdw blurRad="381000">
              <a:schemeClr val="bg1"/>
            </a:inn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921544" y="2286000"/>
            <a:ext cx="2079625" cy="3860798"/>
          </a:xfrm>
        </p:spPr>
        <p:txBody>
          <a:bodyPr/>
          <a:lstStyle>
            <a:lvl1pPr marL="0" indent="0">
              <a:lnSpc>
                <a:spcPct val="150000"/>
              </a:lnSpc>
              <a:buNone/>
              <a:defRPr sz="1400">
                <a:gradFill>
                  <a:gsLst>
                    <a:gs pos="0">
                      <a:schemeClr val="tx1">
                        <a:lumMod val="60000"/>
                        <a:lumOff val="40000"/>
                      </a:schemeClr>
                    </a:gs>
                    <a:gs pos="100000">
                      <a:schemeClr val="tx1">
                        <a:lumMod val="40000"/>
                        <a:lumOff val="60000"/>
                      </a:schemeClr>
                    </a:gs>
                  </a:gsLst>
                  <a:lin ang="8100000" scaled="1"/>
                </a:gra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B2AC61-CA59-4F37-8802-1FD0F58A82ED}" type="datetimeFigureOut">
              <a:rPr lang="en-US" smtClean="0"/>
              <a:t>2/20/2019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253D39-34CC-4E8E-9FA6-A8DDDCCC62F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4" name="Picture 13" descr="Master - 1.png"/>
          <p:cNvPicPr>
            <a:picLocks noChangeAspect="1"/>
          </p:cNvPicPr>
          <p:nvPr/>
        </p:nvPicPr>
        <p:blipFill>
          <a:blip r:embed="rId13"/>
          <a:srcRect b="5017"/>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301532"/>
            <a:ext cx="8229600" cy="1325562"/>
          </a:xfrm>
          <a:prstGeom prst="rect">
            <a:avLst/>
          </a:prstGeom>
        </p:spPr>
        <p:txBody>
          <a:bodyPr vert="horz" lIns="91440" tIns="45720" rIns="91440" bIns="45720" rtlCol="0" anchor="ctr">
            <a:normAutofit/>
          </a:bodyPr>
          <a:lstStyle/>
          <a:p>
            <a:r>
              <a:rPr lang="en-US"/>
              <a:t>Click to edit Master title style</a:t>
            </a:r>
            <a:endParaRPr/>
          </a:p>
        </p:txBody>
      </p:sp>
      <p:sp>
        <p:nvSpPr>
          <p:cNvPr id="3" name="Text Placeholder 2"/>
          <p:cNvSpPr>
            <a:spLocks noGrp="1"/>
          </p:cNvSpPr>
          <p:nvPr>
            <p:ph type="body" idx="1"/>
          </p:nvPr>
        </p:nvSpPr>
        <p:spPr>
          <a:xfrm>
            <a:off x="1365997" y="1981200"/>
            <a:ext cx="6412006" cy="4144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lumMod val="40000"/>
                    <a:lumOff val="60000"/>
                  </a:schemeClr>
                </a:solidFill>
              </a:defRPr>
            </a:lvl1pPr>
          </a:lstStyle>
          <a:p>
            <a:fld id="{5AB2AC61-CA59-4F37-8802-1FD0F58A82ED}" type="datetimeFigureOut">
              <a:rPr lang="en-US" smtClean="0"/>
              <a:t>2/20/2019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lumMod val="40000"/>
                    <a:lumOff val="60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lumMod val="40000"/>
                    <a:lumOff val="60000"/>
                  </a:schemeClr>
                </a:solidFill>
              </a:defRPr>
            </a:lvl1pPr>
          </a:lstStyle>
          <a:p>
            <a:fld id="{6F253D39-34CC-4E8E-9FA6-A8DDDCCC62F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000" kern="1200">
          <a:solidFill>
            <a:schemeClr val="tx1">
              <a:lumMod val="60000"/>
              <a:lumOff val="40000"/>
            </a:schemeClr>
          </a:solidFill>
          <a:latin typeface="+mj-lt"/>
          <a:ea typeface="+mj-ea"/>
          <a:cs typeface="+mj-cs"/>
        </a:defRPr>
      </a:lvl1pPr>
    </p:titleStyle>
    <p:bodyStyle>
      <a:lvl1pPr marL="349250" indent="-349250" algn="l" defTabSz="914400" rtl="0" eaLnBrk="1" latinLnBrk="0" hangingPunct="1">
        <a:spcBef>
          <a:spcPts val="1800"/>
        </a:spcBef>
        <a:buFontTx/>
        <a:buBlip>
          <a:blip r:embed="rId14"/>
        </a:buBlip>
        <a:defRPr sz="2200" kern="1200">
          <a:gradFill flip="none" rotWithShape="1">
            <a:gsLst>
              <a:gs pos="0">
                <a:schemeClr val="tx1">
                  <a:lumMod val="60000"/>
                  <a:lumOff val="40000"/>
                </a:schemeClr>
              </a:gs>
              <a:gs pos="100000">
                <a:schemeClr val="tx1">
                  <a:lumMod val="40000"/>
                  <a:lumOff val="60000"/>
                </a:schemeClr>
              </a:gs>
            </a:gsLst>
            <a:lin ang="8100000" scaled="1"/>
            <a:tileRect/>
          </a:gradFill>
          <a:latin typeface="+mn-lt"/>
          <a:ea typeface="+mn-ea"/>
          <a:cs typeface="+mn-cs"/>
        </a:defRPr>
      </a:lvl1pPr>
      <a:lvl2pPr marL="577850" indent="-349250" algn="l" defTabSz="914400" rtl="0" eaLnBrk="1" latinLnBrk="0" hangingPunct="1">
        <a:spcBef>
          <a:spcPts val="1800"/>
        </a:spcBef>
        <a:buFontTx/>
        <a:buBlip>
          <a:blip r:embed="rId15"/>
        </a:buBlip>
        <a:defRPr sz="2000" kern="1200">
          <a:gradFill flip="none" rotWithShape="1">
            <a:gsLst>
              <a:gs pos="0">
                <a:schemeClr val="tx1">
                  <a:lumMod val="60000"/>
                  <a:lumOff val="40000"/>
                </a:schemeClr>
              </a:gs>
              <a:gs pos="100000">
                <a:schemeClr val="tx1">
                  <a:lumMod val="40000"/>
                  <a:lumOff val="60000"/>
                </a:schemeClr>
              </a:gs>
            </a:gsLst>
            <a:lin ang="8100000" scaled="1"/>
            <a:tileRect/>
          </a:gradFill>
          <a:latin typeface="+mn-lt"/>
          <a:ea typeface="+mn-ea"/>
          <a:cs typeface="+mn-cs"/>
        </a:defRPr>
      </a:lvl2pPr>
      <a:lvl3pPr marL="806450" indent="-349250" algn="l" defTabSz="914400" rtl="0" eaLnBrk="1" latinLnBrk="0" hangingPunct="1">
        <a:spcBef>
          <a:spcPts val="1800"/>
        </a:spcBef>
        <a:buFontTx/>
        <a:buBlip>
          <a:blip r:embed="rId14"/>
        </a:buBlip>
        <a:defRPr sz="1800" kern="1200">
          <a:gradFill flip="none" rotWithShape="1">
            <a:gsLst>
              <a:gs pos="0">
                <a:schemeClr val="tx1">
                  <a:lumMod val="60000"/>
                  <a:lumOff val="40000"/>
                </a:schemeClr>
              </a:gs>
              <a:gs pos="100000">
                <a:schemeClr val="tx1">
                  <a:lumMod val="40000"/>
                  <a:lumOff val="60000"/>
                </a:schemeClr>
              </a:gs>
            </a:gsLst>
            <a:lin ang="8100000" scaled="1"/>
            <a:tileRect/>
          </a:gradFill>
          <a:latin typeface="+mn-lt"/>
          <a:ea typeface="+mn-ea"/>
          <a:cs typeface="+mn-cs"/>
        </a:defRPr>
      </a:lvl3pPr>
      <a:lvl4pPr marL="1035050" indent="-349250" algn="l" defTabSz="914400" rtl="0" eaLnBrk="1" latinLnBrk="0" hangingPunct="1">
        <a:spcBef>
          <a:spcPts val="1800"/>
        </a:spcBef>
        <a:buFontTx/>
        <a:buBlip>
          <a:blip r:embed="rId15"/>
        </a:buBlip>
        <a:defRPr sz="1800" kern="1200">
          <a:gradFill flip="none" rotWithShape="1">
            <a:gsLst>
              <a:gs pos="0">
                <a:schemeClr val="tx1">
                  <a:lumMod val="60000"/>
                  <a:lumOff val="40000"/>
                </a:schemeClr>
              </a:gs>
              <a:gs pos="100000">
                <a:schemeClr val="tx1">
                  <a:lumMod val="40000"/>
                  <a:lumOff val="60000"/>
                </a:schemeClr>
              </a:gs>
            </a:gsLst>
            <a:lin ang="8100000" scaled="1"/>
            <a:tileRect/>
          </a:gradFill>
          <a:latin typeface="+mn-lt"/>
          <a:ea typeface="+mn-ea"/>
          <a:cs typeface="+mn-cs"/>
        </a:defRPr>
      </a:lvl4pPr>
      <a:lvl5pPr marL="1263650" indent="-349250" algn="l" defTabSz="914400" rtl="0" eaLnBrk="1" latinLnBrk="0" hangingPunct="1">
        <a:spcBef>
          <a:spcPts val="1800"/>
        </a:spcBef>
        <a:buFontTx/>
        <a:buBlip>
          <a:blip r:embed="rId14"/>
        </a:buBlip>
        <a:defRPr sz="1800" kern="1200">
          <a:gradFill flip="none" rotWithShape="1">
            <a:gsLst>
              <a:gs pos="0">
                <a:schemeClr val="tx1">
                  <a:lumMod val="60000"/>
                  <a:lumOff val="40000"/>
                </a:schemeClr>
              </a:gs>
              <a:gs pos="100000">
                <a:schemeClr val="tx1">
                  <a:lumMod val="40000"/>
                  <a:lumOff val="60000"/>
                </a:schemeClr>
              </a:gs>
            </a:gsLst>
            <a:lin ang="8100000" scaled="1"/>
            <a:tileRect/>
          </a:gradFill>
          <a:latin typeface="+mn-lt"/>
          <a:ea typeface="+mn-ea"/>
          <a:cs typeface="+mn-cs"/>
        </a:defRPr>
      </a:lvl5pPr>
      <a:lvl6pPr marL="1492250" indent="-349250" algn="l" defTabSz="914400" rtl="0" eaLnBrk="1" latinLnBrk="0" hangingPunct="1">
        <a:spcBef>
          <a:spcPts val="1800"/>
        </a:spcBef>
        <a:buFontTx/>
        <a:buBlip>
          <a:blip r:embed="rId15"/>
        </a:buBlip>
        <a:defRPr sz="1800" kern="1200">
          <a:solidFill>
            <a:schemeClr val="tx1">
              <a:lumMod val="60000"/>
              <a:lumOff val="40000"/>
            </a:schemeClr>
          </a:solidFill>
          <a:latin typeface="+mn-lt"/>
          <a:ea typeface="+mn-ea"/>
          <a:cs typeface="+mn-cs"/>
        </a:defRPr>
      </a:lvl6pPr>
      <a:lvl7pPr marL="1720850" indent="-349250" algn="l" defTabSz="914400" rtl="0" eaLnBrk="1" latinLnBrk="0" hangingPunct="1">
        <a:spcBef>
          <a:spcPts val="1800"/>
        </a:spcBef>
        <a:buFontTx/>
        <a:buBlip>
          <a:blip r:embed="rId14"/>
        </a:buBlip>
        <a:defRPr sz="1800" kern="1200">
          <a:solidFill>
            <a:schemeClr val="tx1">
              <a:lumMod val="60000"/>
              <a:lumOff val="40000"/>
            </a:schemeClr>
          </a:solidFill>
          <a:latin typeface="+mn-lt"/>
          <a:ea typeface="+mn-ea"/>
          <a:cs typeface="+mn-cs"/>
        </a:defRPr>
      </a:lvl7pPr>
      <a:lvl8pPr marL="1949450" indent="-349250" algn="l" defTabSz="914400" rtl="0" eaLnBrk="1" latinLnBrk="0" hangingPunct="1">
        <a:spcBef>
          <a:spcPts val="1800"/>
        </a:spcBef>
        <a:buFontTx/>
        <a:buBlip>
          <a:blip r:embed="rId15"/>
        </a:buBlip>
        <a:defRPr sz="1800" kern="1200">
          <a:solidFill>
            <a:schemeClr val="tx1">
              <a:lumMod val="60000"/>
              <a:lumOff val="40000"/>
            </a:schemeClr>
          </a:solidFill>
          <a:latin typeface="+mn-lt"/>
          <a:ea typeface="+mn-ea"/>
          <a:cs typeface="+mn-cs"/>
        </a:defRPr>
      </a:lvl8pPr>
      <a:lvl9pPr marL="2178050" indent="-349250" algn="l" defTabSz="914400" rtl="0" eaLnBrk="1" latinLnBrk="0" hangingPunct="1">
        <a:spcBef>
          <a:spcPts val="1800"/>
        </a:spcBef>
        <a:buFontTx/>
        <a:buBlip>
          <a:blip r:embed="rId14"/>
        </a:buBlip>
        <a:defRPr sz="1800" kern="1200">
          <a:solidFill>
            <a:schemeClr val="tx1">
              <a:lumMod val="60000"/>
              <a:lumOff val="40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0.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7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81.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audio" Target="../media/audio1.bin"/><Relationship Id="rId1" Type="http://schemas.openxmlformats.org/officeDocument/2006/relationships/slideLayout" Target="../slideLayouts/slideLayout2.xml"/><Relationship Id="rId4" Type="http://schemas.openxmlformats.org/officeDocument/2006/relationships/image" Target="../media/image28.wmf"/></Relationships>
</file>

<file path=ppt/slides/_rels/slide88.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audio" Target="../media/audio1.bin"/><Relationship Id="rId1" Type="http://schemas.openxmlformats.org/officeDocument/2006/relationships/slideLayout" Target="../slideLayouts/slideLayout2.xml"/><Relationship Id="rId5" Type="http://schemas.openxmlformats.org/officeDocument/2006/relationships/image" Target="../media/image30.wmf"/><Relationship Id="rId4" Type="http://schemas.openxmlformats.org/officeDocument/2006/relationships/image" Target="../media/image28.wmf"/></Relationships>
</file>

<file path=ppt/slides/_rels/slide89.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audio" Target="../media/audio1.bin"/><Relationship Id="rId1" Type="http://schemas.openxmlformats.org/officeDocument/2006/relationships/slideLayout" Target="../slideLayouts/slideLayout2.xml"/><Relationship Id="rId5" Type="http://schemas.openxmlformats.org/officeDocument/2006/relationships/image" Target="../media/image32.wmf"/><Relationship Id="rId4" Type="http://schemas.openxmlformats.org/officeDocument/2006/relationships/image" Target="../media/image31.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28600"/>
            <a:ext cx="7315200" cy="1676400"/>
          </a:xfrm>
        </p:spPr>
        <p:style>
          <a:lnRef idx="2">
            <a:schemeClr val="accent4"/>
          </a:lnRef>
          <a:fillRef idx="1">
            <a:schemeClr val="lt1"/>
          </a:fillRef>
          <a:effectRef idx="0">
            <a:schemeClr val="accent4"/>
          </a:effectRef>
          <a:fontRef idx="minor">
            <a:schemeClr val="dk1"/>
          </a:fontRef>
        </p:style>
        <p:txBody>
          <a:bodyPr/>
          <a:lstStyle/>
          <a:p>
            <a:pPr algn="ctr"/>
            <a:r>
              <a:rPr lang="en-US" dirty="0" smtClean="0">
                <a:solidFill>
                  <a:schemeClr val="accent6"/>
                </a:solidFill>
              </a:rPr>
              <a:t> 9-1 Mathematical </a:t>
            </a:r>
            <a:r>
              <a:rPr lang="en-US" dirty="0">
                <a:solidFill>
                  <a:schemeClr val="accent6"/>
                </a:solidFill>
              </a:rPr>
              <a:t>Patterns</a:t>
            </a:r>
          </a:p>
        </p:txBody>
      </p:sp>
      <p:sp>
        <p:nvSpPr>
          <p:cNvPr id="3" name="Subtitle 2"/>
          <p:cNvSpPr>
            <a:spLocks noGrp="1"/>
          </p:cNvSpPr>
          <p:nvPr>
            <p:ph type="subTitle" idx="1"/>
          </p:nvPr>
        </p:nvSpPr>
        <p:spPr>
          <a:xfrm>
            <a:off x="457200" y="2286000"/>
            <a:ext cx="4953000" cy="2590800"/>
          </a:xfrm>
        </p:spPr>
        <p:txBody>
          <a:bodyPr>
            <a:noAutofit/>
          </a:bodyPr>
          <a:lstStyle/>
          <a:p>
            <a:pPr algn="ctr"/>
            <a:r>
              <a:rPr lang="en-US" sz="2400" b="1">
                <a:solidFill>
                  <a:schemeClr val="tx2"/>
                </a:solidFill>
              </a:rPr>
              <a:t>Lesson 9.1</a:t>
            </a:r>
            <a:endParaRPr lang="en-US" sz="2400" b="1" dirty="0">
              <a:solidFill>
                <a:schemeClr val="tx2"/>
              </a:solidFill>
            </a:endParaRPr>
          </a:p>
          <a:p>
            <a:pPr algn="ctr"/>
            <a:r>
              <a:rPr lang="en-US" sz="2400" b="1" u="sng" dirty="0">
                <a:solidFill>
                  <a:schemeClr val="tx2"/>
                </a:solidFill>
              </a:rPr>
              <a:t>Objectives:</a:t>
            </a:r>
          </a:p>
          <a:p>
            <a:pPr algn="ctr"/>
            <a:r>
              <a:rPr lang="en-US" sz="2400" b="1" dirty="0">
                <a:solidFill>
                  <a:schemeClr val="tx2"/>
                </a:solidFill>
              </a:rPr>
              <a:t>The student will be able to identify mathematical patterns.</a:t>
            </a:r>
          </a:p>
          <a:p>
            <a:pPr algn="ctr"/>
            <a:r>
              <a:rPr lang="en-US" sz="2400" b="1" dirty="0">
                <a:solidFill>
                  <a:schemeClr val="tx2"/>
                </a:solidFill>
              </a:rPr>
              <a:t>The student will be able to use a formula for finding the nth term of a sequence.</a:t>
            </a:r>
          </a:p>
        </p:txBody>
      </p:sp>
    </p:spTree>
    <p:extLst>
      <p:ext uri="{BB962C8B-B14F-4D97-AF65-F5344CB8AC3E}">
        <p14:creationId xmlns:p14="http://schemas.microsoft.com/office/powerpoint/2010/main" val="14691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
            <a:ext cx="8229600" cy="838200"/>
          </a:xfrm>
        </p:spPr>
        <p:style>
          <a:lnRef idx="2">
            <a:schemeClr val="accent4"/>
          </a:lnRef>
          <a:fillRef idx="1">
            <a:schemeClr val="lt1"/>
          </a:fillRef>
          <a:effectRef idx="0">
            <a:schemeClr val="accent4"/>
          </a:effectRef>
          <a:fontRef idx="minor">
            <a:schemeClr val="dk1"/>
          </a:fontRef>
        </p:style>
        <p:txBody>
          <a:bodyPr>
            <a:normAutofit/>
          </a:bodyPr>
          <a:lstStyle/>
          <a:p>
            <a:pPr algn="ctr"/>
            <a:r>
              <a:rPr lang="en-US" sz="4000" b="1" dirty="0">
                <a:solidFill>
                  <a:schemeClr val="accent6"/>
                </a:solidFill>
              </a:rPr>
              <a:t>Practice</a:t>
            </a:r>
          </a:p>
        </p:txBody>
      </p:sp>
      <p:sp>
        <p:nvSpPr>
          <p:cNvPr id="5" name="Content Placeholder 2"/>
          <p:cNvSpPr>
            <a:spLocks noGrp="1"/>
          </p:cNvSpPr>
          <p:nvPr>
            <p:ph idx="1"/>
          </p:nvPr>
        </p:nvSpPr>
        <p:spPr>
          <a:xfrm>
            <a:off x="457200" y="1143000"/>
            <a:ext cx="8305800" cy="5410200"/>
          </a:xfrm>
          <a:solidFill>
            <a:srgbClr val="CCECFF"/>
          </a:solidFill>
        </p:spPr>
        <p:txBody>
          <a:bodyPr>
            <a:normAutofit/>
          </a:bodyPr>
          <a:lstStyle/>
          <a:p>
            <a:pPr marL="0" indent="0">
              <a:buNone/>
            </a:pPr>
            <a:r>
              <a:rPr lang="en-US" sz="2800" b="1" dirty="0">
                <a:solidFill>
                  <a:schemeClr val="accent5">
                    <a:lumMod val="75000"/>
                  </a:schemeClr>
                </a:solidFill>
                <a:latin typeface="Arial" pitchFamily="34" charset="0"/>
                <a:cs typeface="Arial" pitchFamily="34" charset="0"/>
              </a:rPr>
              <a:t>A. Describe the pattern that allows you to find the next term in the sequence </a:t>
            </a:r>
            <a:r>
              <a:rPr lang="en-US" sz="2800" b="1" dirty="0">
                <a:solidFill>
                  <a:srgbClr val="7030A0"/>
                </a:solidFill>
                <a:latin typeface="Arial" pitchFamily="34" charset="0"/>
                <a:cs typeface="Arial" pitchFamily="34" charset="0"/>
              </a:rPr>
              <a:t>2, 4, 6, 8, 10, …</a:t>
            </a:r>
            <a:r>
              <a:rPr lang="en-US" sz="2800" b="1" dirty="0">
                <a:solidFill>
                  <a:schemeClr val="accent5">
                    <a:lumMod val="75000"/>
                  </a:schemeClr>
                </a:solidFill>
                <a:latin typeface="Arial" pitchFamily="34" charset="0"/>
                <a:cs typeface="Arial" pitchFamily="34" charset="0"/>
              </a:rPr>
              <a:t> Write a recursive formula for the sequence.</a:t>
            </a:r>
          </a:p>
        </p:txBody>
      </p:sp>
      <p:sp>
        <p:nvSpPr>
          <p:cNvPr id="6" name="Rectangle 31"/>
          <p:cNvSpPr>
            <a:spLocks noChangeArrowheads="1"/>
          </p:cNvSpPr>
          <p:nvPr/>
        </p:nvSpPr>
        <p:spPr bwMode="auto">
          <a:xfrm>
            <a:off x="1066800" y="2740967"/>
            <a:ext cx="651011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dirty="0">
                <a:solidFill>
                  <a:srgbClr val="FF0000"/>
                </a:solidFill>
                <a:latin typeface="Arial" pitchFamily="34" charset="0"/>
                <a:cs typeface="Arial" pitchFamily="34" charset="0"/>
              </a:rPr>
              <a:t>Pattern:  </a:t>
            </a:r>
            <a:r>
              <a:rPr lang="en-US" altLang="en-US" sz="2400" dirty="0">
                <a:latin typeface="Arial" pitchFamily="34" charset="0"/>
                <a:cs typeface="Arial" pitchFamily="34" charset="0"/>
              </a:rPr>
              <a:t>Add 2 to a term to find the next term.</a:t>
            </a:r>
          </a:p>
        </p:txBody>
      </p:sp>
      <p:sp>
        <p:nvSpPr>
          <p:cNvPr id="7" name="Rectangle 32"/>
          <p:cNvSpPr>
            <a:spLocks noChangeArrowheads="1"/>
          </p:cNvSpPr>
          <p:nvPr/>
        </p:nvSpPr>
        <p:spPr bwMode="auto">
          <a:xfrm>
            <a:off x="930544" y="3218918"/>
            <a:ext cx="743344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dirty="0">
                <a:solidFill>
                  <a:srgbClr val="FF0000"/>
                </a:solidFill>
                <a:latin typeface="Arial" pitchFamily="34" charset="0"/>
                <a:cs typeface="Arial" pitchFamily="34" charset="0"/>
              </a:rPr>
              <a:t>Recursive Formula:  </a:t>
            </a:r>
            <a:r>
              <a:rPr lang="en-US" altLang="en-US" sz="2800" i="1" dirty="0">
                <a:latin typeface="Arial" pitchFamily="34" charset="0"/>
                <a:cs typeface="Arial" pitchFamily="34" charset="0"/>
              </a:rPr>
              <a:t>a</a:t>
            </a:r>
            <a:r>
              <a:rPr lang="en-US" altLang="en-US" sz="2800" i="1" baseline="-25000" dirty="0">
                <a:latin typeface="Arial" pitchFamily="34" charset="0"/>
                <a:cs typeface="Arial" pitchFamily="34" charset="0"/>
              </a:rPr>
              <a:t>n</a:t>
            </a:r>
            <a:r>
              <a:rPr lang="en-US" altLang="en-US" sz="2800" dirty="0">
                <a:latin typeface="Arial" pitchFamily="34" charset="0"/>
                <a:cs typeface="Arial" pitchFamily="34" charset="0"/>
              </a:rPr>
              <a:t> = </a:t>
            </a:r>
            <a:r>
              <a:rPr lang="en-US" altLang="en-US" sz="2800" i="1" dirty="0">
                <a:latin typeface="Arial" pitchFamily="34" charset="0"/>
                <a:cs typeface="Arial" pitchFamily="34" charset="0"/>
              </a:rPr>
              <a:t>a</a:t>
            </a:r>
            <a:r>
              <a:rPr lang="en-US" altLang="en-US" sz="2800" i="1" baseline="-25000" dirty="0">
                <a:latin typeface="Arial" pitchFamily="34" charset="0"/>
                <a:cs typeface="Arial" pitchFamily="34" charset="0"/>
              </a:rPr>
              <a:t>n </a:t>
            </a:r>
            <a:r>
              <a:rPr lang="en-US" altLang="en-US" sz="2800" baseline="-25000" dirty="0">
                <a:latin typeface="Arial" pitchFamily="34" charset="0"/>
                <a:cs typeface="Arial" pitchFamily="34" charset="0"/>
              </a:rPr>
              <a:t>– 1</a:t>
            </a:r>
            <a:r>
              <a:rPr lang="en-US" altLang="en-US" sz="2800" dirty="0">
                <a:latin typeface="Arial" pitchFamily="34" charset="0"/>
                <a:cs typeface="Arial" pitchFamily="34" charset="0"/>
              </a:rPr>
              <a:t> + 2</a:t>
            </a:r>
            <a:r>
              <a:rPr lang="en-US" altLang="en-US" sz="2400" dirty="0">
                <a:solidFill>
                  <a:srgbClr val="FF0000"/>
                </a:solidFill>
                <a:latin typeface="Arial" pitchFamily="34" charset="0"/>
                <a:cs typeface="Arial" pitchFamily="34" charset="0"/>
              </a:rPr>
              <a:t>, where </a:t>
            </a:r>
            <a:r>
              <a:rPr lang="en-US" altLang="en-US" sz="2800" i="1" dirty="0">
                <a:latin typeface="Arial" pitchFamily="34" charset="0"/>
                <a:cs typeface="Arial" pitchFamily="34" charset="0"/>
              </a:rPr>
              <a:t>a</a:t>
            </a:r>
            <a:r>
              <a:rPr lang="en-US" altLang="en-US" sz="2800" baseline="-25000" dirty="0">
                <a:latin typeface="Arial" pitchFamily="34" charset="0"/>
                <a:cs typeface="Arial" pitchFamily="34" charset="0"/>
              </a:rPr>
              <a:t>1</a:t>
            </a:r>
            <a:r>
              <a:rPr lang="en-US" altLang="en-US" sz="2800" dirty="0">
                <a:latin typeface="Arial" pitchFamily="34" charset="0"/>
                <a:cs typeface="Arial" pitchFamily="34" charset="0"/>
              </a:rPr>
              <a:t> = 2</a:t>
            </a:r>
            <a:r>
              <a:rPr lang="en-US" altLang="en-US" sz="2400" dirty="0">
                <a:solidFill>
                  <a:srgbClr val="FF0000"/>
                </a:solidFill>
                <a:latin typeface="Arial" pitchFamily="34" charset="0"/>
                <a:cs typeface="Arial" pitchFamily="34" charset="0"/>
              </a:rPr>
              <a:t>.</a:t>
            </a:r>
          </a:p>
        </p:txBody>
      </p:sp>
      <p:sp>
        <p:nvSpPr>
          <p:cNvPr id="8" name="Rectangle 33"/>
          <p:cNvSpPr>
            <a:spLocks noChangeArrowheads="1"/>
          </p:cNvSpPr>
          <p:nvPr/>
        </p:nvSpPr>
        <p:spPr bwMode="auto">
          <a:xfrm>
            <a:off x="528087" y="4038600"/>
            <a:ext cx="8153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r>
              <a:rPr lang="en-US" altLang="en-US" sz="2800" b="1" dirty="0">
                <a:solidFill>
                  <a:schemeClr val="accent5">
                    <a:lumMod val="75000"/>
                  </a:schemeClr>
                </a:solidFill>
                <a:latin typeface="Arial" pitchFamily="34" charset="0"/>
                <a:cs typeface="Arial" pitchFamily="34" charset="0"/>
              </a:rPr>
              <a:t>B. Find the </a:t>
            </a:r>
            <a:r>
              <a:rPr lang="en-US" altLang="en-US" sz="2800" b="1" dirty="0">
                <a:solidFill>
                  <a:srgbClr val="7030A0"/>
                </a:solidFill>
                <a:latin typeface="Arial" pitchFamily="34" charset="0"/>
                <a:cs typeface="Arial" pitchFamily="34" charset="0"/>
              </a:rPr>
              <a:t>sixth</a:t>
            </a:r>
            <a:r>
              <a:rPr lang="en-US" altLang="en-US" sz="2800" b="1" dirty="0">
                <a:solidFill>
                  <a:schemeClr val="accent5">
                    <a:lumMod val="75000"/>
                  </a:schemeClr>
                </a:solidFill>
                <a:latin typeface="Arial" pitchFamily="34" charset="0"/>
                <a:cs typeface="Arial" pitchFamily="34" charset="0"/>
              </a:rPr>
              <a:t> and </a:t>
            </a:r>
            <a:r>
              <a:rPr lang="en-US" altLang="en-US" sz="2800" b="1" dirty="0">
                <a:solidFill>
                  <a:srgbClr val="7030A0"/>
                </a:solidFill>
                <a:latin typeface="Arial" pitchFamily="34" charset="0"/>
                <a:cs typeface="Arial" pitchFamily="34" charset="0"/>
              </a:rPr>
              <a:t>seventh</a:t>
            </a:r>
            <a:r>
              <a:rPr lang="en-US" altLang="en-US" sz="2800" b="1" dirty="0">
                <a:solidFill>
                  <a:schemeClr val="accent5">
                    <a:lumMod val="75000"/>
                  </a:schemeClr>
                </a:solidFill>
                <a:latin typeface="Arial" pitchFamily="34" charset="0"/>
                <a:cs typeface="Arial" pitchFamily="34" charset="0"/>
              </a:rPr>
              <a:t> terms in the sequence. </a:t>
            </a:r>
          </a:p>
        </p:txBody>
      </p:sp>
      <p:sp>
        <p:nvSpPr>
          <p:cNvPr id="9" name="Rectangle 34"/>
          <p:cNvSpPr>
            <a:spLocks noChangeArrowheads="1"/>
          </p:cNvSpPr>
          <p:nvPr/>
        </p:nvSpPr>
        <p:spPr bwMode="auto">
          <a:xfrm>
            <a:off x="3631064" y="4731097"/>
            <a:ext cx="232627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dirty="0">
                <a:latin typeface="Arial" pitchFamily="34" charset="0"/>
                <a:cs typeface="Arial" pitchFamily="34" charset="0"/>
              </a:rPr>
              <a:t>Since </a:t>
            </a:r>
            <a:r>
              <a:rPr lang="en-US" altLang="en-US" sz="2800" i="1" dirty="0">
                <a:latin typeface="Arial" pitchFamily="34" charset="0"/>
                <a:cs typeface="Arial" pitchFamily="34" charset="0"/>
              </a:rPr>
              <a:t>a</a:t>
            </a:r>
            <a:r>
              <a:rPr lang="en-US" altLang="en-US" sz="2800" baseline="-25000" dirty="0">
                <a:latin typeface="Arial" pitchFamily="34" charset="0"/>
                <a:cs typeface="Arial" pitchFamily="34" charset="0"/>
              </a:rPr>
              <a:t>5</a:t>
            </a:r>
            <a:r>
              <a:rPr lang="en-US" altLang="en-US" sz="2800" dirty="0">
                <a:latin typeface="Arial" pitchFamily="34" charset="0"/>
                <a:cs typeface="Arial" pitchFamily="34" charset="0"/>
              </a:rPr>
              <a:t> = 10</a:t>
            </a:r>
          </a:p>
        </p:txBody>
      </p:sp>
      <p:sp>
        <p:nvSpPr>
          <p:cNvPr id="10" name="Rectangle 35"/>
          <p:cNvSpPr>
            <a:spLocks noChangeArrowheads="1"/>
          </p:cNvSpPr>
          <p:nvPr/>
        </p:nvSpPr>
        <p:spPr bwMode="auto">
          <a:xfrm>
            <a:off x="4626689" y="5256207"/>
            <a:ext cx="294503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i="1" dirty="0">
                <a:latin typeface="Arial" pitchFamily="34" charset="0"/>
                <a:cs typeface="Arial" pitchFamily="34" charset="0"/>
              </a:rPr>
              <a:t>a</a:t>
            </a:r>
            <a:r>
              <a:rPr lang="en-US" altLang="en-US" sz="2800" baseline="-25000" dirty="0">
                <a:latin typeface="Arial" pitchFamily="34" charset="0"/>
                <a:cs typeface="Arial" pitchFamily="34" charset="0"/>
              </a:rPr>
              <a:t>6</a:t>
            </a:r>
            <a:r>
              <a:rPr lang="en-US" altLang="en-US" sz="2800" dirty="0">
                <a:latin typeface="Arial" pitchFamily="34" charset="0"/>
                <a:cs typeface="Arial" pitchFamily="34" charset="0"/>
              </a:rPr>
              <a:t> = 10 + 2 =   12</a:t>
            </a:r>
          </a:p>
        </p:txBody>
      </p:sp>
      <p:sp>
        <p:nvSpPr>
          <p:cNvPr id="11" name="Rectangle 36"/>
          <p:cNvSpPr>
            <a:spLocks noChangeArrowheads="1"/>
          </p:cNvSpPr>
          <p:nvPr/>
        </p:nvSpPr>
        <p:spPr bwMode="auto">
          <a:xfrm>
            <a:off x="4662975" y="5786684"/>
            <a:ext cx="294503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i="1" dirty="0">
                <a:latin typeface="Arial" pitchFamily="34" charset="0"/>
                <a:cs typeface="Arial" pitchFamily="34" charset="0"/>
              </a:rPr>
              <a:t>a</a:t>
            </a:r>
            <a:r>
              <a:rPr lang="en-US" altLang="en-US" sz="2800" baseline="-25000" dirty="0">
                <a:latin typeface="Arial" pitchFamily="34" charset="0"/>
                <a:cs typeface="Arial" pitchFamily="34" charset="0"/>
              </a:rPr>
              <a:t>7</a:t>
            </a:r>
            <a:r>
              <a:rPr lang="en-US" altLang="en-US" sz="2800" dirty="0">
                <a:latin typeface="Arial" pitchFamily="34" charset="0"/>
                <a:cs typeface="Arial" pitchFamily="34" charset="0"/>
              </a:rPr>
              <a:t> = 12 + 2 =   14</a:t>
            </a:r>
          </a:p>
        </p:txBody>
      </p:sp>
      <p:sp>
        <p:nvSpPr>
          <p:cNvPr id="12" name="Rectangle 11"/>
          <p:cNvSpPr/>
          <p:nvPr/>
        </p:nvSpPr>
        <p:spPr>
          <a:xfrm>
            <a:off x="6858000" y="5213442"/>
            <a:ext cx="1067407" cy="1146483"/>
          </a:xfrm>
          <a:prstGeom prst="rect">
            <a:avLst/>
          </a:prstGeom>
          <a:noFill/>
          <a:ln>
            <a:solidFill>
              <a:srgbClr val="D52F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12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5">
                                            <p:bg/>
                                          </p:spTgt>
                                        </p:tgtEl>
                                        <p:attrNameLst>
                                          <p:attrName>style.visibility</p:attrName>
                                        </p:attrNameLst>
                                      </p:cBhvr>
                                      <p:to>
                                        <p:strVal val="visible"/>
                                      </p:to>
                                    </p:set>
                                    <p:anim calcmode="lin" valueType="num">
                                      <p:cBhvr additive="base">
                                        <p:cTn id="12" dur="500" fill="hold"/>
                                        <p:tgtEl>
                                          <p:spTgt spid="5">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5">
                                            <p:bg/>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 calcmode="lin" valueType="num">
                                      <p:cBhvr additive="base">
                                        <p:cTn id="1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1+#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1+#ppt_w/2"/>
                                          </p:val>
                                        </p:tav>
                                        <p:tav tm="100000">
                                          <p:val>
                                            <p:strVal val="#ppt_x"/>
                                          </p:val>
                                        </p:tav>
                                      </p:tavLst>
                                    </p:anim>
                                    <p:anim calcmode="lin" valueType="num">
                                      <p:cBhvr additive="base">
                                        <p:cTn id="29"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additive="base">
                                        <p:cTn id="52" dur="500" fill="hold"/>
                                        <p:tgtEl>
                                          <p:spTgt spid="11"/>
                                        </p:tgtEl>
                                        <p:attrNameLst>
                                          <p:attrName>ppt_x</p:attrName>
                                        </p:attrNameLst>
                                      </p:cBhvr>
                                      <p:tavLst>
                                        <p:tav tm="0">
                                          <p:val>
                                            <p:strVal val="#ppt_x"/>
                                          </p:val>
                                        </p:tav>
                                        <p:tav tm="100000">
                                          <p:val>
                                            <p:strVal val="#ppt_x"/>
                                          </p:val>
                                        </p:tav>
                                      </p:tavLst>
                                    </p:anim>
                                    <p:anim calcmode="lin" valueType="num">
                                      <p:cBhvr additive="base">
                                        <p:cTn id="53" dur="500" fill="hold"/>
                                        <p:tgtEl>
                                          <p:spTgt spid="11"/>
                                        </p:tgtEl>
                                        <p:attrNameLst>
                                          <p:attrName>ppt_y</p:attrName>
                                        </p:attrNameLst>
                                      </p:cBhvr>
                                      <p:tavLst>
                                        <p:tav tm="0">
                                          <p:val>
                                            <p:strVal val="1+#ppt_h/2"/>
                                          </p:val>
                                        </p:tav>
                                        <p:tav tm="100000">
                                          <p:val>
                                            <p:strVal val="#ppt_y"/>
                                          </p:val>
                                        </p:tav>
                                      </p:tavLst>
                                    </p:anim>
                                  </p:childTnLst>
                                </p:cTn>
                              </p:par>
                            </p:childTnLst>
                          </p:cTn>
                        </p:par>
                        <p:par>
                          <p:cTn id="54" fill="hold">
                            <p:stCondLst>
                              <p:cond delay="500"/>
                            </p:stCondLst>
                            <p:childTnLst>
                              <p:par>
                                <p:cTn id="55" presetID="2" presetClass="entr" presetSubtype="4"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uiExpand="1" build="p" animBg="1"/>
      <p:bldP spid="6" grpId="0" autoUpdateAnimBg="0"/>
      <p:bldP spid="7" grpId="0" autoUpdateAnimBg="0"/>
      <p:bldP spid="8" grpId="0"/>
      <p:bldP spid="9" grpId="0"/>
      <p:bldP spid="10" grpId="0"/>
      <p:bldP spid="11" grpId="0"/>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
            <a:ext cx="8229600" cy="838200"/>
          </a:xfrm>
        </p:spPr>
        <p:style>
          <a:lnRef idx="2">
            <a:schemeClr val="accent4"/>
          </a:lnRef>
          <a:fillRef idx="1">
            <a:schemeClr val="lt1"/>
          </a:fillRef>
          <a:effectRef idx="0">
            <a:schemeClr val="accent4"/>
          </a:effectRef>
          <a:fontRef idx="minor">
            <a:schemeClr val="dk1"/>
          </a:fontRef>
        </p:style>
        <p:txBody>
          <a:bodyPr>
            <a:normAutofit/>
          </a:bodyPr>
          <a:lstStyle/>
          <a:p>
            <a:pPr algn="ctr"/>
            <a:r>
              <a:rPr lang="en-US" sz="4000" b="1" dirty="0">
                <a:solidFill>
                  <a:schemeClr val="accent6"/>
                </a:solidFill>
              </a:rPr>
              <a:t>Practice - Continued</a:t>
            </a:r>
          </a:p>
        </p:txBody>
      </p:sp>
      <mc:AlternateContent xmlns:mc="http://schemas.openxmlformats.org/markup-compatibility/2006" xmlns:a14="http://schemas.microsoft.com/office/drawing/2010/main">
        <mc:Choice Requires="a14">
          <p:sp>
            <p:nvSpPr>
              <p:cNvPr id="5" name="Content Placeholder 2"/>
              <p:cNvSpPr>
                <a:spLocks noGrp="1"/>
              </p:cNvSpPr>
              <p:nvPr>
                <p:ph idx="1"/>
              </p:nvPr>
            </p:nvSpPr>
            <p:spPr>
              <a:xfrm>
                <a:off x="381000" y="1143000"/>
                <a:ext cx="8305800" cy="5410200"/>
              </a:xfrm>
              <a:solidFill>
                <a:srgbClr val="CCECFF"/>
              </a:solidFill>
            </p:spPr>
            <p:txBody>
              <a:bodyPr>
                <a:normAutofit/>
              </a:bodyPr>
              <a:lstStyle/>
              <a:p>
                <a:pPr marL="0" indent="0">
                  <a:buNone/>
                </a:pPr>
                <a:r>
                  <a:rPr lang="en-US" sz="2800" b="1" dirty="0">
                    <a:solidFill>
                      <a:schemeClr val="accent5">
                        <a:lumMod val="75000"/>
                      </a:schemeClr>
                    </a:solidFill>
                    <a:latin typeface="Arial" pitchFamily="34" charset="0"/>
                    <a:cs typeface="Arial" pitchFamily="34" charset="0"/>
                  </a:rPr>
                  <a:t>C. Find the value of term </a:t>
                </a:r>
                <a14:m>
                  <m:oMath xmlns:m="http://schemas.openxmlformats.org/officeDocument/2006/math">
                    <m:sSub>
                      <m:sSubPr>
                        <m:ctrlPr>
                          <a:rPr lang="en-US" sz="2800" b="1" i="1" smtClean="0">
                            <a:solidFill>
                              <a:schemeClr val="accent5">
                                <a:lumMod val="75000"/>
                              </a:schemeClr>
                            </a:solidFill>
                            <a:latin typeface="Cambria Math" panose="02040503050406030204" pitchFamily="18" charset="0"/>
                            <a:cs typeface="Arial" pitchFamily="34" charset="0"/>
                          </a:rPr>
                        </m:ctrlPr>
                      </m:sSubPr>
                      <m:e>
                        <m:r>
                          <a:rPr lang="en-US" sz="2800" b="1" i="1" smtClean="0">
                            <a:solidFill>
                              <a:schemeClr val="accent5">
                                <a:lumMod val="75000"/>
                              </a:schemeClr>
                            </a:solidFill>
                            <a:latin typeface="Cambria Math"/>
                            <a:cs typeface="Arial" pitchFamily="34" charset="0"/>
                          </a:rPr>
                          <m:t>𝒂</m:t>
                        </m:r>
                      </m:e>
                      <m:sub>
                        <m:r>
                          <a:rPr lang="en-US" sz="2800" b="1" i="1" smtClean="0">
                            <a:solidFill>
                              <a:schemeClr val="accent5">
                                <a:lumMod val="75000"/>
                              </a:schemeClr>
                            </a:solidFill>
                            <a:latin typeface="Cambria Math"/>
                            <a:cs typeface="Arial" pitchFamily="34" charset="0"/>
                          </a:rPr>
                          <m:t>𝟗</m:t>
                        </m:r>
                      </m:sub>
                    </m:sSub>
                  </m:oMath>
                </a14:m>
                <a:r>
                  <a:rPr lang="en-US" sz="2800" b="1" dirty="0">
                    <a:solidFill>
                      <a:schemeClr val="accent5">
                        <a:lumMod val="75000"/>
                      </a:schemeClr>
                    </a:solidFill>
                    <a:latin typeface="Arial" pitchFamily="34" charset="0"/>
                    <a:cs typeface="Arial" pitchFamily="34" charset="0"/>
                  </a:rPr>
                  <a:t> in the sequence.</a:t>
                </a:r>
              </a:p>
            </p:txBody>
          </p:sp>
        </mc:Choice>
        <mc:Fallback xmlns="">
          <p:sp>
            <p:nvSpPr>
              <p:cNvPr id="5" name="Content Placeholder 2"/>
              <p:cNvSpPr>
                <a:spLocks noGrp="1" noRot="1" noChangeAspect="1" noMove="1" noResize="1" noEditPoints="1" noAdjustHandles="1" noChangeArrowheads="1" noChangeShapeType="1" noTextEdit="1"/>
              </p:cNvSpPr>
              <p:nvPr>
                <p:ph idx="1"/>
              </p:nvPr>
            </p:nvSpPr>
            <p:spPr>
              <a:xfrm>
                <a:off x="381000" y="1143000"/>
                <a:ext cx="8305800" cy="5410200"/>
              </a:xfr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983673" y="1981199"/>
                <a:ext cx="7086600" cy="58477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3200" b="1" i="1" smtClean="0">
                              <a:latin typeface="Cambria Math" panose="02040503050406030204" pitchFamily="18" charset="0"/>
                            </a:rPr>
                          </m:ctrlPr>
                        </m:sSubPr>
                        <m:e>
                          <m:r>
                            <a:rPr lang="en-US" sz="3200" b="1" i="1" smtClean="0">
                              <a:latin typeface="Cambria Math"/>
                            </a:rPr>
                            <m:t>𝒂</m:t>
                          </m:r>
                        </m:e>
                        <m:sub>
                          <m:r>
                            <a:rPr lang="en-US" sz="3200" b="1" i="1" smtClean="0">
                              <a:latin typeface="Cambria Math"/>
                            </a:rPr>
                            <m:t>𝟗</m:t>
                          </m:r>
                        </m:sub>
                      </m:sSub>
                      <m:r>
                        <a:rPr lang="en-US" sz="3200" b="1" i="1" smtClean="0">
                          <a:latin typeface="Cambria Math"/>
                        </a:rPr>
                        <m:t>= </m:t>
                      </m:r>
                      <m:sSub>
                        <m:sSubPr>
                          <m:ctrlPr>
                            <a:rPr lang="en-US" sz="3200" b="1" i="1" smtClean="0">
                              <a:solidFill>
                                <a:srgbClr val="C00000"/>
                              </a:solidFill>
                              <a:latin typeface="Cambria Math" panose="02040503050406030204" pitchFamily="18" charset="0"/>
                            </a:rPr>
                          </m:ctrlPr>
                        </m:sSubPr>
                        <m:e>
                          <m:r>
                            <a:rPr lang="en-US" sz="3200" b="1" i="1" smtClean="0">
                              <a:solidFill>
                                <a:srgbClr val="C00000"/>
                              </a:solidFill>
                              <a:latin typeface="Cambria Math"/>
                            </a:rPr>
                            <m:t>𝒂</m:t>
                          </m:r>
                        </m:e>
                        <m:sub>
                          <m:r>
                            <a:rPr lang="en-US" sz="3200" b="1" i="1" smtClean="0">
                              <a:solidFill>
                                <a:srgbClr val="C00000"/>
                              </a:solidFill>
                              <a:latin typeface="Cambria Math"/>
                            </a:rPr>
                            <m:t>𝟖</m:t>
                          </m:r>
                        </m:sub>
                      </m:sSub>
                      <m:r>
                        <a:rPr lang="en-US" sz="3200" b="1" i="1" smtClean="0">
                          <a:latin typeface="Cambria Math"/>
                        </a:rPr>
                        <m:t>+</m:t>
                      </m:r>
                      <m:r>
                        <a:rPr lang="en-US" sz="3200" b="1" i="1" smtClean="0">
                          <a:latin typeface="Cambria Math"/>
                        </a:rPr>
                        <m:t>𝟐</m:t>
                      </m:r>
                    </m:oMath>
                  </m:oMathPara>
                </a14:m>
                <a:endParaRPr lang="en-US" sz="3200" b="1" dirty="0"/>
              </a:p>
            </p:txBody>
          </p:sp>
        </mc:Choice>
        <mc:Fallback xmlns="">
          <p:sp>
            <p:nvSpPr>
              <p:cNvPr id="7" name="TextBox 6"/>
              <p:cNvSpPr txBox="1">
                <a:spLocks noRot="1" noChangeAspect="1" noMove="1" noResize="1" noEditPoints="1" noAdjustHandles="1" noChangeArrowheads="1" noChangeShapeType="1" noTextEdit="1"/>
              </p:cNvSpPr>
              <p:nvPr/>
            </p:nvSpPr>
            <p:spPr>
              <a:xfrm>
                <a:off x="983673" y="1981199"/>
                <a:ext cx="7086600" cy="584775"/>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990600" y="2732228"/>
                <a:ext cx="7086600" cy="58477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3200" b="1" i="1" smtClean="0">
                              <a:latin typeface="Cambria Math" panose="02040503050406030204" pitchFamily="18" charset="0"/>
                            </a:rPr>
                          </m:ctrlPr>
                        </m:sSubPr>
                        <m:e>
                          <m:r>
                            <a:rPr lang="en-US" sz="3200" b="1" i="1" smtClean="0">
                              <a:latin typeface="Cambria Math"/>
                            </a:rPr>
                            <m:t>𝒂</m:t>
                          </m:r>
                        </m:e>
                        <m:sub>
                          <m:r>
                            <a:rPr lang="en-US" sz="3200" b="1" i="1" smtClean="0">
                              <a:latin typeface="Cambria Math"/>
                            </a:rPr>
                            <m:t>𝟗</m:t>
                          </m:r>
                        </m:sub>
                      </m:sSub>
                      <m:r>
                        <a:rPr lang="en-US" sz="3200" b="1" i="1" smtClean="0">
                          <a:latin typeface="Cambria Math"/>
                        </a:rPr>
                        <m:t>= </m:t>
                      </m:r>
                      <m:sSub>
                        <m:sSubPr>
                          <m:ctrlPr>
                            <a:rPr lang="en-US" sz="3200" b="1" i="1" smtClean="0">
                              <a:solidFill>
                                <a:srgbClr val="C00000"/>
                              </a:solidFill>
                              <a:latin typeface="Cambria Math" panose="02040503050406030204" pitchFamily="18" charset="0"/>
                            </a:rPr>
                          </m:ctrlPr>
                        </m:sSubPr>
                        <m:e>
                          <m:r>
                            <a:rPr lang="en-US" sz="3200" b="1" i="1" smtClean="0">
                              <a:solidFill>
                                <a:srgbClr val="C00000"/>
                              </a:solidFill>
                              <a:latin typeface="Cambria Math"/>
                            </a:rPr>
                            <m:t>(</m:t>
                          </m:r>
                          <m:r>
                            <a:rPr lang="en-US" sz="3200" b="1" i="1" smtClean="0">
                              <a:solidFill>
                                <a:srgbClr val="C00000"/>
                              </a:solidFill>
                              <a:latin typeface="Cambria Math"/>
                            </a:rPr>
                            <m:t>𝒂</m:t>
                          </m:r>
                        </m:e>
                        <m:sub>
                          <m:r>
                            <a:rPr lang="en-US" sz="3200" b="1" i="1" smtClean="0">
                              <a:solidFill>
                                <a:srgbClr val="C00000"/>
                              </a:solidFill>
                              <a:latin typeface="Cambria Math"/>
                            </a:rPr>
                            <m:t>𝟕</m:t>
                          </m:r>
                        </m:sub>
                      </m:sSub>
                      <m:r>
                        <a:rPr lang="en-US" sz="3200" b="1" i="1" smtClean="0">
                          <a:solidFill>
                            <a:srgbClr val="C00000"/>
                          </a:solidFill>
                          <a:latin typeface="Cambria Math"/>
                        </a:rPr>
                        <m:t>+</m:t>
                      </m:r>
                      <m:r>
                        <a:rPr lang="en-US" sz="3200" b="1" i="1" smtClean="0">
                          <a:solidFill>
                            <a:srgbClr val="C00000"/>
                          </a:solidFill>
                          <a:latin typeface="Cambria Math"/>
                        </a:rPr>
                        <m:t>𝟐</m:t>
                      </m:r>
                      <m:r>
                        <a:rPr lang="en-US" sz="3200" b="1" i="1" smtClean="0">
                          <a:solidFill>
                            <a:srgbClr val="C00000"/>
                          </a:solidFill>
                          <a:latin typeface="Cambria Math"/>
                        </a:rPr>
                        <m:t>)+</m:t>
                      </m:r>
                      <m:r>
                        <a:rPr lang="en-US" sz="3200" b="1" i="1" smtClean="0">
                          <a:latin typeface="Cambria Math"/>
                        </a:rPr>
                        <m:t>𝟐</m:t>
                      </m:r>
                    </m:oMath>
                  </m:oMathPara>
                </a14:m>
                <a:endParaRPr lang="en-US" sz="3200" b="1" dirty="0"/>
              </a:p>
            </p:txBody>
          </p:sp>
        </mc:Choice>
        <mc:Fallback xmlns="">
          <p:sp>
            <p:nvSpPr>
              <p:cNvPr id="8" name="TextBox 7"/>
              <p:cNvSpPr txBox="1">
                <a:spLocks noRot="1" noChangeAspect="1" noMove="1" noResize="1" noEditPoints="1" noAdjustHandles="1" noChangeArrowheads="1" noChangeShapeType="1" noTextEdit="1"/>
              </p:cNvSpPr>
              <p:nvPr/>
            </p:nvSpPr>
            <p:spPr>
              <a:xfrm>
                <a:off x="990600" y="2732228"/>
                <a:ext cx="7086600" cy="584775"/>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011382" y="3581400"/>
                <a:ext cx="3560618" cy="58477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3200" b="1" i="1" smtClean="0">
                              <a:latin typeface="Cambria Math" panose="02040503050406030204" pitchFamily="18" charset="0"/>
                            </a:rPr>
                          </m:ctrlPr>
                        </m:sSubPr>
                        <m:e>
                          <m:r>
                            <a:rPr lang="en-US" sz="3200" b="1" i="1" smtClean="0">
                              <a:latin typeface="Cambria Math"/>
                            </a:rPr>
                            <m:t>𝒂</m:t>
                          </m:r>
                        </m:e>
                        <m:sub>
                          <m:r>
                            <a:rPr lang="en-US" sz="3200" b="1" i="1" smtClean="0">
                              <a:latin typeface="Cambria Math"/>
                            </a:rPr>
                            <m:t>𝟗</m:t>
                          </m:r>
                        </m:sub>
                      </m:sSub>
                      <m:r>
                        <a:rPr lang="en-US" sz="3200" b="1" i="1" smtClean="0">
                          <a:latin typeface="Cambria Math"/>
                        </a:rPr>
                        <m:t>=</m:t>
                      </m:r>
                      <m:r>
                        <a:rPr lang="en-US" sz="3200" b="1" i="1" smtClean="0">
                          <a:solidFill>
                            <a:srgbClr val="C00000"/>
                          </a:solidFill>
                          <a:latin typeface="Cambria Math"/>
                        </a:rPr>
                        <m:t>(</m:t>
                      </m:r>
                      <m:r>
                        <a:rPr lang="en-US" sz="3200" b="1" i="1" smtClean="0">
                          <a:solidFill>
                            <a:srgbClr val="C00000"/>
                          </a:solidFill>
                          <a:latin typeface="Cambria Math"/>
                        </a:rPr>
                        <m:t>𝟏𝟒</m:t>
                      </m:r>
                      <m:r>
                        <a:rPr lang="en-US" sz="3200" b="1" i="1" smtClean="0">
                          <a:solidFill>
                            <a:srgbClr val="C00000"/>
                          </a:solidFill>
                          <a:latin typeface="Cambria Math"/>
                        </a:rPr>
                        <m:t>+</m:t>
                      </m:r>
                      <m:r>
                        <a:rPr lang="en-US" sz="3200" b="1" i="1" smtClean="0">
                          <a:solidFill>
                            <a:srgbClr val="C00000"/>
                          </a:solidFill>
                          <a:latin typeface="Cambria Math"/>
                        </a:rPr>
                        <m:t>𝟐</m:t>
                      </m:r>
                      <m:r>
                        <a:rPr lang="en-US" sz="3200" b="1" i="1" smtClean="0">
                          <a:solidFill>
                            <a:srgbClr val="C00000"/>
                          </a:solidFill>
                          <a:latin typeface="Cambria Math"/>
                        </a:rPr>
                        <m:t>)+</m:t>
                      </m:r>
                      <m:r>
                        <a:rPr lang="en-US" sz="3200" b="1" i="1" smtClean="0">
                          <a:latin typeface="Cambria Math"/>
                        </a:rPr>
                        <m:t>𝟐</m:t>
                      </m:r>
                    </m:oMath>
                  </m:oMathPara>
                </a14:m>
                <a:endParaRPr lang="en-US" sz="3200" b="1" dirty="0"/>
              </a:p>
            </p:txBody>
          </p:sp>
        </mc:Choice>
        <mc:Fallback xmlns="">
          <p:sp>
            <p:nvSpPr>
              <p:cNvPr id="9" name="TextBox 8"/>
              <p:cNvSpPr txBox="1">
                <a:spLocks noRot="1" noChangeAspect="1" noMove="1" noResize="1" noEditPoints="1" noAdjustHandles="1" noChangeArrowheads="1" noChangeShapeType="1" noTextEdit="1"/>
              </p:cNvSpPr>
              <p:nvPr/>
            </p:nvSpPr>
            <p:spPr>
              <a:xfrm>
                <a:off x="1011382" y="3581400"/>
                <a:ext cx="3560618" cy="584775"/>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105400" y="3581400"/>
                <a:ext cx="3560618" cy="58477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3200" b="1" i="1" smtClean="0">
                          <a:latin typeface="Cambria Math"/>
                        </a:rPr>
                        <m:t>=  </m:t>
                      </m:r>
                      <m:r>
                        <a:rPr lang="en-US" sz="3200" b="1" i="1" smtClean="0">
                          <a:latin typeface="Cambria Math"/>
                        </a:rPr>
                        <m:t>𝟏𝟖</m:t>
                      </m:r>
                    </m:oMath>
                  </m:oMathPara>
                </a14:m>
                <a:endParaRPr lang="en-US" sz="3200" b="1" dirty="0"/>
              </a:p>
            </p:txBody>
          </p:sp>
        </mc:Choice>
        <mc:Fallback xmlns="">
          <p:sp>
            <p:nvSpPr>
              <p:cNvPr id="10" name="TextBox 9"/>
              <p:cNvSpPr txBox="1">
                <a:spLocks noRot="1" noChangeAspect="1" noMove="1" noResize="1" noEditPoints="1" noAdjustHandles="1" noChangeArrowheads="1" noChangeShapeType="1" noTextEdit="1"/>
              </p:cNvSpPr>
              <p:nvPr/>
            </p:nvSpPr>
            <p:spPr>
              <a:xfrm>
                <a:off x="5105400" y="3581400"/>
                <a:ext cx="3560618" cy="584775"/>
              </a:xfrm>
              <a:prstGeom prst="rect">
                <a:avLst/>
              </a:prstGeom>
              <a:blipFill rotWithShape="1">
                <a:blip r:embed="rId6"/>
                <a:stretch>
                  <a:fillRect/>
                </a:stretch>
              </a:blipFill>
            </p:spPr>
            <p:txBody>
              <a:bodyPr/>
              <a:lstStyle/>
              <a:p>
                <a:r>
                  <a:rPr lang="en-US">
                    <a:noFill/>
                  </a:rPr>
                  <a:t> </a:t>
                </a:r>
              </a:p>
            </p:txBody>
          </p:sp>
        </mc:Fallback>
      </mc:AlternateContent>
      <p:sp>
        <p:nvSpPr>
          <p:cNvPr id="11" name="Rectangle 10"/>
          <p:cNvSpPr/>
          <p:nvPr/>
        </p:nvSpPr>
        <p:spPr>
          <a:xfrm>
            <a:off x="5105400" y="3488979"/>
            <a:ext cx="838807" cy="797325"/>
          </a:xfrm>
          <a:prstGeom prst="rect">
            <a:avLst/>
          </a:prstGeom>
          <a:noFill/>
          <a:ln>
            <a:solidFill>
              <a:srgbClr val="D52F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0260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5">
                                            <p:bg/>
                                          </p:spTgt>
                                        </p:tgtEl>
                                        <p:attrNameLst>
                                          <p:attrName>style.visibility</p:attrName>
                                        </p:attrNameLst>
                                      </p:cBhvr>
                                      <p:to>
                                        <p:strVal val="visible"/>
                                      </p:to>
                                    </p:set>
                                    <p:anim calcmode="lin" valueType="num">
                                      <p:cBhvr additive="base">
                                        <p:cTn id="12" dur="500" fill="hold"/>
                                        <p:tgtEl>
                                          <p:spTgt spid="5">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5">
                                            <p:bg/>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 calcmode="lin" valueType="num">
                                      <p:cBhvr additive="base">
                                        <p:cTn id="1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ppt_x"/>
                                          </p:val>
                                        </p:tav>
                                        <p:tav tm="100000">
                                          <p:val>
                                            <p:strVal val="#ppt_x"/>
                                          </p:val>
                                        </p:tav>
                                      </p:tavLst>
                                    </p:anim>
                                    <p:anim calcmode="lin" valueType="num">
                                      <p:cBhvr additive="base">
                                        <p:cTn id="41" dur="500" fill="hold"/>
                                        <p:tgtEl>
                                          <p:spTgt spid="10"/>
                                        </p:tgtEl>
                                        <p:attrNameLst>
                                          <p:attrName>ppt_y</p:attrName>
                                        </p:attrNameLst>
                                      </p:cBhvr>
                                      <p:tavLst>
                                        <p:tav tm="0">
                                          <p:val>
                                            <p:strVal val="1+#ppt_h/2"/>
                                          </p:val>
                                        </p:tav>
                                        <p:tav tm="100000">
                                          <p:val>
                                            <p:strVal val="#ppt_y"/>
                                          </p:val>
                                        </p:tav>
                                      </p:tavLst>
                                    </p:anim>
                                  </p:childTnLst>
                                </p:cTn>
                              </p:par>
                            </p:childTnLst>
                          </p:cTn>
                        </p:par>
                        <p:par>
                          <p:cTn id="42" fill="hold">
                            <p:stCondLst>
                              <p:cond delay="500"/>
                            </p:stCondLst>
                            <p:childTnLst>
                              <p:par>
                                <p:cTn id="43" presetID="2" presetClass="entr" presetSubtype="4"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animBg="1"/>
      <p:bldP spid="7" grpId="0"/>
      <p:bldP spid="8" grpId="0"/>
      <p:bldP spid="9" grpId="0"/>
      <p:bldP spid="10" grpId="0"/>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
            <a:ext cx="8229600" cy="838200"/>
          </a:xfrm>
        </p:spPr>
        <p:style>
          <a:lnRef idx="2">
            <a:schemeClr val="accent4"/>
          </a:lnRef>
          <a:fillRef idx="1">
            <a:schemeClr val="lt1"/>
          </a:fillRef>
          <a:effectRef idx="0">
            <a:schemeClr val="accent4"/>
          </a:effectRef>
          <a:fontRef idx="minor">
            <a:schemeClr val="dk1"/>
          </a:fontRef>
        </p:style>
        <p:txBody>
          <a:bodyPr>
            <a:normAutofit/>
          </a:bodyPr>
          <a:lstStyle/>
          <a:p>
            <a:pPr algn="ctr"/>
            <a:r>
              <a:rPr lang="en-US" sz="4000" b="1" dirty="0">
                <a:solidFill>
                  <a:schemeClr val="accent6"/>
                </a:solidFill>
              </a:rPr>
              <a:t>Explicit Formula</a:t>
            </a:r>
          </a:p>
        </p:txBody>
      </p:sp>
      <p:sp>
        <p:nvSpPr>
          <p:cNvPr id="5" name="Content Placeholder 2"/>
          <p:cNvSpPr>
            <a:spLocks noGrp="1"/>
          </p:cNvSpPr>
          <p:nvPr>
            <p:ph idx="1"/>
          </p:nvPr>
        </p:nvSpPr>
        <p:spPr>
          <a:xfrm>
            <a:off x="457200" y="1143000"/>
            <a:ext cx="8305800" cy="5410200"/>
          </a:xfrm>
          <a:solidFill>
            <a:srgbClr val="CCECFF"/>
          </a:solidFill>
        </p:spPr>
        <p:txBody>
          <a:bodyPr>
            <a:normAutofit/>
          </a:bodyPr>
          <a:lstStyle/>
          <a:p>
            <a:pPr marL="0" indent="0">
              <a:buNone/>
            </a:pPr>
            <a:r>
              <a:rPr lang="en-US" sz="2800" b="1" dirty="0">
                <a:solidFill>
                  <a:schemeClr val="accent5">
                    <a:lumMod val="75000"/>
                  </a:schemeClr>
                </a:solidFill>
                <a:latin typeface="Arial" pitchFamily="34" charset="0"/>
                <a:cs typeface="Arial" pitchFamily="34" charset="0"/>
              </a:rPr>
              <a:t>Sometimes you can find the value of a term of a sequence without knowing the preceding term. </a:t>
            </a:r>
          </a:p>
          <a:p>
            <a:pPr marL="0" indent="0">
              <a:buNone/>
            </a:pPr>
            <a:endParaRPr lang="en-US" sz="2800" b="1" dirty="0">
              <a:solidFill>
                <a:schemeClr val="accent5">
                  <a:lumMod val="75000"/>
                </a:schemeClr>
              </a:solidFill>
              <a:latin typeface="Arial" pitchFamily="34" charset="0"/>
              <a:cs typeface="Arial" pitchFamily="34" charset="0"/>
            </a:endParaRPr>
          </a:p>
          <a:p>
            <a:pPr marL="0" indent="0">
              <a:buNone/>
            </a:pPr>
            <a:r>
              <a:rPr lang="en-US" sz="2800" b="1" dirty="0">
                <a:solidFill>
                  <a:schemeClr val="accent5">
                    <a:lumMod val="75000"/>
                  </a:schemeClr>
                </a:solidFill>
                <a:latin typeface="Arial" pitchFamily="34" charset="0"/>
                <a:cs typeface="Arial" pitchFamily="34" charset="0"/>
              </a:rPr>
              <a:t>You can use the number of the term to calculate its value.</a:t>
            </a:r>
          </a:p>
          <a:p>
            <a:pPr marL="0" indent="0">
              <a:buNone/>
            </a:pPr>
            <a:endParaRPr lang="en-US" sz="2800" b="1" dirty="0">
              <a:solidFill>
                <a:schemeClr val="accent5">
                  <a:lumMod val="75000"/>
                </a:schemeClr>
              </a:solidFill>
              <a:latin typeface="Arial" pitchFamily="34" charset="0"/>
              <a:cs typeface="Arial" pitchFamily="34" charset="0"/>
            </a:endParaRPr>
          </a:p>
          <a:p>
            <a:pPr marL="0" indent="0">
              <a:buNone/>
            </a:pPr>
            <a:r>
              <a:rPr lang="en-US" sz="2800" b="1" u="sng" dirty="0">
                <a:solidFill>
                  <a:srgbClr val="7030A0"/>
                </a:solidFill>
                <a:latin typeface="Arial" pitchFamily="34" charset="0"/>
                <a:cs typeface="Arial" pitchFamily="34" charset="0"/>
              </a:rPr>
              <a:t>Explicit Formula:</a:t>
            </a:r>
            <a:br>
              <a:rPr lang="en-US" sz="2800" b="1" u="sng" dirty="0">
                <a:solidFill>
                  <a:srgbClr val="7030A0"/>
                </a:solidFill>
                <a:latin typeface="Arial" pitchFamily="34" charset="0"/>
                <a:cs typeface="Arial" pitchFamily="34" charset="0"/>
              </a:rPr>
            </a:br>
            <a:r>
              <a:rPr lang="en-US" sz="2800" b="1" dirty="0">
                <a:solidFill>
                  <a:srgbClr val="7030A0"/>
                </a:solidFill>
                <a:latin typeface="Arial" pitchFamily="34" charset="0"/>
                <a:cs typeface="Arial" pitchFamily="34" charset="0"/>
              </a:rPr>
              <a:t>A formula that expresses the nth term in terms of n.</a:t>
            </a:r>
          </a:p>
        </p:txBody>
      </p:sp>
    </p:spTree>
    <p:extLst>
      <p:ext uri="{BB962C8B-B14F-4D97-AF65-F5344CB8AC3E}">
        <p14:creationId xmlns:p14="http://schemas.microsoft.com/office/powerpoint/2010/main" val="147753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5">
                                            <p:bg/>
                                          </p:spTgt>
                                        </p:tgtEl>
                                        <p:attrNameLst>
                                          <p:attrName>style.visibility</p:attrName>
                                        </p:attrNameLst>
                                      </p:cBhvr>
                                      <p:to>
                                        <p:strVal val="visible"/>
                                      </p:to>
                                    </p:set>
                                    <p:anim calcmode="lin" valueType="num">
                                      <p:cBhvr additive="base">
                                        <p:cTn id="12" dur="500" fill="hold"/>
                                        <p:tgtEl>
                                          <p:spTgt spid="5">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5">
                                            <p:bg/>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 calcmode="lin" valueType="num">
                                      <p:cBhvr additive="base">
                                        <p:cTn id="1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 calcmode="lin" valueType="num">
                                      <p:cBhvr additive="base">
                                        <p:cTn id="2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additive="base">
                                        <p:cTn id="28"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
            <a:ext cx="8229600" cy="838200"/>
          </a:xfrm>
        </p:spPr>
        <p:style>
          <a:lnRef idx="2">
            <a:schemeClr val="accent4"/>
          </a:lnRef>
          <a:fillRef idx="1">
            <a:schemeClr val="lt1"/>
          </a:fillRef>
          <a:effectRef idx="0">
            <a:schemeClr val="accent4"/>
          </a:effectRef>
          <a:fontRef idx="minor">
            <a:schemeClr val="dk1"/>
          </a:fontRef>
        </p:style>
        <p:txBody>
          <a:bodyPr>
            <a:normAutofit/>
          </a:bodyPr>
          <a:lstStyle/>
          <a:p>
            <a:pPr algn="ctr"/>
            <a:r>
              <a:rPr lang="en-US" sz="4000" b="1" dirty="0">
                <a:solidFill>
                  <a:schemeClr val="accent6"/>
                </a:solidFill>
              </a:rPr>
              <a:t>Example 4</a:t>
            </a:r>
          </a:p>
        </p:txBody>
      </p:sp>
      <p:sp>
        <p:nvSpPr>
          <p:cNvPr id="5" name="Content Placeholder 2"/>
          <p:cNvSpPr>
            <a:spLocks noGrp="1"/>
          </p:cNvSpPr>
          <p:nvPr>
            <p:ph idx="1"/>
          </p:nvPr>
        </p:nvSpPr>
        <p:spPr>
          <a:xfrm>
            <a:off x="457200" y="914400"/>
            <a:ext cx="8305800" cy="5638800"/>
          </a:xfrm>
          <a:solidFill>
            <a:srgbClr val="CCECFF"/>
          </a:solidFill>
        </p:spPr>
        <p:txBody>
          <a:bodyPr>
            <a:normAutofit/>
          </a:bodyPr>
          <a:lstStyle/>
          <a:p>
            <a:pPr marL="0" indent="0">
              <a:buNone/>
            </a:pPr>
            <a:r>
              <a:rPr lang="en-US" sz="2400" b="1" dirty="0">
                <a:solidFill>
                  <a:schemeClr val="accent5">
                    <a:lumMod val="75000"/>
                  </a:schemeClr>
                </a:solidFill>
                <a:latin typeface="Arial" pitchFamily="34" charset="0"/>
                <a:cs typeface="Arial" pitchFamily="34" charset="0"/>
              </a:rPr>
              <a:t>The spreadsheet shows the perimeters of regular pentagons with sides from 1 to 4 units long. The numbers in each row form a sequence.</a:t>
            </a:r>
          </a:p>
        </p:txBody>
      </p:sp>
      <p:grpSp>
        <p:nvGrpSpPr>
          <p:cNvPr id="7" name="Group 67"/>
          <p:cNvGrpSpPr>
            <a:grpSpLocks/>
          </p:cNvGrpSpPr>
          <p:nvPr/>
        </p:nvGrpSpPr>
        <p:grpSpPr bwMode="auto">
          <a:xfrm>
            <a:off x="2184186" y="1982788"/>
            <a:ext cx="4460875" cy="1268412"/>
            <a:chOff x="1005" y="1821"/>
            <a:chExt cx="2810" cy="799"/>
          </a:xfrm>
        </p:grpSpPr>
        <p:grpSp>
          <p:nvGrpSpPr>
            <p:cNvPr id="8" name="Group 30"/>
            <p:cNvGrpSpPr>
              <a:grpSpLocks/>
            </p:cNvGrpSpPr>
            <p:nvPr/>
          </p:nvGrpSpPr>
          <p:grpSpPr bwMode="auto">
            <a:xfrm>
              <a:off x="1005" y="1824"/>
              <a:ext cx="2810" cy="796"/>
              <a:chOff x="1005" y="1824"/>
              <a:chExt cx="2810" cy="796"/>
            </a:xfrm>
          </p:grpSpPr>
          <p:sp>
            <p:nvSpPr>
              <p:cNvPr id="30" name="AutoShape 20"/>
              <p:cNvSpPr>
                <a:spLocks noChangeArrowheads="1"/>
              </p:cNvSpPr>
              <p:nvPr/>
            </p:nvSpPr>
            <p:spPr bwMode="auto">
              <a:xfrm rot="16200000">
                <a:off x="2012" y="817"/>
                <a:ext cx="796" cy="2810"/>
              </a:xfrm>
              <a:prstGeom prst="roundRect">
                <a:avLst>
                  <a:gd name="adj" fmla="val 7264"/>
                </a:avLst>
              </a:prstGeom>
              <a:solidFill>
                <a:srgbClr val="E5E5FF"/>
              </a:soli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p>
            </p:txBody>
          </p:sp>
          <p:sp>
            <p:nvSpPr>
              <p:cNvPr id="31" name="Rectangle 21"/>
              <p:cNvSpPr>
                <a:spLocks noChangeArrowheads="1"/>
              </p:cNvSpPr>
              <p:nvPr/>
            </p:nvSpPr>
            <p:spPr bwMode="auto">
              <a:xfrm>
                <a:off x="1007" y="1936"/>
                <a:ext cx="2806"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p>
            </p:txBody>
          </p:sp>
          <p:sp>
            <p:nvSpPr>
              <p:cNvPr id="32" name="AutoShape 22"/>
              <p:cNvSpPr>
                <a:spLocks noChangeArrowheads="1"/>
              </p:cNvSpPr>
              <p:nvPr/>
            </p:nvSpPr>
            <p:spPr bwMode="auto">
              <a:xfrm rot="16200000">
                <a:off x="2344" y="487"/>
                <a:ext cx="131" cy="2810"/>
              </a:xfrm>
              <a:prstGeom prst="roundRect">
                <a:avLst>
                  <a:gd name="adj" fmla="val 27792"/>
                </a:avLst>
              </a:prstGeom>
              <a:solidFill>
                <a:srgbClr val="CCCCFF"/>
              </a:soli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p>
            </p:txBody>
          </p:sp>
          <p:grpSp>
            <p:nvGrpSpPr>
              <p:cNvPr id="33" name="Group 29"/>
              <p:cNvGrpSpPr>
                <a:grpSpLocks/>
              </p:cNvGrpSpPr>
              <p:nvPr/>
            </p:nvGrpSpPr>
            <p:grpSpPr bwMode="auto">
              <a:xfrm rot="16200000">
                <a:off x="770" y="2120"/>
                <a:ext cx="734" cy="259"/>
                <a:chOff x="1357" y="2838"/>
                <a:chExt cx="2810" cy="225"/>
              </a:xfrm>
            </p:grpSpPr>
            <p:sp>
              <p:nvSpPr>
                <p:cNvPr id="34" name="Rectangle 27"/>
                <p:cNvSpPr>
                  <a:spLocks noChangeArrowheads="1"/>
                </p:cNvSpPr>
                <p:nvPr/>
              </p:nvSpPr>
              <p:spPr bwMode="auto">
                <a:xfrm>
                  <a:off x="1359" y="2948"/>
                  <a:ext cx="2806"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p>
              </p:txBody>
            </p:sp>
            <p:sp>
              <p:nvSpPr>
                <p:cNvPr id="35" name="AutoShape 28"/>
                <p:cNvSpPr>
                  <a:spLocks noChangeArrowheads="1"/>
                </p:cNvSpPr>
                <p:nvPr/>
              </p:nvSpPr>
              <p:spPr bwMode="auto">
                <a:xfrm rot="16200000">
                  <a:off x="2696" y="1499"/>
                  <a:ext cx="131" cy="2810"/>
                </a:xfrm>
                <a:prstGeom prst="roundRect">
                  <a:avLst>
                    <a:gd name="adj" fmla="val 27792"/>
                  </a:avLst>
                </a:prstGeom>
                <a:solidFill>
                  <a:srgbClr val="CCCCFF"/>
                </a:soli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p>
              </p:txBody>
            </p:sp>
          </p:grpSp>
        </p:grpSp>
        <p:sp>
          <p:nvSpPr>
            <p:cNvPr id="9" name="Rectangle 18"/>
            <p:cNvSpPr>
              <a:spLocks noChangeArrowheads="1"/>
            </p:cNvSpPr>
            <p:nvPr/>
          </p:nvSpPr>
          <p:spPr bwMode="auto">
            <a:xfrm>
              <a:off x="1045" y="1844"/>
              <a:ext cx="2724" cy="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457200" indent="-457200">
                <a:tabLst>
                  <a:tab pos="914400" algn="l"/>
                  <a:tab pos="2171700" algn="l"/>
                  <a:tab pos="2743200" algn="l"/>
                  <a:tab pos="3314700" algn="l"/>
                  <a:tab pos="3886200" algn="l"/>
                </a:tabLst>
              </a:pPr>
              <a:r>
                <a:rPr lang="en-US" altLang="en-US" b="1" dirty="0"/>
                <a:t>		A	B	C	D	E</a:t>
              </a:r>
            </a:p>
            <a:p>
              <a:pPr marL="457200" indent="-457200">
                <a:tabLst>
                  <a:tab pos="914400" algn="l"/>
                  <a:tab pos="2171700" algn="l"/>
                  <a:tab pos="2743200" algn="l"/>
                  <a:tab pos="3314700" algn="l"/>
                  <a:tab pos="3886200" algn="l"/>
                </a:tabLst>
              </a:pPr>
              <a:r>
                <a:rPr lang="en-US" altLang="en-US" b="1" dirty="0"/>
                <a:t>1			</a:t>
              </a:r>
              <a:r>
                <a:rPr lang="en-US" altLang="en-US" b="1" i="1" dirty="0"/>
                <a:t>a</a:t>
              </a:r>
              <a:r>
                <a:rPr lang="en-US" altLang="en-US" b="1" baseline="-25000" dirty="0"/>
                <a:t>1</a:t>
              </a:r>
              <a:r>
                <a:rPr lang="en-US" altLang="en-US" b="1" dirty="0"/>
                <a:t>	</a:t>
              </a:r>
              <a:r>
                <a:rPr lang="en-US" altLang="en-US" b="1" i="1" dirty="0"/>
                <a:t>a</a:t>
              </a:r>
              <a:r>
                <a:rPr lang="en-US" altLang="en-US" b="1" baseline="-25000" dirty="0"/>
                <a:t>2</a:t>
              </a:r>
              <a:r>
                <a:rPr lang="en-US" altLang="en-US" b="1" dirty="0"/>
                <a:t>	</a:t>
              </a:r>
              <a:r>
                <a:rPr lang="en-US" altLang="en-US" b="1" i="1" dirty="0"/>
                <a:t>a</a:t>
              </a:r>
              <a:r>
                <a:rPr lang="en-US" altLang="en-US" b="1" baseline="-25000" dirty="0"/>
                <a:t>3</a:t>
              </a:r>
              <a:r>
                <a:rPr lang="en-US" altLang="en-US" b="1" dirty="0"/>
                <a:t>	</a:t>
              </a:r>
              <a:r>
                <a:rPr lang="en-US" altLang="en-US" b="1" i="1" dirty="0"/>
                <a:t>a</a:t>
              </a:r>
              <a:r>
                <a:rPr lang="en-US" altLang="en-US" b="1" baseline="-25000" dirty="0"/>
                <a:t>4</a:t>
              </a:r>
              <a:endParaRPr lang="en-US" altLang="en-US" b="1" dirty="0"/>
            </a:p>
            <a:p>
              <a:pPr marL="457200" indent="-457200">
                <a:tabLst>
                  <a:tab pos="914400" algn="l"/>
                  <a:tab pos="2171700" algn="l"/>
                  <a:tab pos="2743200" algn="l"/>
                  <a:tab pos="3314700" algn="l"/>
                  <a:tab pos="3886200" algn="l"/>
                </a:tabLst>
              </a:pPr>
              <a:r>
                <a:rPr lang="en-US" altLang="en-US" b="1" dirty="0"/>
                <a:t>2	Length of Side	1	 2	 3	 4</a:t>
              </a:r>
            </a:p>
            <a:p>
              <a:pPr marL="457200" indent="-457200">
                <a:tabLst>
                  <a:tab pos="914400" algn="l"/>
                  <a:tab pos="2171700" algn="l"/>
                  <a:tab pos="2743200" algn="l"/>
                  <a:tab pos="3314700" algn="l"/>
                  <a:tab pos="3886200" algn="l"/>
                </a:tabLst>
              </a:pPr>
              <a:r>
                <a:rPr lang="en-US" altLang="en-US" b="1" dirty="0"/>
                <a:t>3	Perimeter	5	10	15	20</a:t>
              </a:r>
            </a:p>
          </p:txBody>
        </p:sp>
        <p:sp>
          <p:nvSpPr>
            <p:cNvPr id="10" name="Line 31"/>
            <p:cNvSpPr>
              <a:spLocks noChangeShapeType="1"/>
            </p:cNvSpPr>
            <p:nvPr/>
          </p:nvSpPr>
          <p:spPr bwMode="auto">
            <a:xfrm rot="21600000">
              <a:off x="1268" y="1821"/>
              <a:ext cx="0" cy="229"/>
            </a:xfrm>
            <a:prstGeom prst="line">
              <a:avLst/>
            </a:prstGeom>
            <a:noFill/>
            <a:ln w="9525">
              <a:solidFill>
                <a:srgbClr val="E5E5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p>
          </p:txBody>
        </p:sp>
        <p:sp>
          <p:nvSpPr>
            <p:cNvPr id="11" name="Line 32"/>
            <p:cNvSpPr>
              <a:spLocks noChangeShapeType="1"/>
            </p:cNvSpPr>
            <p:nvPr/>
          </p:nvSpPr>
          <p:spPr bwMode="auto">
            <a:xfrm rot="16200000">
              <a:off x="1145" y="1912"/>
              <a:ext cx="0" cy="277"/>
            </a:xfrm>
            <a:prstGeom prst="line">
              <a:avLst/>
            </a:prstGeom>
            <a:noFill/>
            <a:ln w="9525">
              <a:solidFill>
                <a:srgbClr val="E5E5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p>
          </p:txBody>
        </p:sp>
        <p:grpSp>
          <p:nvGrpSpPr>
            <p:cNvPr id="12" name="Group 43"/>
            <p:cNvGrpSpPr>
              <a:grpSpLocks/>
            </p:cNvGrpSpPr>
            <p:nvPr/>
          </p:nvGrpSpPr>
          <p:grpSpPr bwMode="auto">
            <a:xfrm>
              <a:off x="2370" y="1837"/>
              <a:ext cx="0" cy="781"/>
              <a:chOff x="2370" y="1837"/>
              <a:chExt cx="0" cy="781"/>
            </a:xfrm>
          </p:grpSpPr>
          <p:sp>
            <p:nvSpPr>
              <p:cNvPr id="28" name="Line 35"/>
              <p:cNvSpPr>
                <a:spLocks noChangeShapeType="1"/>
              </p:cNvSpPr>
              <p:nvPr/>
            </p:nvSpPr>
            <p:spPr bwMode="auto">
              <a:xfrm rot="16200000">
                <a:off x="2012" y="2260"/>
                <a:ext cx="716" cy="0"/>
              </a:xfrm>
              <a:prstGeom prst="line">
                <a:avLst/>
              </a:prstGeom>
              <a:noFill/>
              <a:ln w="9525">
                <a:solidFill>
                  <a:srgbClr val="CC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p>
            </p:txBody>
          </p:sp>
          <p:sp>
            <p:nvSpPr>
              <p:cNvPr id="29" name="Line 36"/>
              <p:cNvSpPr>
                <a:spLocks noChangeShapeType="1"/>
              </p:cNvSpPr>
              <p:nvPr/>
            </p:nvSpPr>
            <p:spPr bwMode="auto">
              <a:xfrm rot="21600000">
                <a:off x="2370" y="1837"/>
                <a:ext cx="0" cy="216"/>
              </a:xfrm>
              <a:prstGeom prst="line">
                <a:avLst/>
              </a:prstGeom>
              <a:noFill/>
              <a:ln w="9525">
                <a:solidFill>
                  <a:srgbClr val="E5E5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p>
            </p:txBody>
          </p:sp>
        </p:grpSp>
        <p:grpSp>
          <p:nvGrpSpPr>
            <p:cNvPr id="13" name="Group 44"/>
            <p:cNvGrpSpPr>
              <a:grpSpLocks/>
            </p:cNvGrpSpPr>
            <p:nvPr/>
          </p:nvGrpSpPr>
          <p:grpSpPr bwMode="auto">
            <a:xfrm>
              <a:off x="2730" y="1837"/>
              <a:ext cx="0" cy="781"/>
              <a:chOff x="2370" y="1837"/>
              <a:chExt cx="0" cy="781"/>
            </a:xfrm>
          </p:grpSpPr>
          <p:sp>
            <p:nvSpPr>
              <p:cNvPr id="26" name="Line 45"/>
              <p:cNvSpPr>
                <a:spLocks noChangeShapeType="1"/>
              </p:cNvSpPr>
              <p:nvPr/>
            </p:nvSpPr>
            <p:spPr bwMode="auto">
              <a:xfrm rot="16200000">
                <a:off x="2012" y="2260"/>
                <a:ext cx="716" cy="0"/>
              </a:xfrm>
              <a:prstGeom prst="line">
                <a:avLst/>
              </a:prstGeom>
              <a:noFill/>
              <a:ln w="9525">
                <a:solidFill>
                  <a:srgbClr val="CC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p>
            </p:txBody>
          </p:sp>
          <p:sp>
            <p:nvSpPr>
              <p:cNvPr id="27" name="Line 46"/>
              <p:cNvSpPr>
                <a:spLocks noChangeShapeType="1"/>
              </p:cNvSpPr>
              <p:nvPr/>
            </p:nvSpPr>
            <p:spPr bwMode="auto">
              <a:xfrm rot="21600000">
                <a:off x="2370" y="1837"/>
                <a:ext cx="0" cy="216"/>
              </a:xfrm>
              <a:prstGeom prst="line">
                <a:avLst/>
              </a:prstGeom>
              <a:noFill/>
              <a:ln w="9525">
                <a:solidFill>
                  <a:srgbClr val="E5E5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p>
            </p:txBody>
          </p:sp>
        </p:grpSp>
        <p:grpSp>
          <p:nvGrpSpPr>
            <p:cNvPr id="14" name="Group 47"/>
            <p:cNvGrpSpPr>
              <a:grpSpLocks/>
            </p:cNvGrpSpPr>
            <p:nvPr/>
          </p:nvGrpSpPr>
          <p:grpSpPr bwMode="auto">
            <a:xfrm>
              <a:off x="3091" y="1837"/>
              <a:ext cx="0" cy="781"/>
              <a:chOff x="2370" y="1837"/>
              <a:chExt cx="0" cy="781"/>
            </a:xfrm>
          </p:grpSpPr>
          <p:sp>
            <p:nvSpPr>
              <p:cNvPr id="24" name="Line 48"/>
              <p:cNvSpPr>
                <a:spLocks noChangeShapeType="1"/>
              </p:cNvSpPr>
              <p:nvPr/>
            </p:nvSpPr>
            <p:spPr bwMode="auto">
              <a:xfrm rot="16200000">
                <a:off x="2012" y="2260"/>
                <a:ext cx="716" cy="0"/>
              </a:xfrm>
              <a:prstGeom prst="line">
                <a:avLst/>
              </a:prstGeom>
              <a:noFill/>
              <a:ln w="9525">
                <a:solidFill>
                  <a:srgbClr val="CC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p>
            </p:txBody>
          </p:sp>
          <p:sp>
            <p:nvSpPr>
              <p:cNvPr id="25" name="Line 49"/>
              <p:cNvSpPr>
                <a:spLocks noChangeShapeType="1"/>
              </p:cNvSpPr>
              <p:nvPr/>
            </p:nvSpPr>
            <p:spPr bwMode="auto">
              <a:xfrm rot="21600000">
                <a:off x="2370" y="1837"/>
                <a:ext cx="0" cy="216"/>
              </a:xfrm>
              <a:prstGeom prst="line">
                <a:avLst/>
              </a:prstGeom>
              <a:noFill/>
              <a:ln w="9525">
                <a:solidFill>
                  <a:srgbClr val="E5E5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p>
            </p:txBody>
          </p:sp>
        </p:grpSp>
        <p:grpSp>
          <p:nvGrpSpPr>
            <p:cNvPr id="15" name="Group 50"/>
            <p:cNvGrpSpPr>
              <a:grpSpLocks/>
            </p:cNvGrpSpPr>
            <p:nvPr/>
          </p:nvGrpSpPr>
          <p:grpSpPr bwMode="auto">
            <a:xfrm>
              <a:off x="3452" y="1837"/>
              <a:ext cx="0" cy="781"/>
              <a:chOff x="2370" y="1837"/>
              <a:chExt cx="0" cy="781"/>
            </a:xfrm>
          </p:grpSpPr>
          <p:sp>
            <p:nvSpPr>
              <p:cNvPr id="22" name="Line 51"/>
              <p:cNvSpPr>
                <a:spLocks noChangeShapeType="1"/>
              </p:cNvSpPr>
              <p:nvPr/>
            </p:nvSpPr>
            <p:spPr bwMode="auto">
              <a:xfrm rot="16200000">
                <a:off x="2012" y="2260"/>
                <a:ext cx="716" cy="0"/>
              </a:xfrm>
              <a:prstGeom prst="line">
                <a:avLst/>
              </a:prstGeom>
              <a:noFill/>
              <a:ln w="9525">
                <a:solidFill>
                  <a:srgbClr val="CC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p>
            </p:txBody>
          </p:sp>
          <p:sp>
            <p:nvSpPr>
              <p:cNvPr id="23" name="Line 52"/>
              <p:cNvSpPr>
                <a:spLocks noChangeShapeType="1"/>
              </p:cNvSpPr>
              <p:nvPr/>
            </p:nvSpPr>
            <p:spPr bwMode="auto">
              <a:xfrm rot="21600000">
                <a:off x="2370" y="1837"/>
                <a:ext cx="0" cy="216"/>
              </a:xfrm>
              <a:prstGeom prst="line">
                <a:avLst/>
              </a:prstGeom>
              <a:noFill/>
              <a:ln w="9525">
                <a:solidFill>
                  <a:srgbClr val="E5E5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p>
            </p:txBody>
          </p:sp>
        </p:grpSp>
        <p:grpSp>
          <p:nvGrpSpPr>
            <p:cNvPr id="16" name="Group 57"/>
            <p:cNvGrpSpPr>
              <a:grpSpLocks/>
            </p:cNvGrpSpPr>
            <p:nvPr/>
          </p:nvGrpSpPr>
          <p:grpSpPr bwMode="auto">
            <a:xfrm>
              <a:off x="1010" y="2240"/>
              <a:ext cx="2798" cy="0"/>
              <a:chOff x="1010" y="2211"/>
              <a:chExt cx="2798" cy="0"/>
            </a:xfrm>
          </p:grpSpPr>
          <p:sp>
            <p:nvSpPr>
              <p:cNvPr id="20" name="Line 23"/>
              <p:cNvSpPr>
                <a:spLocks noChangeShapeType="1"/>
              </p:cNvSpPr>
              <p:nvPr/>
            </p:nvSpPr>
            <p:spPr bwMode="auto">
              <a:xfrm rot="10800000">
                <a:off x="1213" y="2211"/>
                <a:ext cx="2595" cy="0"/>
              </a:xfrm>
              <a:prstGeom prst="line">
                <a:avLst/>
              </a:prstGeom>
              <a:noFill/>
              <a:ln w="9525">
                <a:solidFill>
                  <a:srgbClr val="CC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p>
            </p:txBody>
          </p:sp>
          <p:sp>
            <p:nvSpPr>
              <p:cNvPr id="21" name="Line 25"/>
              <p:cNvSpPr>
                <a:spLocks noChangeShapeType="1"/>
              </p:cNvSpPr>
              <p:nvPr/>
            </p:nvSpPr>
            <p:spPr bwMode="auto">
              <a:xfrm rot="16200000">
                <a:off x="1137" y="2084"/>
                <a:ext cx="0" cy="253"/>
              </a:xfrm>
              <a:prstGeom prst="line">
                <a:avLst/>
              </a:prstGeom>
              <a:noFill/>
              <a:ln w="9525">
                <a:solidFill>
                  <a:srgbClr val="E5E5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p>
            </p:txBody>
          </p:sp>
        </p:grpSp>
        <p:grpSp>
          <p:nvGrpSpPr>
            <p:cNvPr id="17" name="Group 58"/>
            <p:cNvGrpSpPr>
              <a:grpSpLocks/>
            </p:cNvGrpSpPr>
            <p:nvPr/>
          </p:nvGrpSpPr>
          <p:grpSpPr bwMode="auto">
            <a:xfrm>
              <a:off x="1010" y="2404"/>
              <a:ext cx="2798" cy="0"/>
              <a:chOff x="1010" y="2211"/>
              <a:chExt cx="2798" cy="0"/>
            </a:xfrm>
          </p:grpSpPr>
          <p:sp>
            <p:nvSpPr>
              <p:cNvPr id="18" name="Line 59"/>
              <p:cNvSpPr>
                <a:spLocks noChangeShapeType="1"/>
              </p:cNvSpPr>
              <p:nvPr/>
            </p:nvSpPr>
            <p:spPr bwMode="auto">
              <a:xfrm rot="10800000">
                <a:off x="1213" y="2211"/>
                <a:ext cx="2595" cy="0"/>
              </a:xfrm>
              <a:prstGeom prst="line">
                <a:avLst/>
              </a:prstGeom>
              <a:noFill/>
              <a:ln w="9525">
                <a:solidFill>
                  <a:srgbClr val="CC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p>
            </p:txBody>
          </p:sp>
          <p:sp>
            <p:nvSpPr>
              <p:cNvPr id="19" name="Line 60"/>
              <p:cNvSpPr>
                <a:spLocks noChangeShapeType="1"/>
              </p:cNvSpPr>
              <p:nvPr/>
            </p:nvSpPr>
            <p:spPr bwMode="auto">
              <a:xfrm rot="16200000">
                <a:off x="1137" y="2084"/>
                <a:ext cx="0" cy="253"/>
              </a:xfrm>
              <a:prstGeom prst="line">
                <a:avLst/>
              </a:prstGeom>
              <a:noFill/>
              <a:ln w="9525">
                <a:solidFill>
                  <a:srgbClr val="E5E5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p>
            </p:txBody>
          </p:sp>
        </p:grpSp>
      </p:grpSp>
      <p:sp>
        <p:nvSpPr>
          <p:cNvPr id="36" name="Rectangle 68"/>
          <p:cNvSpPr>
            <a:spLocks noChangeArrowheads="1"/>
          </p:cNvSpPr>
          <p:nvPr/>
        </p:nvSpPr>
        <p:spPr bwMode="auto">
          <a:xfrm>
            <a:off x="521425" y="3256616"/>
            <a:ext cx="810548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r>
              <a:rPr lang="en-US" altLang="en-US" sz="2400" b="1" dirty="0">
                <a:solidFill>
                  <a:srgbClr val="0070C0"/>
                </a:solidFill>
              </a:rPr>
              <a:t>a. 	For each sequence, find the next term </a:t>
            </a:r>
            <a:r>
              <a:rPr lang="en-US" altLang="en-US" sz="2400" b="1" dirty="0">
                <a:solidFill>
                  <a:srgbClr val="FF0000"/>
                </a:solidFill>
              </a:rPr>
              <a:t>(</a:t>
            </a:r>
            <a:r>
              <a:rPr lang="en-US" altLang="en-US" sz="2400" b="1" i="1" dirty="0">
                <a:solidFill>
                  <a:srgbClr val="FF0000"/>
                </a:solidFill>
              </a:rPr>
              <a:t>a</a:t>
            </a:r>
            <a:r>
              <a:rPr lang="en-US" altLang="en-US" sz="2400" b="1" baseline="-25000" dirty="0">
                <a:solidFill>
                  <a:srgbClr val="FF0000"/>
                </a:solidFill>
              </a:rPr>
              <a:t>5</a:t>
            </a:r>
            <a:r>
              <a:rPr lang="en-US" altLang="en-US" sz="2400" b="1" dirty="0">
                <a:solidFill>
                  <a:srgbClr val="FF0000"/>
                </a:solidFill>
              </a:rPr>
              <a:t>) </a:t>
            </a:r>
            <a:r>
              <a:rPr lang="en-US" altLang="en-US" sz="2400" b="1" dirty="0">
                <a:solidFill>
                  <a:srgbClr val="0070C0"/>
                </a:solidFill>
              </a:rPr>
              <a:t>and the twentieth term </a:t>
            </a:r>
            <a:r>
              <a:rPr lang="en-US" altLang="en-US" sz="2400" b="1" dirty="0">
                <a:solidFill>
                  <a:srgbClr val="FF0000"/>
                </a:solidFill>
              </a:rPr>
              <a:t>(</a:t>
            </a:r>
            <a:r>
              <a:rPr lang="en-US" altLang="en-US" sz="2400" b="1" i="1" dirty="0">
                <a:solidFill>
                  <a:srgbClr val="FF0000"/>
                </a:solidFill>
              </a:rPr>
              <a:t>a</a:t>
            </a:r>
            <a:r>
              <a:rPr lang="en-US" altLang="en-US" sz="2400" b="1" baseline="-25000" dirty="0">
                <a:solidFill>
                  <a:srgbClr val="FF0000"/>
                </a:solidFill>
              </a:rPr>
              <a:t>20</a:t>
            </a:r>
            <a:r>
              <a:rPr lang="en-US" altLang="en-US" sz="2400" b="1" dirty="0">
                <a:solidFill>
                  <a:srgbClr val="FF0000"/>
                </a:solidFill>
              </a:rPr>
              <a:t>)</a:t>
            </a:r>
            <a:r>
              <a:rPr lang="en-US" altLang="en-US" sz="2400" b="1" dirty="0">
                <a:solidFill>
                  <a:srgbClr val="0070C0"/>
                </a:solidFill>
              </a:rPr>
              <a:t>.</a:t>
            </a:r>
          </a:p>
        </p:txBody>
      </p:sp>
      <p:sp>
        <p:nvSpPr>
          <p:cNvPr id="37" name="Rectangle 69"/>
          <p:cNvSpPr>
            <a:spLocks noChangeArrowheads="1"/>
          </p:cNvSpPr>
          <p:nvPr/>
        </p:nvSpPr>
        <p:spPr bwMode="auto">
          <a:xfrm>
            <a:off x="1014701" y="4087613"/>
            <a:ext cx="77247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dirty="0"/>
              <a:t>In the sequence in row 2, each term is the same as its subscript. </a:t>
            </a:r>
          </a:p>
        </p:txBody>
      </p:sp>
      <p:sp>
        <p:nvSpPr>
          <p:cNvPr id="38" name="Rectangle 70"/>
          <p:cNvSpPr>
            <a:spLocks noChangeArrowheads="1"/>
          </p:cNvSpPr>
          <p:nvPr/>
        </p:nvSpPr>
        <p:spPr bwMode="auto">
          <a:xfrm>
            <a:off x="1021958" y="5335978"/>
            <a:ext cx="74199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dirty="0"/>
              <a:t>In the sequence in row 3, each term is 5 times its subscript.</a:t>
            </a:r>
          </a:p>
        </p:txBody>
      </p:sp>
      <p:sp>
        <p:nvSpPr>
          <p:cNvPr id="39" name="Rectangle 69"/>
          <p:cNvSpPr>
            <a:spLocks noChangeArrowheads="1"/>
          </p:cNvSpPr>
          <p:nvPr/>
        </p:nvSpPr>
        <p:spPr bwMode="auto">
          <a:xfrm>
            <a:off x="3953617" y="4487723"/>
            <a:ext cx="1905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400" b="1" i="1" dirty="0"/>
              <a:t>a</a:t>
            </a:r>
            <a:r>
              <a:rPr lang="en-US" altLang="en-US" sz="2400" b="1" baseline="-25000" dirty="0">
                <a:solidFill>
                  <a:srgbClr val="C00000"/>
                </a:solidFill>
              </a:rPr>
              <a:t>5</a:t>
            </a:r>
            <a:r>
              <a:rPr lang="en-US" altLang="en-US" sz="2400" b="1" dirty="0"/>
              <a:t> = </a:t>
            </a:r>
            <a:r>
              <a:rPr lang="en-US" altLang="en-US" sz="2400" b="1" dirty="0">
                <a:solidFill>
                  <a:srgbClr val="C00000"/>
                </a:solidFill>
              </a:rPr>
              <a:t>5</a:t>
            </a:r>
            <a:r>
              <a:rPr lang="en-US" altLang="en-US" sz="2400" b="1" dirty="0"/>
              <a:t> </a:t>
            </a:r>
          </a:p>
          <a:p>
            <a:r>
              <a:rPr lang="en-US" altLang="en-US" sz="2400" b="1" i="1" dirty="0"/>
              <a:t>a</a:t>
            </a:r>
            <a:r>
              <a:rPr lang="en-US" altLang="en-US" sz="2400" b="1" baseline="-25000" dirty="0">
                <a:solidFill>
                  <a:srgbClr val="C00000"/>
                </a:solidFill>
              </a:rPr>
              <a:t>20</a:t>
            </a:r>
            <a:r>
              <a:rPr lang="en-US" altLang="en-US" sz="2400" b="1" dirty="0"/>
              <a:t> = </a:t>
            </a:r>
            <a:r>
              <a:rPr lang="en-US" altLang="en-US" sz="2400" b="1" dirty="0">
                <a:solidFill>
                  <a:srgbClr val="C00000"/>
                </a:solidFill>
              </a:rPr>
              <a:t>20</a:t>
            </a:r>
            <a:endParaRPr lang="en-US" altLang="en-US" sz="2400" b="1" dirty="0"/>
          </a:p>
        </p:txBody>
      </p:sp>
      <p:sp>
        <p:nvSpPr>
          <p:cNvPr id="40" name="Rectangle 70"/>
          <p:cNvSpPr>
            <a:spLocks noChangeArrowheads="1"/>
          </p:cNvSpPr>
          <p:nvPr/>
        </p:nvSpPr>
        <p:spPr bwMode="auto">
          <a:xfrm>
            <a:off x="3953617" y="5720441"/>
            <a:ext cx="74199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b="1" i="1" dirty="0"/>
              <a:t>a</a:t>
            </a:r>
            <a:r>
              <a:rPr lang="en-US" altLang="en-US" sz="2400" b="1" baseline="-25000" dirty="0"/>
              <a:t>5</a:t>
            </a:r>
            <a:r>
              <a:rPr lang="en-US" altLang="en-US" sz="2400" b="1" dirty="0"/>
              <a:t> = 5(5) = </a:t>
            </a:r>
            <a:r>
              <a:rPr lang="en-US" altLang="en-US" sz="2400" b="1" dirty="0">
                <a:solidFill>
                  <a:srgbClr val="FF0000"/>
                </a:solidFill>
              </a:rPr>
              <a:t>25</a:t>
            </a:r>
            <a:r>
              <a:rPr lang="en-US" altLang="en-US" sz="2400" b="1" dirty="0"/>
              <a:t> </a:t>
            </a:r>
          </a:p>
          <a:p>
            <a:r>
              <a:rPr lang="en-US" altLang="en-US" sz="2400" b="1" i="1" dirty="0"/>
              <a:t>a</a:t>
            </a:r>
            <a:r>
              <a:rPr lang="en-US" altLang="en-US" sz="2400" b="1" baseline="-25000" dirty="0"/>
              <a:t>20</a:t>
            </a:r>
            <a:r>
              <a:rPr lang="en-US" altLang="en-US" sz="2400" b="1" dirty="0"/>
              <a:t> = 5(20) = </a:t>
            </a:r>
            <a:r>
              <a:rPr lang="en-US" altLang="en-US" sz="2400" b="1" dirty="0">
                <a:solidFill>
                  <a:srgbClr val="FF0000"/>
                </a:solidFill>
              </a:rPr>
              <a:t>100</a:t>
            </a:r>
          </a:p>
        </p:txBody>
      </p:sp>
    </p:spTree>
    <p:extLst>
      <p:ext uri="{BB962C8B-B14F-4D97-AF65-F5344CB8AC3E}">
        <p14:creationId xmlns:p14="http://schemas.microsoft.com/office/powerpoint/2010/main" val="3470010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5">
                                            <p:bg/>
                                          </p:spTgt>
                                        </p:tgtEl>
                                        <p:attrNameLst>
                                          <p:attrName>style.visibility</p:attrName>
                                        </p:attrNameLst>
                                      </p:cBhvr>
                                      <p:to>
                                        <p:strVal val="visible"/>
                                      </p:to>
                                    </p:set>
                                    <p:anim calcmode="lin" valueType="num">
                                      <p:cBhvr additive="base">
                                        <p:cTn id="12" dur="500" fill="hold"/>
                                        <p:tgtEl>
                                          <p:spTgt spid="5">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5">
                                            <p:bg/>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 calcmode="lin" valueType="num">
                                      <p:cBhvr additive="base">
                                        <p:cTn id="1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500" fill="hold"/>
                                        <p:tgtEl>
                                          <p:spTgt spid="36"/>
                                        </p:tgtEl>
                                        <p:attrNameLst>
                                          <p:attrName>ppt_x</p:attrName>
                                        </p:attrNameLst>
                                      </p:cBhvr>
                                      <p:tavLst>
                                        <p:tav tm="0">
                                          <p:val>
                                            <p:strVal val="#ppt_x"/>
                                          </p:val>
                                        </p:tav>
                                        <p:tav tm="100000">
                                          <p:val>
                                            <p:strVal val="#ppt_x"/>
                                          </p:val>
                                        </p:tav>
                                      </p:tavLst>
                                    </p:anim>
                                    <p:anim calcmode="lin" valueType="num">
                                      <p:cBhvr additive="base">
                                        <p:cTn id="27"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additive="base">
                                        <p:cTn id="32" dur="500" fill="hold"/>
                                        <p:tgtEl>
                                          <p:spTgt spid="37"/>
                                        </p:tgtEl>
                                        <p:attrNameLst>
                                          <p:attrName>ppt_x</p:attrName>
                                        </p:attrNameLst>
                                      </p:cBhvr>
                                      <p:tavLst>
                                        <p:tav tm="0">
                                          <p:val>
                                            <p:strVal val="1+#ppt_w/2"/>
                                          </p:val>
                                        </p:tav>
                                        <p:tav tm="100000">
                                          <p:val>
                                            <p:strVal val="#ppt_x"/>
                                          </p:val>
                                        </p:tav>
                                      </p:tavLst>
                                    </p:anim>
                                    <p:anim calcmode="lin" valueType="num">
                                      <p:cBhvr additive="base">
                                        <p:cTn id="33"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additive="base">
                                        <p:cTn id="38" dur="500" fill="hold"/>
                                        <p:tgtEl>
                                          <p:spTgt spid="39"/>
                                        </p:tgtEl>
                                        <p:attrNameLst>
                                          <p:attrName>ppt_x</p:attrName>
                                        </p:attrNameLst>
                                      </p:cBhvr>
                                      <p:tavLst>
                                        <p:tav tm="0">
                                          <p:val>
                                            <p:strVal val="1+#ppt_w/2"/>
                                          </p:val>
                                        </p:tav>
                                        <p:tav tm="100000">
                                          <p:val>
                                            <p:strVal val="#ppt_x"/>
                                          </p:val>
                                        </p:tav>
                                      </p:tavLst>
                                    </p:anim>
                                    <p:anim calcmode="lin" valueType="num">
                                      <p:cBhvr additive="base">
                                        <p:cTn id="39"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38"/>
                                        </p:tgtEl>
                                        <p:attrNameLst>
                                          <p:attrName>style.visibility</p:attrName>
                                        </p:attrNameLst>
                                      </p:cBhvr>
                                      <p:to>
                                        <p:strVal val="visible"/>
                                      </p:to>
                                    </p:set>
                                    <p:anim calcmode="lin" valueType="num">
                                      <p:cBhvr additive="base">
                                        <p:cTn id="44" dur="500" fill="hold"/>
                                        <p:tgtEl>
                                          <p:spTgt spid="38"/>
                                        </p:tgtEl>
                                        <p:attrNameLst>
                                          <p:attrName>ppt_x</p:attrName>
                                        </p:attrNameLst>
                                      </p:cBhvr>
                                      <p:tavLst>
                                        <p:tav tm="0">
                                          <p:val>
                                            <p:strVal val="1+#ppt_w/2"/>
                                          </p:val>
                                        </p:tav>
                                        <p:tav tm="100000">
                                          <p:val>
                                            <p:strVal val="#ppt_x"/>
                                          </p:val>
                                        </p:tav>
                                      </p:tavLst>
                                    </p:anim>
                                    <p:anim calcmode="lin" valueType="num">
                                      <p:cBhvr additive="base">
                                        <p:cTn id="45"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2" fill="hold" grpId="0" nodeType="clickEffect">
                                  <p:stCondLst>
                                    <p:cond delay="0"/>
                                  </p:stCondLst>
                                  <p:childTnLst>
                                    <p:set>
                                      <p:cBhvr>
                                        <p:cTn id="49" dur="1" fill="hold">
                                          <p:stCondLst>
                                            <p:cond delay="0"/>
                                          </p:stCondLst>
                                        </p:cTn>
                                        <p:tgtEl>
                                          <p:spTgt spid="40"/>
                                        </p:tgtEl>
                                        <p:attrNameLst>
                                          <p:attrName>style.visibility</p:attrName>
                                        </p:attrNameLst>
                                      </p:cBhvr>
                                      <p:to>
                                        <p:strVal val="visible"/>
                                      </p:to>
                                    </p:set>
                                    <p:anim calcmode="lin" valueType="num">
                                      <p:cBhvr additive="base">
                                        <p:cTn id="50" dur="500" fill="hold"/>
                                        <p:tgtEl>
                                          <p:spTgt spid="40"/>
                                        </p:tgtEl>
                                        <p:attrNameLst>
                                          <p:attrName>ppt_x</p:attrName>
                                        </p:attrNameLst>
                                      </p:cBhvr>
                                      <p:tavLst>
                                        <p:tav tm="0">
                                          <p:val>
                                            <p:strVal val="1+#ppt_w/2"/>
                                          </p:val>
                                        </p:tav>
                                        <p:tav tm="100000">
                                          <p:val>
                                            <p:strVal val="#ppt_x"/>
                                          </p:val>
                                        </p:tav>
                                      </p:tavLst>
                                    </p:anim>
                                    <p:anim calcmode="lin" valueType="num">
                                      <p:cBhvr additive="base">
                                        <p:cTn id="51"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uiExpand="1" build="p" animBg="1"/>
      <p:bldP spid="36" grpId="0"/>
      <p:bldP spid="37" grpId="0" autoUpdateAnimBg="0"/>
      <p:bldP spid="38" grpId="0" autoUpdateAnimBg="0"/>
      <p:bldP spid="39" grpId="0" autoUpdateAnimBg="0"/>
      <p:bldP spid="40"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
            <a:ext cx="8229600" cy="838200"/>
          </a:xfrm>
        </p:spPr>
        <p:style>
          <a:lnRef idx="2">
            <a:schemeClr val="accent4"/>
          </a:lnRef>
          <a:fillRef idx="1">
            <a:schemeClr val="lt1"/>
          </a:fillRef>
          <a:effectRef idx="0">
            <a:schemeClr val="accent4"/>
          </a:effectRef>
          <a:fontRef idx="minor">
            <a:schemeClr val="dk1"/>
          </a:fontRef>
        </p:style>
        <p:txBody>
          <a:bodyPr>
            <a:normAutofit/>
          </a:bodyPr>
          <a:lstStyle/>
          <a:p>
            <a:pPr algn="ctr"/>
            <a:r>
              <a:rPr lang="en-US" sz="4000" b="1" dirty="0">
                <a:solidFill>
                  <a:schemeClr val="accent6"/>
                </a:solidFill>
              </a:rPr>
              <a:t>Example 4 - Continued</a:t>
            </a:r>
          </a:p>
        </p:txBody>
      </p:sp>
      <p:sp>
        <p:nvSpPr>
          <p:cNvPr id="5" name="Content Placeholder 2"/>
          <p:cNvSpPr>
            <a:spLocks noGrp="1"/>
          </p:cNvSpPr>
          <p:nvPr>
            <p:ph idx="1"/>
          </p:nvPr>
        </p:nvSpPr>
        <p:spPr>
          <a:xfrm>
            <a:off x="457200" y="1066800"/>
            <a:ext cx="8305800" cy="5486400"/>
          </a:xfrm>
          <a:solidFill>
            <a:srgbClr val="CCECFF"/>
          </a:solidFill>
        </p:spPr>
        <p:txBody>
          <a:bodyPr>
            <a:normAutofit/>
          </a:bodyPr>
          <a:lstStyle/>
          <a:p>
            <a:pPr marL="0" indent="0">
              <a:buNone/>
            </a:pPr>
            <a:r>
              <a:rPr lang="en-US" sz="2400" b="1" dirty="0">
                <a:solidFill>
                  <a:schemeClr val="accent5">
                    <a:lumMod val="75000"/>
                  </a:schemeClr>
                </a:solidFill>
                <a:latin typeface="Arial" pitchFamily="34" charset="0"/>
                <a:cs typeface="Arial" pitchFamily="34" charset="0"/>
              </a:rPr>
              <a:t>The spreadsheet shows the perimeters of regular pentagons with sides from 1 to 4 units long. The numbers in each row form a sequence.</a:t>
            </a:r>
          </a:p>
        </p:txBody>
      </p:sp>
      <p:grpSp>
        <p:nvGrpSpPr>
          <p:cNvPr id="6" name="Group 67"/>
          <p:cNvGrpSpPr>
            <a:grpSpLocks/>
          </p:cNvGrpSpPr>
          <p:nvPr/>
        </p:nvGrpSpPr>
        <p:grpSpPr bwMode="auto">
          <a:xfrm>
            <a:off x="2192918" y="2346325"/>
            <a:ext cx="4460875" cy="1268412"/>
            <a:chOff x="1005" y="1821"/>
            <a:chExt cx="2810" cy="799"/>
          </a:xfrm>
        </p:grpSpPr>
        <p:grpSp>
          <p:nvGrpSpPr>
            <p:cNvPr id="7" name="Group 30"/>
            <p:cNvGrpSpPr>
              <a:grpSpLocks/>
            </p:cNvGrpSpPr>
            <p:nvPr/>
          </p:nvGrpSpPr>
          <p:grpSpPr bwMode="auto">
            <a:xfrm>
              <a:off x="1005" y="1824"/>
              <a:ext cx="2810" cy="796"/>
              <a:chOff x="1005" y="1824"/>
              <a:chExt cx="2810" cy="796"/>
            </a:xfrm>
          </p:grpSpPr>
          <p:sp>
            <p:nvSpPr>
              <p:cNvPr id="29" name="AutoShape 20"/>
              <p:cNvSpPr>
                <a:spLocks noChangeArrowheads="1"/>
              </p:cNvSpPr>
              <p:nvPr/>
            </p:nvSpPr>
            <p:spPr bwMode="auto">
              <a:xfrm rot="16200000">
                <a:off x="2012" y="817"/>
                <a:ext cx="796" cy="2810"/>
              </a:xfrm>
              <a:prstGeom prst="roundRect">
                <a:avLst>
                  <a:gd name="adj" fmla="val 7264"/>
                </a:avLst>
              </a:prstGeom>
              <a:solidFill>
                <a:srgbClr val="E5E5FF"/>
              </a:soli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p>
            </p:txBody>
          </p:sp>
          <p:sp>
            <p:nvSpPr>
              <p:cNvPr id="30" name="Rectangle 21"/>
              <p:cNvSpPr>
                <a:spLocks noChangeArrowheads="1"/>
              </p:cNvSpPr>
              <p:nvPr/>
            </p:nvSpPr>
            <p:spPr bwMode="auto">
              <a:xfrm>
                <a:off x="1007" y="1936"/>
                <a:ext cx="2806"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p>
            </p:txBody>
          </p:sp>
          <p:sp>
            <p:nvSpPr>
              <p:cNvPr id="31" name="AutoShape 22"/>
              <p:cNvSpPr>
                <a:spLocks noChangeArrowheads="1"/>
              </p:cNvSpPr>
              <p:nvPr/>
            </p:nvSpPr>
            <p:spPr bwMode="auto">
              <a:xfrm rot="16200000">
                <a:off x="2344" y="487"/>
                <a:ext cx="131" cy="2810"/>
              </a:xfrm>
              <a:prstGeom prst="roundRect">
                <a:avLst>
                  <a:gd name="adj" fmla="val 27792"/>
                </a:avLst>
              </a:prstGeom>
              <a:solidFill>
                <a:srgbClr val="CCCCFF"/>
              </a:soli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p>
            </p:txBody>
          </p:sp>
          <p:grpSp>
            <p:nvGrpSpPr>
              <p:cNvPr id="32" name="Group 29"/>
              <p:cNvGrpSpPr>
                <a:grpSpLocks/>
              </p:cNvGrpSpPr>
              <p:nvPr/>
            </p:nvGrpSpPr>
            <p:grpSpPr bwMode="auto">
              <a:xfrm rot="16200000">
                <a:off x="770" y="2120"/>
                <a:ext cx="734" cy="259"/>
                <a:chOff x="1357" y="2838"/>
                <a:chExt cx="2810" cy="225"/>
              </a:xfrm>
            </p:grpSpPr>
            <p:sp>
              <p:nvSpPr>
                <p:cNvPr id="33" name="Rectangle 27"/>
                <p:cNvSpPr>
                  <a:spLocks noChangeArrowheads="1"/>
                </p:cNvSpPr>
                <p:nvPr/>
              </p:nvSpPr>
              <p:spPr bwMode="auto">
                <a:xfrm>
                  <a:off x="1359" y="2948"/>
                  <a:ext cx="2806"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p>
              </p:txBody>
            </p:sp>
            <p:sp>
              <p:nvSpPr>
                <p:cNvPr id="34" name="AutoShape 28"/>
                <p:cNvSpPr>
                  <a:spLocks noChangeArrowheads="1"/>
                </p:cNvSpPr>
                <p:nvPr/>
              </p:nvSpPr>
              <p:spPr bwMode="auto">
                <a:xfrm rot="16200000">
                  <a:off x="2696" y="1499"/>
                  <a:ext cx="131" cy="2810"/>
                </a:xfrm>
                <a:prstGeom prst="roundRect">
                  <a:avLst>
                    <a:gd name="adj" fmla="val 27792"/>
                  </a:avLst>
                </a:prstGeom>
                <a:solidFill>
                  <a:srgbClr val="CCCCFF"/>
                </a:soli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p>
              </p:txBody>
            </p:sp>
          </p:grpSp>
        </p:grpSp>
        <p:sp>
          <p:nvSpPr>
            <p:cNvPr id="8" name="Rectangle 18"/>
            <p:cNvSpPr>
              <a:spLocks noChangeArrowheads="1"/>
            </p:cNvSpPr>
            <p:nvPr/>
          </p:nvSpPr>
          <p:spPr bwMode="auto">
            <a:xfrm>
              <a:off x="1045" y="1844"/>
              <a:ext cx="2724" cy="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457200" indent="-457200">
                <a:tabLst>
                  <a:tab pos="914400" algn="l"/>
                  <a:tab pos="2171700" algn="l"/>
                  <a:tab pos="2743200" algn="l"/>
                  <a:tab pos="3314700" algn="l"/>
                  <a:tab pos="3886200" algn="l"/>
                </a:tabLst>
              </a:pPr>
              <a:r>
                <a:rPr lang="en-US" altLang="en-US" b="1" dirty="0"/>
                <a:t>		A	B	C	D	E</a:t>
              </a:r>
            </a:p>
            <a:p>
              <a:pPr marL="457200" indent="-457200">
                <a:tabLst>
                  <a:tab pos="914400" algn="l"/>
                  <a:tab pos="2171700" algn="l"/>
                  <a:tab pos="2743200" algn="l"/>
                  <a:tab pos="3314700" algn="l"/>
                  <a:tab pos="3886200" algn="l"/>
                </a:tabLst>
              </a:pPr>
              <a:r>
                <a:rPr lang="en-US" altLang="en-US" b="1" dirty="0"/>
                <a:t>1			</a:t>
              </a:r>
              <a:r>
                <a:rPr lang="en-US" altLang="en-US" b="1" i="1" dirty="0"/>
                <a:t>a</a:t>
              </a:r>
              <a:r>
                <a:rPr lang="en-US" altLang="en-US" b="1" baseline="-25000" dirty="0"/>
                <a:t>1</a:t>
              </a:r>
              <a:r>
                <a:rPr lang="en-US" altLang="en-US" b="1" dirty="0"/>
                <a:t>	</a:t>
              </a:r>
              <a:r>
                <a:rPr lang="en-US" altLang="en-US" b="1" i="1" dirty="0"/>
                <a:t>a</a:t>
              </a:r>
              <a:r>
                <a:rPr lang="en-US" altLang="en-US" b="1" baseline="-25000" dirty="0"/>
                <a:t>2</a:t>
              </a:r>
              <a:r>
                <a:rPr lang="en-US" altLang="en-US" b="1" dirty="0"/>
                <a:t>	</a:t>
              </a:r>
              <a:r>
                <a:rPr lang="en-US" altLang="en-US" b="1" i="1" dirty="0"/>
                <a:t>a</a:t>
              </a:r>
              <a:r>
                <a:rPr lang="en-US" altLang="en-US" b="1" baseline="-25000" dirty="0"/>
                <a:t>3</a:t>
              </a:r>
              <a:r>
                <a:rPr lang="en-US" altLang="en-US" b="1" dirty="0"/>
                <a:t>	</a:t>
              </a:r>
              <a:r>
                <a:rPr lang="en-US" altLang="en-US" b="1" i="1" dirty="0"/>
                <a:t>a</a:t>
              </a:r>
              <a:r>
                <a:rPr lang="en-US" altLang="en-US" b="1" baseline="-25000" dirty="0"/>
                <a:t>4</a:t>
              </a:r>
              <a:endParaRPr lang="en-US" altLang="en-US" b="1" dirty="0"/>
            </a:p>
            <a:p>
              <a:pPr marL="457200" indent="-457200">
                <a:tabLst>
                  <a:tab pos="914400" algn="l"/>
                  <a:tab pos="2171700" algn="l"/>
                  <a:tab pos="2743200" algn="l"/>
                  <a:tab pos="3314700" algn="l"/>
                  <a:tab pos="3886200" algn="l"/>
                </a:tabLst>
              </a:pPr>
              <a:r>
                <a:rPr lang="en-US" altLang="en-US" b="1" dirty="0"/>
                <a:t>2	Length of Side	1	 2	 3	 4</a:t>
              </a:r>
            </a:p>
            <a:p>
              <a:pPr marL="457200" indent="-457200">
                <a:tabLst>
                  <a:tab pos="914400" algn="l"/>
                  <a:tab pos="2171700" algn="l"/>
                  <a:tab pos="2743200" algn="l"/>
                  <a:tab pos="3314700" algn="l"/>
                  <a:tab pos="3886200" algn="l"/>
                </a:tabLst>
              </a:pPr>
              <a:r>
                <a:rPr lang="en-US" altLang="en-US" b="1" dirty="0"/>
                <a:t>3	Perimeter	5	10	15	20</a:t>
              </a:r>
            </a:p>
          </p:txBody>
        </p:sp>
        <p:sp>
          <p:nvSpPr>
            <p:cNvPr id="9" name="Line 31"/>
            <p:cNvSpPr>
              <a:spLocks noChangeShapeType="1"/>
            </p:cNvSpPr>
            <p:nvPr/>
          </p:nvSpPr>
          <p:spPr bwMode="auto">
            <a:xfrm rot="21600000">
              <a:off x="1268" y="1821"/>
              <a:ext cx="0" cy="229"/>
            </a:xfrm>
            <a:prstGeom prst="line">
              <a:avLst/>
            </a:prstGeom>
            <a:noFill/>
            <a:ln w="9525">
              <a:solidFill>
                <a:srgbClr val="E5E5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p>
          </p:txBody>
        </p:sp>
        <p:sp>
          <p:nvSpPr>
            <p:cNvPr id="10" name="Line 32"/>
            <p:cNvSpPr>
              <a:spLocks noChangeShapeType="1"/>
            </p:cNvSpPr>
            <p:nvPr/>
          </p:nvSpPr>
          <p:spPr bwMode="auto">
            <a:xfrm rot="16200000">
              <a:off x="1145" y="1912"/>
              <a:ext cx="0" cy="277"/>
            </a:xfrm>
            <a:prstGeom prst="line">
              <a:avLst/>
            </a:prstGeom>
            <a:noFill/>
            <a:ln w="9525">
              <a:solidFill>
                <a:srgbClr val="E5E5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p>
          </p:txBody>
        </p:sp>
        <p:grpSp>
          <p:nvGrpSpPr>
            <p:cNvPr id="11" name="Group 43"/>
            <p:cNvGrpSpPr>
              <a:grpSpLocks/>
            </p:cNvGrpSpPr>
            <p:nvPr/>
          </p:nvGrpSpPr>
          <p:grpSpPr bwMode="auto">
            <a:xfrm>
              <a:off x="2370" y="1837"/>
              <a:ext cx="0" cy="781"/>
              <a:chOff x="2370" y="1837"/>
              <a:chExt cx="0" cy="781"/>
            </a:xfrm>
          </p:grpSpPr>
          <p:sp>
            <p:nvSpPr>
              <p:cNvPr id="27" name="Line 35"/>
              <p:cNvSpPr>
                <a:spLocks noChangeShapeType="1"/>
              </p:cNvSpPr>
              <p:nvPr/>
            </p:nvSpPr>
            <p:spPr bwMode="auto">
              <a:xfrm rot="16200000">
                <a:off x="2012" y="2260"/>
                <a:ext cx="716" cy="0"/>
              </a:xfrm>
              <a:prstGeom prst="line">
                <a:avLst/>
              </a:prstGeom>
              <a:noFill/>
              <a:ln w="9525">
                <a:solidFill>
                  <a:srgbClr val="CC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p>
            </p:txBody>
          </p:sp>
          <p:sp>
            <p:nvSpPr>
              <p:cNvPr id="28" name="Line 36"/>
              <p:cNvSpPr>
                <a:spLocks noChangeShapeType="1"/>
              </p:cNvSpPr>
              <p:nvPr/>
            </p:nvSpPr>
            <p:spPr bwMode="auto">
              <a:xfrm rot="21600000">
                <a:off x="2370" y="1837"/>
                <a:ext cx="0" cy="216"/>
              </a:xfrm>
              <a:prstGeom prst="line">
                <a:avLst/>
              </a:prstGeom>
              <a:noFill/>
              <a:ln w="9525">
                <a:solidFill>
                  <a:srgbClr val="E5E5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p>
            </p:txBody>
          </p:sp>
        </p:grpSp>
        <p:grpSp>
          <p:nvGrpSpPr>
            <p:cNvPr id="12" name="Group 44"/>
            <p:cNvGrpSpPr>
              <a:grpSpLocks/>
            </p:cNvGrpSpPr>
            <p:nvPr/>
          </p:nvGrpSpPr>
          <p:grpSpPr bwMode="auto">
            <a:xfrm>
              <a:off x="2730" y="1837"/>
              <a:ext cx="0" cy="781"/>
              <a:chOff x="2370" y="1837"/>
              <a:chExt cx="0" cy="781"/>
            </a:xfrm>
          </p:grpSpPr>
          <p:sp>
            <p:nvSpPr>
              <p:cNvPr id="25" name="Line 45"/>
              <p:cNvSpPr>
                <a:spLocks noChangeShapeType="1"/>
              </p:cNvSpPr>
              <p:nvPr/>
            </p:nvSpPr>
            <p:spPr bwMode="auto">
              <a:xfrm rot="16200000">
                <a:off x="2012" y="2260"/>
                <a:ext cx="716" cy="0"/>
              </a:xfrm>
              <a:prstGeom prst="line">
                <a:avLst/>
              </a:prstGeom>
              <a:noFill/>
              <a:ln w="9525">
                <a:solidFill>
                  <a:srgbClr val="CC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p>
            </p:txBody>
          </p:sp>
          <p:sp>
            <p:nvSpPr>
              <p:cNvPr id="26" name="Line 46"/>
              <p:cNvSpPr>
                <a:spLocks noChangeShapeType="1"/>
              </p:cNvSpPr>
              <p:nvPr/>
            </p:nvSpPr>
            <p:spPr bwMode="auto">
              <a:xfrm rot="21600000">
                <a:off x="2370" y="1837"/>
                <a:ext cx="0" cy="216"/>
              </a:xfrm>
              <a:prstGeom prst="line">
                <a:avLst/>
              </a:prstGeom>
              <a:noFill/>
              <a:ln w="9525">
                <a:solidFill>
                  <a:srgbClr val="E5E5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p>
            </p:txBody>
          </p:sp>
        </p:grpSp>
        <p:grpSp>
          <p:nvGrpSpPr>
            <p:cNvPr id="13" name="Group 47"/>
            <p:cNvGrpSpPr>
              <a:grpSpLocks/>
            </p:cNvGrpSpPr>
            <p:nvPr/>
          </p:nvGrpSpPr>
          <p:grpSpPr bwMode="auto">
            <a:xfrm>
              <a:off x="3091" y="1837"/>
              <a:ext cx="0" cy="781"/>
              <a:chOff x="2370" y="1837"/>
              <a:chExt cx="0" cy="781"/>
            </a:xfrm>
          </p:grpSpPr>
          <p:sp>
            <p:nvSpPr>
              <p:cNvPr id="23" name="Line 48"/>
              <p:cNvSpPr>
                <a:spLocks noChangeShapeType="1"/>
              </p:cNvSpPr>
              <p:nvPr/>
            </p:nvSpPr>
            <p:spPr bwMode="auto">
              <a:xfrm rot="16200000">
                <a:off x="2012" y="2260"/>
                <a:ext cx="716" cy="0"/>
              </a:xfrm>
              <a:prstGeom prst="line">
                <a:avLst/>
              </a:prstGeom>
              <a:noFill/>
              <a:ln w="9525">
                <a:solidFill>
                  <a:srgbClr val="CC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p>
            </p:txBody>
          </p:sp>
          <p:sp>
            <p:nvSpPr>
              <p:cNvPr id="24" name="Line 49"/>
              <p:cNvSpPr>
                <a:spLocks noChangeShapeType="1"/>
              </p:cNvSpPr>
              <p:nvPr/>
            </p:nvSpPr>
            <p:spPr bwMode="auto">
              <a:xfrm rot="21600000">
                <a:off x="2370" y="1837"/>
                <a:ext cx="0" cy="216"/>
              </a:xfrm>
              <a:prstGeom prst="line">
                <a:avLst/>
              </a:prstGeom>
              <a:noFill/>
              <a:ln w="9525">
                <a:solidFill>
                  <a:srgbClr val="E5E5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p>
            </p:txBody>
          </p:sp>
        </p:grpSp>
        <p:grpSp>
          <p:nvGrpSpPr>
            <p:cNvPr id="14" name="Group 50"/>
            <p:cNvGrpSpPr>
              <a:grpSpLocks/>
            </p:cNvGrpSpPr>
            <p:nvPr/>
          </p:nvGrpSpPr>
          <p:grpSpPr bwMode="auto">
            <a:xfrm>
              <a:off x="3452" y="1837"/>
              <a:ext cx="0" cy="781"/>
              <a:chOff x="2370" y="1837"/>
              <a:chExt cx="0" cy="781"/>
            </a:xfrm>
          </p:grpSpPr>
          <p:sp>
            <p:nvSpPr>
              <p:cNvPr id="21" name="Line 51"/>
              <p:cNvSpPr>
                <a:spLocks noChangeShapeType="1"/>
              </p:cNvSpPr>
              <p:nvPr/>
            </p:nvSpPr>
            <p:spPr bwMode="auto">
              <a:xfrm rot="16200000">
                <a:off x="2012" y="2260"/>
                <a:ext cx="716" cy="0"/>
              </a:xfrm>
              <a:prstGeom prst="line">
                <a:avLst/>
              </a:prstGeom>
              <a:noFill/>
              <a:ln w="9525">
                <a:solidFill>
                  <a:srgbClr val="CC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p>
            </p:txBody>
          </p:sp>
          <p:sp>
            <p:nvSpPr>
              <p:cNvPr id="22" name="Line 52"/>
              <p:cNvSpPr>
                <a:spLocks noChangeShapeType="1"/>
              </p:cNvSpPr>
              <p:nvPr/>
            </p:nvSpPr>
            <p:spPr bwMode="auto">
              <a:xfrm rot="21600000">
                <a:off x="2370" y="1837"/>
                <a:ext cx="0" cy="216"/>
              </a:xfrm>
              <a:prstGeom prst="line">
                <a:avLst/>
              </a:prstGeom>
              <a:noFill/>
              <a:ln w="9525">
                <a:solidFill>
                  <a:srgbClr val="E5E5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p>
            </p:txBody>
          </p:sp>
        </p:grpSp>
        <p:grpSp>
          <p:nvGrpSpPr>
            <p:cNvPr id="15" name="Group 57"/>
            <p:cNvGrpSpPr>
              <a:grpSpLocks/>
            </p:cNvGrpSpPr>
            <p:nvPr/>
          </p:nvGrpSpPr>
          <p:grpSpPr bwMode="auto">
            <a:xfrm>
              <a:off x="1010" y="2240"/>
              <a:ext cx="2798" cy="0"/>
              <a:chOff x="1010" y="2211"/>
              <a:chExt cx="2798" cy="0"/>
            </a:xfrm>
          </p:grpSpPr>
          <p:sp>
            <p:nvSpPr>
              <p:cNvPr id="19" name="Line 23"/>
              <p:cNvSpPr>
                <a:spLocks noChangeShapeType="1"/>
              </p:cNvSpPr>
              <p:nvPr/>
            </p:nvSpPr>
            <p:spPr bwMode="auto">
              <a:xfrm rot="10800000">
                <a:off x="1213" y="2211"/>
                <a:ext cx="2595" cy="0"/>
              </a:xfrm>
              <a:prstGeom prst="line">
                <a:avLst/>
              </a:prstGeom>
              <a:noFill/>
              <a:ln w="9525">
                <a:solidFill>
                  <a:srgbClr val="CC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p>
            </p:txBody>
          </p:sp>
          <p:sp>
            <p:nvSpPr>
              <p:cNvPr id="20" name="Line 25"/>
              <p:cNvSpPr>
                <a:spLocks noChangeShapeType="1"/>
              </p:cNvSpPr>
              <p:nvPr/>
            </p:nvSpPr>
            <p:spPr bwMode="auto">
              <a:xfrm rot="16200000">
                <a:off x="1137" y="2084"/>
                <a:ext cx="0" cy="253"/>
              </a:xfrm>
              <a:prstGeom prst="line">
                <a:avLst/>
              </a:prstGeom>
              <a:noFill/>
              <a:ln w="9525">
                <a:solidFill>
                  <a:srgbClr val="E5E5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p>
            </p:txBody>
          </p:sp>
        </p:grpSp>
        <p:grpSp>
          <p:nvGrpSpPr>
            <p:cNvPr id="16" name="Group 58"/>
            <p:cNvGrpSpPr>
              <a:grpSpLocks/>
            </p:cNvGrpSpPr>
            <p:nvPr/>
          </p:nvGrpSpPr>
          <p:grpSpPr bwMode="auto">
            <a:xfrm>
              <a:off x="1010" y="2404"/>
              <a:ext cx="2798" cy="0"/>
              <a:chOff x="1010" y="2211"/>
              <a:chExt cx="2798" cy="0"/>
            </a:xfrm>
          </p:grpSpPr>
          <p:sp>
            <p:nvSpPr>
              <p:cNvPr id="17" name="Line 59"/>
              <p:cNvSpPr>
                <a:spLocks noChangeShapeType="1"/>
              </p:cNvSpPr>
              <p:nvPr/>
            </p:nvSpPr>
            <p:spPr bwMode="auto">
              <a:xfrm rot="10800000">
                <a:off x="1213" y="2211"/>
                <a:ext cx="2595" cy="0"/>
              </a:xfrm>
              <a:prstGeom prst="line">
                <a:avLst/>
              </a:prstGeom>
              <a:noFill/>
              <a:ln w="9525">
                <a:solidFill>
                  <a:srgbClr val="CC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p>
            </p:txBody>
          </p:sp>
          <p:sp>
            <p:nvSpPr>
              <p:cNvPr id="18" name="Line 60"/>
              <p:cNvSpPr>
                <a:spLocks noChangeShapeType="1"/>
              </p:cNvSpPr>
              <p:nvPr/>
            </p:nvSpPr>
            <p:spPr bwMode="auto">
              <a:xfrm rot="16200000">
                <a:off x="1137" y="2084"/>
                <a:ext cx="0" cy="253"/>
              </a:xfrm>
              <a:prstGeom prst="line">
                <a:avLst/>
              </a:prstGeom>
              <a:noFill/>
              <a:ln w="9525">
                <a:solidFill>
                  <a:srgbClr val="E5E5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p>
            </p:txBody>
          </p:sp>
        </p:grpSp>
      </p:grpSp>
      <p:sp>
        <p:nvSpPr>
          <p:cNvPr id="35" name="Rectangle 40"/>
          <p:cNvSpPr>
            <a:spLocks noChangeArrowheads="1"/>
          </p:cNvSpPr>
          <p:nvPr/>
        </p:nvSpPr>
        <p:spPr bwMode="auto">
          <a:xfrm>
            <a:off x="762000" y="3887788"/>
            <a:ext cx="539051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342900" indent="-342900"/>
            <a:r>
              <a:rPr lang="en-US" altLang="en-US" sz="2000" b="1" dirty="0"/>
              <a:t>b. 	Write an explicit formula for each sequence.</a:t>
            </a:r>
          </a:p>
        </p:txBody>
      </p:sp>
      <p:sp>
        <p:nvSpPr>
          <p:cNvPr id="36" name="Rectangle 41"/>
          <p:cNvSpPr>
            <a:spLocks noChangeArrowheads="1"/>
          </p:cNvSpPr>
          <p:nvPr/>
        </p:nvSpPr>
        <p:spPr bwMode="auto">
          <a:xfrm>
            <a:off x="1066800" y="4648200"/>
            <a:ext cx="741997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b="1" dirty="0">
                <a:solidFill>
                  <a:srgbClr val="FF0000"/>
                </a:solidFill>
              </a:rPr>
              <a:t>Explicit Formula Row 2:     </a:t>
            </a:r>
            <a:r>
              <a:rPr lang="en-US" altLang="en-US" sz="2400" b="1" i="1" dirty="0">
                <a:solidFill>
                  <a:srgbClr val="FF0000"/>
                </a:solidFill>
              </a:rPr>
              <a:t>a</a:t>
            </a:r>
            <a:r>
              <a:rPr lang="en-US" altLang="en-US" sz="2400" b="1" i="1" baseline="-25000" dirty="0">
                <a:solidFill>
                  <a:srgbClr val="FF0000"/>
                </a:solidFill>
              </a:rPr>
              <a:t>n</a:t>
            </a:r>
            <a:r>
              <a:rPr lang="en-US" altLang="en-US" sz="2400" b="1" dirty="0">
                <a:solidFill>
                  <a:srgbClr val="FF0000"/>
                </a:solidFill>
              </a:rPr>
              <a:t> = </a:t>
            </a:r>
            <a:r>
              <a:rPr lang="en-US" altLang="en-US" sz="2400" b="1" i="1" dirty="0">
                <a:solidFill>
                  <a:srgbClr val="FF0000"/>
                </a:solidFill>
              </a:rPr>
              <a:t>n</a:t>
            </a:r>
            <a:r>
              <a:rPr lang="en-US" altLang="en-US" sz="2400" b="1" dirty="0">
                <a:solidFill>
                  <a:srgbClr val="FF0000"/>
                </a:solidFill>
              </a:rPr>
              <a:t>. </a:t>
            </a:r>
          </a:p>
          <a:p>
            <a:endParaRPr lang="en-US" altLang="en-US" sz="2400" b="1" dirty="0">
              <a:solidFill>
                <a:srgbClr val="FF0000"/>
              </a:solidFill>
            </a:endParaRPr>
          </a:p>
          <a:p>
            <a:r>
              <a:rPr lang="en-US" altLang="en-US" sz="2400" b="1" dirty="0">
                <a:solidFill>
                  <a:srgbClr val="FF0000"/>
                </a:solidFill>
              </a:rPr>
              <a:t>Explicit Formula Row 3:     </a:t>
            </a:r>
            <a:r>
              <a:rPr lang="en-US" altLang="en-US" sz="2400" b="1" i="1" dirty="0">
                <a:solidFill>
                  <a:srgbClr val="FF0000"/>
                </a:solidFill>
              </a:rPr>
              <a:t>a</a:t>
            </a:r>
            <a:r>
              <a:rPr lang="en-US" altLang="en-US" sz="2400" b="1" i="1" baseline="-25000" dirty="0">
                <a:solidFill>
                  <a:srgbClr val="FF0000"/>
                </a:solidFill>
              </a:rPr>
              <a:t>n</a:t>
            </a:r>
            <a:r>
              <a:rPr lang="en-US" altLang="en-US" sz="2400" b="1" dirty="0">
                <a:solidFill>
                  <a:srgbClr val="FF0000"/>
                </a:solidFill>
              </a:rPr>
              <a:t> = 5</a:t>
            </a:r>
            <a:r>
              <a:rPr lang="en-US" altLang="en-US" sz="2400" b="1" i="1" dirty="0">
                <a:solidFill>
                  <a:srgbClr val="FF0000"/>
                </a:solidFill>
              </a:rPr>
              <a:t>n</a:t>
            </a:r>
            <a:r>
              <a:rPr lang="en-US" altLang="en-US" sz="2400" b="1" dirty="0">
                <a:solidFill>
                  <a:srgbClr val="FF0000"/>
                </a:solidFill>
              </a:rPr>
              <a:t>.</a:t>
            </a:r>
          </a:p>
        </p:txBody>
      </p:sp>
    </p:spTree>
    <p:extLst>
      <p:ext uri="{BB962C8B-B14F-4D97-AF65-F5344CB8AC3E}">
        <p14:creationId xmlns:p14="http://schemas.microsoft.com/office/powerpoint/2010/main" val="3631881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5">
                                            <p:bg/>
                                          </p:spTgt>
                                        </p:tgtEl>
                                        <p:attrNameLst>
                                          <p:attrName>style.visibility</p:attrName>
                                        </p:attrNameLst>
                                      </p:cBhvr>
                                      <p:to>
                                        <p:strVal val="visible"/>
                                      </p:to>
                                    </p:set>
                                    <p:anim calcmode="lin" valueType="num">
                                      <p:cBhvr additive="base">
                                        <p:cTn id="12" dur="500" fill="hold"/>
                                        <p:tgtEl>
                                          <p:spTgt spid="5">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5">
                                            <p:bg/>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 calcmode="lin" valueType="num">
                                      <p:cBhvr additive="base">
                                        <p:cTn id="1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500" fill="hold"/>
                                        <p:tgtEl>
                                          <p:spTgt spid="35"/>
                                        </p:tgtEl>
                                        <p:attrNameLst>
                                          <p:attrName>ppt_x</p:attrName>
                                        </p:attrNameLst>
                                      </p:cBhvr>
                                      <p:tavLst>
                                        <p:tav tm="0">
                                          <p:val>
                                            <p:strVal val="#ppt_x"/>
                                          </p:val>
                                        </p:tav>
                                        <p:tav tm="100000">
                                          <p:val>
                                            <p:strVal val="#ppt_x"/>
                                          </p:val>
                                        </p:tav>
                                      </p:tavLst>
                                    </p:anim>
                                    <p:anim calcmode="lin" valueType="num">
                                      <p:cBhvr additive="base">
                                        <p:cTn id="27"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additive="base">
                                        <p:cTn id="32" dur="500" fill="hold"/>
                                        <p:tgtEl>
                                          <p:spTgt spid="36"/>
                                        </p:tgtEl>
                                        <p:attrNameLst>
                                          <p:attrName>ppt_x</p:attrName>
                                        </p:attrNameLst>
                                      </p:cBhvr>
                                      <p:tavLst>
                                        <p:tav tm="0">
                                          <p:val>
                                            <p:strVal val="1+#ppt_w/2"/>
                                          </p:val>
                                        </p:tav>
                                        <p:tav tm="100000">
                                          <p:val>
                                            <p:strVal val="#ppt_x"/>
                                          </p:val>
                                        </p:tav>
                                      </p:tavLst>
                                    </p:anim>
                                    <p:anim calcmode="lin" valueType="num">
                                      <p:cBhvr additive="base">
                                        <p:cTn id="33"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uiExpand="1" build="p" animBg="1"/>
      <p:bldP spid="35" grpId="0"/>
      <p:bldP spid="36"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
            <a:ext cx="8229600" cy="838200"/>
          </a:xfrm>
        </p:spPr>
        <p:style>
          <a:lnRef idx="2">
            <a:schemeClr val="accent4"/>
          </a:lnRef>
          <a:fillRef idx="1">
            <a:schemeClr val="lt1"/>
          </a:fillRef>
          <a:effectRef idx="0">
            <a:schemeClr val="accent4"/>
          </a:effectRef>
          <a:fontRef idx="minor">
            <a:schemeClr val="dk1"/>
          </a:fontRef>
        </p:style>
        <p:txBody>
          <a:bodyPr>
            <a:normAutofit/>
          </a:bodyPr>
          <a:lstStyle/>
          <a:p>
            <a:pPr algn="ctr"/>
            <a:r>
              <a:rPr lang="en-US" sz="4000" b="1" dirty="0">
                <a:solidFill>
                  <a:schemeClr val="accent6"/>
                </a:solidFill>
              </a:rPr>
              <a:t>Practice</a:t>
            </a:r>
          </a:p>
        </p:txBody>
      </p:sp>
      <p:sp>
        <p:nvSpPr>
          <p:cNvPr id="5" name="Content Placeholder 2"/>
          <p:cNvSpPr>
            <a:spLocks noGrp="1"/>
          </p:cNvSpPr>
          <p:nvPr>
            <p:ph idx="1"/>
          </p:nvPr>
        </p:nvSpPr>
        <p:spPr>
          <a:xfrm>
            <a:off x="457200" y="914400"/>
            <a:ext cx="8305800" cy="5638800"/>
          </a:xfrm>
          <a:solidFill>
            <a:srgbClr val="CCECFF"/>
          </a:solidFill>
        </p:spPr>
        <p:txBody>
          <a:bodyPr>
            <a:normAutofit/>
          </a:bodyPr>
          <a:lstStyle/>
          <a:p>
            <a:pPr marL="0" indent="0">
              <a:buNone/>
            </a:pPr>
            <a:r>
              <a:rPr lang="en-US" sz="2000" b="1" dirty="0">
                <a:solidFill>
                  <a:schemeClr val="accent5">
                    <a:lumMod val="75000"/>
                  </a:schemeClr>
                </a:solidFill>
                <a:latin typeface="Arial" pitchFamily="34" charset="0"/>
                <a:cs typeface="Arial" pitchFamily="34" charset="0"/>
              </a:rPr>
              <a:t>The spreadsheet shows the perimeters of squares with sides from 1 to 4 units long. The numbers in each row form a sequence.</a:t>
            </a:r>
          </a:p>
        </p:txBody>
      </p:sp>
      <p:grpSp>
        <p:nvGrpSpPr>
          <p:cNvPr id="6" name="Group 67"/>
          <p:cNvGrpSpPr>
            <a:grpSpLocks/>
          </p:cNvGrpSpPr>
          <p:nvPr/>
        </p:nvGrpSpPr>
        <p:grpSpPr bwMode="auto">
          <a:xfrm>
            <a:off x="2192918" y="1716882"/>
            <a:ext cx="4460875" cy="1268412"/>
            <a:chOff x="1005" y="1821"/>
            <a:chExt cx="2810" cy="799"/>
          </a:xfrm>
        </p:grpSpPr>
        <p:grpSp>
          <p:nvGrpSpPr>
            <p:cNvPr id="7" name="Group 30"/>
            <p:cNvGrpSpPr>
              <a:grpSpLocks/>
            </p:cNvGrpSpPr>
            <p:nvPr/>
          </p:nvGrpSpPr>
          <p:grpSpPr bwMode="auto">
            <a:xfrm>
              <a:off x="1005" y="1824"/>
              <a:ext cx="2810" cy="796"/>
              <a:chOff x="1005" y="1824"/>
              <a:chExt cx="2810" cy="796"/>
            </a:xfrm>
          </p:grpSpPr>
          <p:sp>
            <p:nvSpPr>
              <p:cNvPr id="29" name="AutoShape 20"/>
              <p:cNvSpPr>
                <a:spLocks noChangeArrowheads="1"/>
              </p:cNvSpPr>
              <p:nvPr/>
            </p:nvSpPr>
            <p:spPr bwMode="auto">
              <a:xfrm rot="16200000">
                <a:off x="2012" y="817"/>
                <a:ext cx="796" cy="2810"/>
              </a:xfrm>
              <a:prstGeom prst="roundRect">
                <a:avLst>
                  <a:gd name="adj" fmla="val 7264"/>
                </a:avLst>
              </a:prstGeom>
              <a:solidFill>
                <a:srgbClr val="E5E5FF"/>
              </a:soli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p>
            </p:txBody>
          </p:sp>
          <p:sp>
            <p:nvSpPr>
              <p:cNvPr id="30" name="Rectangle 21"/>
              <p:cNvSpPr>
                <a:spLocks noChangeArrowheads="1"/>
              </p:cNvSpPr>
              <p:nvPr/>
            </p:nvSpPr>
            <p:spPr bwMode="auto">
              <a:xfrm>
                <a:off x="1007" y="1936"/>
                <a:ext cx="2806"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p>
            </p:txBody>
          </p:sp>
          <p:sp>
            <p:nvSpPr>
              <p:cNvPr id="31" name="AutoShape 22"/>
              <p:cNvSpPr>
                <a:spLocks noChangeArrowheads="1"/>
              </p:cNvSpPr>
              <p:nvPr/>
            </p:nvSpPr>
            <p:spPr bwMode="auto">
              <a:xfrm rot="16200000">
                <a:off x="2344" y="487"/>
                <a:ext cx="131" cy="2810"/>
              </a:xfrm>
              <a:prstGeom prst="roundRect">
                <a:avLst>
                  <a:gd name="adj" fmla="val 27792"/>
                </a:avLst>
              </a:prstGeom>
              <a:solidFill>
                <a:srgbClr val="CCCCFF"/>
              </a:soli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p>
            </p:txBody>
          </p:sp>
          <p:grpSp>
            <p:nvGrpSpPr>
              <p:cNvPr id="32" name="Group 29"/>
              <p:cNvGrpSpPr>
                <a:grpSpLocks/>
              </p:cNvGrpSpPr>
              <p:nvPr/>
            </p:nvGrpSpPr>
            <p:grpSpPr bwMode="auto">
              <a:xfrm rot="16200000">
                <a:off x="770" y="2120"/>
                <a:ext cx="734" cy="259"/>
                <a:chOff x="1357" y="2838"/>
                <a:chExt cx="2810" cy="225"/>
              </a:xfrm>
            </p:grpSpPr>
            <p:sp>
              <p:nvSpPr>
                <p:cNvPr id="33" name="Rectangle 27"/>
                <p:cNvSpPr>
                  <a:spLocks noChangeArrowheads="1"/>
                </p:cNvSpPr>
                <p:nvPr/>
              </p:nvSpPr>
              <p:spPr bwMode="auto">
                <a:xfrm>
                  <a:off x="1359" y="2948"/>
                  <a:ext cx="2806"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p>
              </p:txBody>
            </p:sp>
            <p:sp>
              <p:nvSpPr>
                <p:cNvPr id="34" name="AutoShape 28"/>
                <p:cNvSpPr>
                  <a:spLocks noChangeArrowheads="1"/>
                </p:cNvSpPr>
                <p:nvPr/>
              </p:nvSpPr>
              <p:spPr bwMode="auto">
                <a:xfrm rot="16200000">
                  <a:off x="2696" y="1499"/>
                  <a:ext cx="131" cy="2810"/>
                </a:xfrm>
                <a:prstGeom prst="roundRect">
                  <a:avLst>
                    <a:gd name="adj" fmla="val 27792"/>
                  </a:avLst>
                </a:prstGeom>
                <a:solidFill>
                  <a:srgbClr val="CCCCFF"/>
                </a:soli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p>
              </p:txBody>
            </p:sp>
          </p:grpSp>
        </p:grpSp>
        <p:sp>
          <p:nvSpPr>
            <p:cNvPr id="8" name="Rectangle 18"/>
            <p:cNvSpPr>
              <a:spLocks noChangeArrowheads="1"/>
            </p:cNvSpPr>
            <p:nvPr/>
          </p:nvSpPr>
          <p:spPr bwMode="auto">
            <a:xfrm>
              <a:off x="1045" y="1844"/>
              <a:ext cx="2724" cy="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457200" indent="-457200">
                <a:tabLst>
                  <a:tab pos="914400" algn="l"/>
                  <a:tab pos="2171700" algn="l"/>
                  <a:tab pos="2743200" algn="l"/>
                  <a:tab pos="3314700" algn="l"/>
                  <a:tab pos="3886200" algn="l"/>
                </a:tabLst>
              </a:pPr>
              <a:r>
                <a:rPr lang="en-US" altLang="en-US" b="1" dirty="0"/>
                <a:t>		A	B	C	D	E</a:t>
              </a:r>
            </a:p>
            <a:p>
              <a:pPr marL="457200" indent="-457200">
                <a:tabLst>
                  <a:tab pos="914400" algn="l"/>
                  <a:tab pos="2171700" algn="l"/>
                  <a:tab pos="2743200" algn="l"/>
                  <a:tab pos="3314700" algn="l"/>
                  <a:tab pos="3886200" algn="l"/>
                </a:tabLst>
              </a:pPr>
              <a:r>
                <a:rPr lang="en-US" altLang="en-US" b="1" dirty="0"/>
                <a:t>1			</a:t>
              </a:r>
              <a:r>
                <a:rPr lang="en-US" altLang="en-US" b="1" i="1" dirty="0"/>
                <a:t>a</a:t>
              </a:r>
              <a:r>
                <a:rPr lang="en-US" altLang="en-US" b="1" baseline="-25000" dirty="0"/>
                <a:t>1</a:t>
              </a:r>
              <a:r>
                <a:rPr lang="en-US" altLang="en-US" b="1" dirty="0"/>
                <a:t>	</a:t>
              </a:r>
              <a:r>
                <a:rPr lang="en-US" altLang="en-US" b="1" i="1" dirty="0"/>
                <a:t>a</a:t>
              </a:r>
              <a:r>
                <a:rPr lang="en-US" altLang="en-US" b="1" baseline="-25000" dirty="0"/>
                <a:t>2</a:t>
              </a:r>
              <a:r>
                <a:rPr lang="en-US" altLang="en-US" b="1" dirty="0"/>
                <a:t>	</a:t>
              </a:r>
              <a:r>
                <a:rPr lang="en-US" altLang="en-US" b="1" i="1" dirty="0"/>
                <a:t>a</a:t>
              </a:r>
              <a:r>
                <a:rPr lang="en-US" altLang="en-US" b="1" baseline="-25000" dirty="0"/>
                <a:t>3</a:t>
              </a:r>
              <a:r>
                <a:rPr lang="en-US" altLang="en-US" b="1" dirty="0"/>
                <a:t>	</a:t>
              </a:r>
              <a:r>
                <a:rPr lang="en-US" altLang="en-US" b="1" i="1" dirty="0"/>
                <a:t>a</a:t>
              </a:r>
              <a:r>
                <a:rPr lang="en-US" altLang="en-US" b="1" baseline="-25000" dirty="0"/>
                <a:t>4</a:t>
              </a:r>
              <a:endParaRPr lang="en-US" altLang="en-US" b="1" dirty="0"/>
            </a:p>
            <a:p>
              <a:pPr marL="457200" indent="-457200">
                <a:tabLst>
                  <a:tab pos="914400" algn="l"/>
                  <a:tab pos="2171700" algn="l"/>
                  <a:tab pos="2743200" algn="l"/>
                  <a:tab pos="3314700" algn="l"/>
                  <a:tab pos="3886200" algn="l"/>
                </a:tabLst>
              </a:pPr>
              <a:r>
                <a:rPr lang="en-US" altLang="en-US" b="1" dirty="0"/>
                <a:t>2	Length of Side	1	 2	 3	 4</a:t>
              </a:r>
            </a:p>
            <a:p>
              <a:pPr marL="457200" indent="-457200">
                <a:tabLst>
                  <a:tab pos="914400" algn="l"/>
                  <a:tab pos="2171700" algn="l"/>
                  <a:tab pos="2743200" algn="l"/>
                  <a:tab pos="3314700" algn="l"/>
                  <a:tab pos="3886200" algn="l"/>
                </a:tabLst>
              </a:pPr>
              <a:r>
                <a:rPr lang="en-US" altLang="en-US" b="1" dirty="0"/>
                <a:t>3	Perimeter	4	8	12	16</a:t>
              </a:r>
            </a:p>
          </p:txBody>
        </p:sp>
        <p:sp>
          <p:nvSpPr>
            <p:cNvPr id="9" name="Line 31"/>
            <p:cNvSpPr>
              <a:spLocks noChangeShapeType="1"/>
            </p:cNvSpPr>
            <p:nvPr/>
          </p:nvSpPr>
          <p:spPr bwMode="auto">
            <a:xfrm rot="21600000">
              <a:off x="1268" y="1821"/>
              <a:ext cx="0" cy="229"/>
            </a:xfrm>
            <a:prstGeom prst="line">
              <a:avLst/>
            </a:prstGeom>
            <a:noFill/>
            <a:ln w="9525">
              <a:solidFill>
                <a:srgbClr val="E5E5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p>
          </p:txBody>
        </p:sp>
        <p:sp>
          <p:nvSpPr>
            <p:cNvPr id="10" name="Line 32"/>
            <p:cNvSpPr>
              <a:spLocks noChangeShapeType="1"/>
            </p:cNvSpPr>
            <p:nvPr/>
          </p:nvSpPr>
          <p:spPr bwMode="auto">
            <a:xfrm rot="16200000">
              <a:off x="1145" y="1912"/>
              <a:ext cx="0" cy="277"/>
            </a:xfrm>
            <a:prstGeom prst="line">
              <a:avLst/>
            </a:prstGeom>
            <a:noFill/>
            <a:ln w="9525">
              <a:solidFill>
                <a:srgbClr val="E5E5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p>
          </p:txBody>
        </p:sp>
        <p:grpSp>
          <p:nvGrpSpPr>
            <p:cNvPr id="11" name="Group 43"/>
            <p:cNvGrpSpPr>
              <a:grpSpLocks/>
            </p:cNvGrpSpPr>
            <p:nvPr/>
          </p:nvGrpSpPr>
          <p:grpSpPr bwMode="auto">
            <a:xfrm>
              <a:off x="2370" y="1837"/>
              <a:ext cx="0" cy="781"/>
              <a:chOff x="2370" y="1837"/>
              <a:chExt cx="0" cy="781"/>
            </a:xfrm>
          </p:grpSpPr>
          <p:sp>
            <p:nvSpPr>
              <p:cNvPr id="27" name="Line 35"/>
              <p:cNvSpPr>
                <a:spLocks noChangeShapeType="1"/>
              </p:cNvSpPr>
              <p:nvPr/>
            </p:nvSpPr>
            <p:spPr bwMode="auto">
              <a:xfrm rot="16200000">
                <a:off x="2012" y="2260"/>
                <a:ext cx="716" cy="0"/>
              </a:xfrm>
              <a:prstGeom prst="line">
                <a:avLst/>
              </a:prstGeom>
              <a:noFill/>
              <a:ln w="9525">
                <a:solidFill>
                  <a:srgbClr val="CC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p>
            </p:txBody>
          </p:sp>
          <p:sp>
            <p:nvSpPr>
              <p:cNvPr id="28" name="Line 36"/>
              <p:cNvSpPr>
                <a:spLocks noChangeShapeType="1"/>
              </p:cNvSpPr>
              <p:nvPr/>
            </p:nvSpPr>
            <p:spPr bwMode="auto">
              <a:xfrm rot="21600000">
                <a:off x="2370" y="1837"/>
                <a:ext cx="0" cy="216"/>
              </a:xfrm>
              <a:prstGeom prst="line">
                <a:avLst/>
              </a:prstGeom>
              <a:noFill/>
              <a:ln w="9525">
                <a:solidFill>
                  <a:srgbClr val="E5E5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p>
            </p:txBody>
          </p:sp>
        </p:grpSp>
        <p:grpSp>
          <p:nvGrpSpPr>
            <p:cNvPr id="12" name="Group 44"/>
            <p:cNvGrpSpPr>
              <a:grpSpLocks/>
            </p:cNvGrpSpPr>
            <p:nvPr/>
          </p:nvGrpSpPr>
          <p:grpSpPr bwMode="auto">
            <a:xfrm>
              <a:off x="2730" y="1837"/>
              <a:ext cx="0" cy="781"/>
              <a:chOff x="2370" y="1837"/>
              <a:chExt cx="0" cy="781"/>
            </a:xfrm>
          </p:grpSpPr>
          <p:sp>
            <p:nvSpPr>
              <p:cNvPr id="25" name="Line 45"/>
              <p:cNvSpPr>
                <a:spLocks noChangeShapeType="1"/>
              </p:cNvSpPr>
              <p:nvPr/>
            </p:nvSpPr>
            <p:spPr bwMode="auto">
              <a:xfrm rot="16200000">
                <a:off x="2012" y="2260"/>
                <a:ext cx="716" cy="0"/>
              </a:xfrm>
              <a:prstGeom prst="line">
                <a:avLst/>
              </a:prstGeom>
              <a:noFill/>
              <a:ln w="9525">
                <a:solidFill>
                  <a:srgbClr val="CC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p>
            </p:txBody>
          </p:sp>
          <p:sp>
            <p:nvSpPr>
              <p:cNvPr id="26" name="Line 46"/>
              <p:cNvSpPr>
                <a:spLocks noChangeShapeType="1"/>
              </p:cNvSpPr>
              <p:nvPr/>
            </p:nvSpPr>
            <p:spPr bwMode="auto">
              <a:xfrm rot="21600000">
                <a:off x="2370" y="1837"/>
                <a:ext cx="0" cy="216"/>
              </a:xfrm>
              <a:prstGeom prst="line">
                <a:avLst/>
              </a:prstGeom>
              <a:noFill/>
              <a:ln w="9525">
                <a:solidFill>
                  <a:srgbClr val="E5E5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p>
            </p:txBody>
          </p:sp>
        </p:grpSp>
        <p:grpSp>
          <p:nvGrpSpPr>
            <p:cNvPr id="13" name="Group 47"/>
            <p:cNvGrpSpPr>
              <a:grpSpLocks/>
            </p:cNvGrpSpPr>
            <p:nvPr/>
          </p:nvGrpSpPr>
          <p:grpSpPr bwMode="auto">
            <a:xfrm>
              <a:off x="3091" y="1837"/>
              <a:ext cx="0" cy="781"/>
              <a:chOff x="2370" y="1837"/>
              <a:chExt cx="0" cy="781"/>
            </a:xfrm>
          </p:grpSpPr>
          <p:sp>
            <p:nvSpPr>
              <p:cNvPr id="23" name="Line 48"/>
              <p:cNvSpPr>
                <a:spLocks noChangeShapeType="1"/>
              </p:cNvSpPr>
              <p:nvPr/>
            </p:nvSpPr>
            <p:spPr bwMode="auto">
              <a:xfrm rot="16200000">
                <a:off x="2012" y="2260"/>
                <a:ext cx="716" cy="0"/>
              </a:xfrm>
              <a:prstGeom prst="line">
                <a:avLst/>
              </a:prstGeom>
              <a:noFill/>
              <a:ln w="9525">
                <a:solidFill>
                  <a:srgbClr val="CC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p>
            </p:txBody>
          </p:sp>
          <p:sp>
            <p:nvSpPr>
              <p:cNvPr id="24" name="Line 49"/>
              <p:cNvSpPr>
                <a:spLocks noChangeShapeType="1"/>
              </p:cNvSpPr>
              <p:nvPr/>
            </p:nvSpPr>
            <p:spPr bwMode="auto">
              <a:xfrm rot="21600000">
                <a:off x="2370" y="1837"/>
                <a:ext cx="0" cy="216"/>
              </a:xfrm>
              <a:prstGeom prst="line">
                <a:avLst/>
              </a:prstGeom>
              <a:noFill/>
              <a:ln w="9525">
                <a:solidFill>
                  <a:srgbClr val="E5E5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p>
            </p:txBody>
          </p:sp>
        </p:grpSp>
        <p:grpSp>
          <p:nvGrpSpPr>
            <p:cNvPr id="14" name="Group 50"/>
            <p:cNvGrpSpPr>
              <a:grpSpLocks/>
            </p:cNvGrpSpPr>
            <p:nvPr/>
          </p:nvGrpSpPr>
          <p:grpSpPr bwMode="auto">
            <a:xfrm>
              <a:off x="3452" y="1837"/>
              <a:ext cx="0" cy="781"/>
              <a:chOff x="2370" y="1837"/>
              <a:chExt cx="0" cy="781"/>
            </a:xfrm>
          </p:grpSpPr>
          <p:sp>
            <p:nvSpPr>
              <p:cNvPr id="21" name="Line 51"/>
              <p:cNvSpPr>
                <a:spLocks noChangeShapeType="1"/>
              </p:cNvSpPr>
              <p:nvPr/>
            </p:nvSpPr>
            <p:spPr bwMode="auto">
              <a:xfrm rot="16200000">
                <a:off x="2012" y="2260"/>
                <a:ext cx="716" cy="0"/>
              </a:xfrm>
              <a:prstGeom prst="line">
                <a:avLst/>
              </a:prstGeom>
              <a:noFill/>
              <a:ln w="9525">
                <a:solidFill>
                  <a:srgbClr val="CC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p>
            </p:txBody>
          </p:sp>
          <p:sp>
            <p:nvSpPr>
              <p:cNvPr id="22" name="Line 52"/>
              <p:cNvSpPr>
                <a:spLocks noChangeShapeType="1"/>
              </p:cNvSpPr>
              <p:nvPr/>
            </p:nvSpPr>
            <p:spPr bwMode="auto">
              <a:xfrm rot="21600000">
                <a:off x="2370" y="1837"/>
                <a:ext cx="0" cy="216"/>
              </a:xfrm>
              <a:prstGeom prst="line">
                <a:avLst/>
              </a:prstGeom>
              <a:noFill/>
              <a:ln w="9525">
                <a:solidFill>
                  <a:srgbClr val="E5E5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p>
            </p:txBody>
          </p:sp>
        </p:grpSp>
        <p:grpSp>
          <p:nvGrpSpPr>
            <p:cNvPr id="15" name="Group 57"/>
            <p:cNvGrpSpPr>
              <a:grpSpLocks/>
            </p:cNvGrpSpPr>
            <p:nvPr/>
          </p:nvGrpSpPr>
          <p:grpSpPr bwMode="auto">
            <a:xfrm>
              <a:off x="1010" y="2240"/>
              <a:ext cx="2798" cy="0"/>
              <a:chOff x="1010" y="2211"/>
              <a:chExt cx="2798" cy="0"/>
            </a:xfrm>
          </p:grpSpPr>
          <p:sp>
            <p:nvSpPr>
              <p:cNvPr id="19" name="Line 23"/>
              <p:cNvSpPr>
                <a:spLocks noChangeShapeType="1"/>
              </p:cNvSpPr>
              <p:nvPr/>
            </p:nvSpPr>
            <p:spPr bwMode="auto">
              <a:xfrm rot="10800000">
                <a:off x="1213" y="2211"/>
                <a:ext cx="2595" cy="0"/>
              </a:xfrm>
              <a:prstGeom prst="line">
                <a:avLst/>
              </a:prstGeom>
              <a:noFill/>
              <a:ln w="9525">
                <a:solidFill>
                  <a:srgbClr val="CC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p>
            </p:txBody>
          </p:sp>
          <p:sp>
            <p:nvSpPr>
              <p:cNvPr id="20" name="Line 25"/>
              <p:cNvSpPr>
                <a:spLocks noChangeShapeType="1"/>
              </p:cNvSpPr>
              <p:nvPr/>
            </p:nvSpPr>
            <p:spPr bwMode="auto">
              <a:xfrm rot="16200000">
                <a:off x="1137" y="2084"/>
                <a:ext cx="0" cy="253"/>
              </a:xfrm>
              <a:prstGeom prst="line">
                <a:avLst/>
              </a:prstGeom>
              <a:noFill/>
              <a:ln w="9525">
                <a:solidFill>
                  <a:srgbClr val="E5E5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p>
            </p:txBody>
          </p:sp>
        </p:grpSp>
        <p:grpSp>
          <p:nvGrpSpPr>
            <p:cNvPr id="16" name="Group 58"/>
            <p:cNvGrpSpPr>
              <a:grpSpLocks/>
            </p:cNvGrpSpPr>
            <p:nvPr/>
          </p:nvGrpSpPr>
          <p:grpSpPr bwMode="auto">
            <a:xfrm>
              <a:off x="1010" y="2404"/>
              <a:ext cx="2798" cy="0"/>
              <a:chOff x="1010" y="2211"/>
              <a:chExt cx="2798" cy="0"/>
            </a:xfrm>
          </p:grpSpPr>
          <p:sp>
            <p:nvSpPr>
              <p:cNvPr id="17" name="Line 59"/>
              <p:cNvSpPr>
                <a:spLocks noChangeShapeType="1"/>
              </p:cNvSpPr>
              <p:nvPr/>
            </p:nvSpPr>
            <p:spPr bwMode="auto">
              <a:xfrm rot="10800000">
                <a:off x="1213" y="2211"/>
                <a:ext cx="2595" cy="0"/>
              </a:xfrm>
              <a:prstGeom prst="line">
                <a:avLst/>
              </a:prstGeom>
              <a:noFill/>
              <a:ln w="9525">
                <a:solidFill>
                  <a:srgbClr val="CC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p>
            </p:txBody>
          </p:sp>
          <p:sp>
            <p:nvSpPr>
              <p:cNvPr id="18" name="Line 60"/>
              <p:cNvSpPr>
                <a:spLocks noChangeShapeType="1"/>
              </p:cNvSpPr>
              <p:nvPr/>
            </p:nvSpPr>
            <p:spPr bwMode="auto">
              <a:xfrm rot="16200000">
                <a:off x="1137" y="2084"/>
                <a:ext cx="0" cy="253"/>
              </a:xfrm>
              <a:prstGeom prst="line">
                <a:avLst/>
              </a:prstGeom>
              <a:noFill/>
              <a:ln w="9525">
                <a:solidFill>
                  <a:srgbClr val="E5E5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p>
            </p:txBody>
          </p:sp>
        </p:grpSp>
      </p:grpSp>
      <p:sp>
        <p:nvSpPr>
          <p:cNvPr id="35" name="Rectangle 68"/>
          <p:cNvSpPr>
            <a:spLocks noChangeArrowheads="1"/>
          </p:cNvSpPr>
          <p:nvPr/>
        </p:nvSpPr>
        <p:spPr bwMode="auto">
          <a:xfrm>
            <a:off x="521425" y="3256616"/>
            <a:ext cx="810548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r>
              <a:rPr lang="en-US" altLang="en-US" sz="2400" b="1" dirty="0">
                <a:solidFill>
                  <a:srgbClr val="0070C0"/>
                </a:solidFill>
              </a:rPr>
              <a:t>a. 	For each sequence, find the next term </a:t>
            </a:r>
            <a:r>
              <a:rPr lang="en-US" altLang="en-US" sz="2400" b="1" dirty="0">
                <a:solidFill>
                  <a:srgbClr val="FF0000"/>
                </a:solidFill>
              </a:rPr>
              <a:t>(</a:t>
            </a:r>
            <a:r>
              <a:rPr lang="en-US" altLang="en-US" sz="2400" b="1" i="1" dirty="0">
                <a:solidFill>
                  <a:srgbClr val="FF0000"/>
                </a:solidFill>
              </a:rPr>
              <a:t>a</a:t>
            </a:r>
            <a:r>
              <a:rPr lang="en-US" altLang="en-US" sz="2400" b="1" baseline="-25000" dirty="0">
                <a:solidFill>
                  <a:srgbClr val="FF0000"/>
                </a:solidFill>
              </a:rPr>
              <a:t>7</a:t>
            </a:r>
            <a:r>
              <a:rPr lang="en-US" altLang="en-US" sz="2400" b="1" dirty="0">
                <a:solidFill>
                  <a:srgbClr val="FF0000"/>
                </a:solidFill>
              </a:rPr>
              <a:t>) </a:t>
            </a:r>
            <a:r>
              <a:rPr lang="en-US" altLang="en-US" sz="2400" b="1" dirty="0">
                <a:solidFill>
                  <a:srgbClr val="0070C0"/>
                </a:solidFill>
              </a:rPr>
              <a:t>and the twentieth term </a:t>
            </a:r>
            <a:r>
              <a:rPr lang="en-US" altLang="en-US" sz="2400" b="1" dirty="0">
                <a:solidFill>
                  <a:srgbClr val="FF0000"/>
                </a:solidFill>
              </a:rPr>
              <a:t>(</a:t>
            </a:r>
            <a:r>
              <a:rPr lang="en-US" altLang="en-US" sz="2400" b="1" i="1" dirty="0">
                <a:solidFill>
                  <a:srgbClr val="FF0000"/>
                </a:solidFill>
              </a:rPr>
              <a:t>a</a:t>
            </a:r>
            <a:r>
              <a:rPr lang="en-US" altLang="en-US" sz="2400" b="1" baseline="-25000" dirty="0">
                <a:solidFill>
                  <a:srgbClr val="FF0000"/>
                </a:solidFill>
              </a:rPr>
              <a:t>25</a:t>
            </a:r>
            <a:r>
              <a:rPr lang="en-US" altLang="en-US" sz="2400" b="1" dirty="0">
                <a:solidFill>
                  <a:srgbClr val="FF0000"/>
                </a:solidFill>
              </a:rPr>
              <a:t>)</a:t>
            </a:r>
            <a:r>
              <a:rPr lang="en-US" altLang="en-US" sz="2400" b="1" dirty="0">
                <a:solidFill>
                  <a:srgbClr val="0070C0"/>
                </a:solidFill>
              </a:rPr>
              <a:t>.</a:t>
            </a:r>
          </a:p>
        </p:txBody>
      </p:sp>
      <p:sp>
        <p:nvSpPr>
          <p:cNvPr id="36" name="Rectangle 69"/>
          <p:cNvSpPr>
            <a:spLocks noChangeArrowheads="1"/>
          </p:cNvSpPr>
          <p:nvPr/>
        </p:nvSpPr>
        <p:spPr bwMode="auto">
          <a:xfrm>
            <a:off x="1014701" y="4087613"/>
            <a:ext cx="77247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dirty="0"/>
              <a:t>In the sequence in row 2, each term is the same as its subscript. </a:t>
            </a:r>
          </a:p>
        </p:txBody>
      </p:sp>
      <p:sp>
        <p:nvSpPr>
          <p:cNvPr id="37" name="Rectangle 70"/>
          <p:cNvSpPr>
            <a:spLocks noChangeArrowheads="1"/>
          </p:cNvSpPr>
          <p:nvPr/>
        </p:nvSpPr>
        <p:spPr bwMode="auto">
          <a:xfrm>
            <a:off x="1021958" y="5335978"/>
            <a:ext cx="74199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dirty="0"/>
              <a:t>In the sequence in row 3, each term is 4 times its subscript.</a:t>
            </a:r>
          </a:p>
        </p:txBody>
      </p:sp>
      <p:sp>
        <p:nvSpPr>
          <p:cNvPr id="38" name="Rectangle 69"/>
          <p:cNvSpPr>
            <a:spLocks noChangeArrowheads="1"/>
          </p:cNvSpPr>
          <p:nvPr/>
        </p:nvSpPr>
        <p:spPr bwMode="auto">
          <a:xfrm>
            <a:off x="3953617" y="4487723"/>
            <a:ext cx="1905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400" b="1" i="1" dirty="0"/>
              <a:t>a</a:t>
            </a:r>
            <a:r>
              <a:rPr lang="en-US" altLang="en-US" sz="2400" b="1" baseline="-25000" dirty="0">
                <a:solidFill>
                  <a:srgbClr val="C00000"/>
                </a:solidFill>
              </a:rPr>
              <a:t>7</a:t>
            </a:r>
            <a:r>
              <a:rPr lang="en-US" altLang="en-US" sz="2400" b="1" dirty="0"/>
              <a:t> = </a:t>
            </a:r>
            <a:r>
              <a:rPr lang="en-US" altLang="en-US" sz="2400" b="1" dirty="0">
                <a:solidFill>
                  <a:srgbClr val="C00000"/>
                </a:solidFill>
              </a:rPr>
              <a:t>7</a:t>
            </a:r>
            <a:r>
              <a:rPr lang="en-US" altLang="en-US" sz="2400" b="1" dirty="0"/>
              <a:t> </a:t>
            </a:r>
          </a:p>
          <a:p>
            <a:r>
              <a:rPr lang="en-US" altLang="en-US" sz="2400" b="1" i="1" dirty="0"/>
              <a:t>a</a:t>
            </a:r>
            <a:r>
              <a:rPr lang="en-US" altLang="en-US" sz="2400" b="1" baseline="-25000" dirty="0">
                <a:solidFill>
                  <a:srgbClr val="C00000"/>
                </a:solidFill>
              </a:rPr>
              <a:t>25</a:t>
            </a:r>
            <a:r>
              <a:rPr lang="en-US" altLang="en-US" sz="2400" b="1" dirty="0"/>
              <a:t> = </a:t>
            </a:r>
            <a:r>
              <a:rPr lang="en-US" altLang="en-US" sz="2400" b="1" dirty="0">
                <a:solidFill>
                  <a:srgbClr val="C00000"/>
                </a:solidFill>
              </a:rPr>
              <a:t>25</a:t>
            </a:r>
            <a:endParaRPr lang="en-US" altLang="en-US" sz="2400" b="1" dirty="0"/>
          </a:p>
        </p:txBody>
      </p:sp>
      <p:sp>
        <p:nvSpPr>
          <p:cNvPr id="39" name="Rectangle 70"/>
          <p:cNvSpPr>
            <a:spLocks noChangeArrowheads="1"/>
          </p:cNvSpPr>
          <p:nvPr/>
        </p:nvSpPr>
        <p:spPr bwMode="auto">
          <a:xfrm>
            <a:off x="3953617" y="5720441"/>
            <a:ext cx="74199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b="1" i="1" dirty="0"/>
              <a:t>a</a:t>
            </a:r>
            <a:r>
              <a:rPr lang="en-US" altLang="en-US" sz="2400" b="1" baseline="-25000" dirty="0"/>
              <a:t>5</a:t>
            </a:r>
            <a:r>
              <a:rPr lang="en-US" altLang="en-US" sz="2400" b="1" dirty="0"/>
              <a:t> = 4(7) = </a:t>
            </a:r>
            <a:r>
              <a:rPr lang="en-US" altLang="en-US" sz="2400" b="1" dirty="0">
                <a:solidFill>
                  <a:srgbClr val="FF0000"/>
                </a:solidFill>
              </a:rPr>
              <a:t>28</a:t>
            </a:r>
            <a:r>
              <a:rPr lang="en-US" altLang="en-US" sz="2400" b="1" dirty="0"/>
              <a:t> </a:t>
            </a:r>
          </a:p>
          <a:p>
            <a:r>
              <a:rPr lang="en-US" altLang="en-US" sz="2400" b="1" i="1" dirty="0"/>
              <a:t>a</a:t>
            </a:r>
            <a:r>
              <a:rPr lang="en-US" altLang="en-US" sz="2400" b="1" baseline="-25000" dirty="0"/>
              <a:t>20</a:t>
            </a:r>
            <a:r>
              <a:rPr lang="en-US" altLang="en-US" sz="2400" b="1" dirty="0"/>
              <a:t> = 4(25) = </a:t>
            </a:r>
            <a:r>
              <a:rPr lang="en-US" altLang="en-US" sz="2400" b="1" dirty="0">
                <a:solidFill>
                  <a:srgbClr val="FF0000"/>
                </a:solidFill>
              </a:rPr>
              <a:t>100</a:t>
            </a:r>
          </a:p>
        </p:txBody>
      </p:sp>
    </p:spTree>
    <p:extLst>
      <p:ext uri="{BB962C8B-B14F-4D97-AF65-F5344CB8AC3E}">
        <p14:creationId xmlns:p14="http://schemas.microsoft.com/office/powerpoint/2010/main" val="2361967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5">
                                            <p:bg/>
                                          </p:spTgt>
                                        </p:tgtEl>
                                        <p:attrNameLst>
                                          <p:attrName>style.visibility</p:attrName>
                                        </p:attrNameLst>
                                      </p:cBhvr>
                                      <p:to>
                                        <p:strVal val="visible"/>
                                      </p:to>
                                    </p:set>
                                    <p:anim calcmode="lin" valueType="num">
                                      <p:cBhvr additive="base">
                                        <p:cTn id="12" dur="500" fill="hold"/>
                                        <p:tgtEl>
                                          <p:spTgt spid="5">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5">
                                            <p:bg/>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 calcmode="lin" valueType="num">
                                      <p:cBhvr additive="base">
                                        <p:cTn id="1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500" fill="hold"/>
                                        <p:tgtEl>
                                          <p:spTgt spid="35"/>
                                        </p:tgtEl>
                                        <p:attrNameLst>
                                          <p:attrName>ppt_x</p:attrName>
                                        </p:attrNameLst>
                                      </p:cBhvr>
                                      <p:tavLst>
                                        <p:tav tm="0">
                                          <p:val>
                                            <p:strVal val="#ppt_x"/>
                                          </p:val>
                                        </p:tav>
                                        <p:tav tm="100000">
                                          <p:val>
                                            <p:strVal val="#ppt_x"/>
                                          </p:val>
                                        </p:tav>
                                      </p:tavLst>
                                    </p:anim>
                                    <p:anim calcmode="lin" valueType="num">
                                      <p:cBhvr additive="base">
                                        <p:cTn id="27"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additive="base">
                                        <p:cTn id="32" dur="500" fill="hold"/>
                                        <p:tgtEl>
                                          <p:spTgt spid="36"/>
                                        </p:tgtEl>
                                        <p:attrNameLst>
                                          <p:attrName>ppt_x</p:attrName>
                                        </p:attrNameLst>
                                      </p:cBhvr>
                                      <p:tavLst>
                                        <p:tav tm="0">
                                          <p:val>
                                            <p:strVal val="1+#ppt_w/2"/>
                                          </p:val>
                                        </p:tav>
                                        <p:tav tm="100000">
                                          <p:val>
                                            <p:strVal val="#ppt_x"/>
                                          </p:val>
                                        </p:tav>
                                      </p:tavLst>
                                    </p:anim>
                                    <p:anim calcmode="lin" valueType="num">
                                      <p:cBhvr additive="base">
                                        <p:cTn id="33"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additive="base">
                                        <p:cTn id="38" dur="500" fill="hold"/>
                                        <p:tgtEl>
                                          <p:spTgt spid="38"/>
                                        </p:tgtEl>
                                        <p:attrNameLst>
                                          <p:attrName>ppt_x</p:attrName>
                                        </p:attrNameLst>
                                      </p:cBhvr>
                                      <p:tavLst>
                                        <p:tav tm="0">
                                          <p:val>
                                            <p:strVal val="1+#ppt_w/2"/>
                                          </p:val>
                                        </p:tav>
                                        <p:tav tm="100000">
                                          <p:val>
                                            <p:strVal val="#ppt_x"/>
                                          </p:val>
                                        </p:tav>
                                      </p:tavLst>
                                    </p:anim>
                                    <p:anim calcmode="lin" valueType="num">
                                      <p:cBhvr additive="base">
                                        <p:cTn id="39"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37"/>
                                        </p:tgtEl>
                                        <p:attrNameLst>
                                          <p:attrName>style.visibility</p:attrName>
                                        </p:attrNameLst>
                                      </p:cBhvr>
                                      <p:to>
                                        <p:strVal val="visible"/>
                                      </p:to>
                                    </p:set>
                                    <p:anim calcmode="lin" valueType="num">
                                      <p:cBhvr additive="base">
                                        <p:cTn id="44" dur="500" fill="hold"/>
                                        <p:tgtEl>
                                          <p:spTgt spid="37"/>
                                        </p:tgtEl>
                                        <p:attrNameLst>
                                          <p:attrName>ppt_x</p:attrName>
                                        </p:attrNameLst>
                                      </p:cBhvr>
                                      <p:tavLst>
                                        <p:tav tm="0">
                                          <p:val>
                                            <p:strVal val="1+#ppt_w/2"/>
                                          </p:val>
                                        </p:tav>
                                        <p:tav tm="100000">
                                          <p:val>
                                            <p:strVal val="#ppt_x"/>
                                          </p:val>
                                        </p:tav>
                                      </p:tavLst>
                                    </p:anim>
                                    <p:anim calcmode="lin" valueType="num">
                                      <p:cBhvr additive="base">
                                        <p:cTn id="45"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2" fill="hold" grpId="0" nodeType="clickEffect">
                                  <p:stCondLst>
                                    <p:cond delay="0"/>
                                  </p:stCondLst>
                                  <p:childTnLst>
                                    <p:set>
                                      <p:cBhvr>
                                        <p:cTn id="49" dur="1" fill="hold">
                                          <p:stCondLst>
                                            <p:cond delay="0"/>
                                          </p:stCondLst>
                                        </p:cTn>
                                        <p:tgtEl>
                                          <p:spTgt spid="39"/>
                                        </p:tgtEl>
                                        <p:attrNameLst>
                                          <p:attrName>style.visibility</p:attrName>
                                        </p:attrNameLst>
                                      </p:cBhvr>
                                      <p:to>
                                        <p:strVal val="visible"/>
                                      </p:to>
                                    </p:set>
                                    <p:anim calcmode="lin" valueType="num">
                                      <p:cBhvr additive="base">
                                        <p:cTn id="50" dur="500" fill="hold"/>
                                        <p:tgtEl>
                                          <p:spTgt spid="39"/>
                                        </p:tgtEl>
                                        <p:attrNameLst>
                                          <p:attrName>ppt_x</p:attrName>
                                        </p:attrNameLst>
                                      </p:cBhvr>
                                      <p:tavLst>
                                        <p:tav tm="0">
                                          <p:val>
                                            <p:strVal val="1+#ppt_w/2"/>
                                          </p:val>
                                        </p:tav>
                                        <p:tav tm="100000">
                                          <p:val>
                                            <p:strVal val="#ppt_x"/>
                                          </p:val>
                                        </p:tav>
                                      </p:tavLst>
                                    </p:anim>
                                    <p:anim calcmode="lin" valueType="num">
                                      <p:cBhvr additive="base">
                                        <p:cTn id="51"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uiExpand="1" build="p" animBg="1"/>
      <p:bldP spid="35" grpId="0"/>
      <p:bldP spid="36" grpId="0" autoUpdateAnimBg="0"/>
      <p:bldP spid="37" grpId="0" autoUpdateAnimBg="0"/>
      <p:bldP spid="38" grpId="0" autoUpdateAnimBg="0"/>
      <p:bldP spid="39"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
            <a:ext cx="8229600" cy="838200"/>
          </a:xfrm>
        </p:spPr>
        <p:style>
          <a:lnRef idx="2">
            <a:schemeClr val="accent4"/>
          </a:lnRef>
          <a:fillRef idx="1">
            <a:schemeClr val="lt1"/>
          </a:fillRef>
          <a:effectRef idx="0">
            <a:schemeClr val="accent4"/>
          </a:effectRef>
          <a:fontRef idx="minor">
            <a:schemeClr val="dk1"/>
          </a:fontRef>
        </p:style>
        <p:txBody>
          <a:bodyPr>
            <a:normAutofit/>
          </a:bodyPr>
          <a:lstStyle/>
          <a:p>
            <a:pPr algn="ctr"/>
            <a:r>
              <a:rPr lang="en-US" sz="4000" b="1" dirty="0">
                <a:solidFill>
                  <a:schemeClr val="accent6"/>
                </a:solidFill>
              </a:rPr>
              <a:t>Practice</a:t>
            </a:r>
          </a:p>
        </p:txBody>
      </p:sp>
      <p:sp>
        <p:nvSpPr>
          <p:cNvPr id="5" name="Content Placeholder 2"/>
          <p:cNvSpPr>
            <a:spLocks noGrp="1"/>
          </p:cNvSpPr>
          <p:nvPr>
            <p:ph idx="1"/>
          </p:nvPr>
        </p:nvSpPr>
        <p:spPr>
          <a:xfrm>
            <a:off x="457200" y="1066800"/>
            <a:ext cx="8305800" cy="5486400"/>
          </a:xfrm>
          <a:solidFill>
            <a:srgbClr val="CCECFF"/>
          </a:solidFill>
        </p:spPr>
        <p:txBody>
          <a:bodyPr>
            <a:normAutofit/>
          </a:bodyPr>
          <a:lstStyle/>
          <a:p>
            <a:pPr marL="0" indent="0">
              <a:buNone/>
            </a:pPr>
            <a:r>
              <a:rPr lang="en-US" sz="2000" b="1" dirty="0">
                <a:solidFill>
                  <a:schemeClr val="accent5">
                    <a:lumMod val="75000"/>
                  </a:schemeClr>
                </a:solidFill>
                <a:latin typeface="Arial" pitchFamily="34" charset="0"/>
                <a:cs typeface="Arial" pitchFamily="34" charset="0"/>
              </a:rPr>
              <a:t>The spreadsheet shows the perimeters of squares with sides from 1 to 4 units long. The numbers in each row form a sequence.</a:t>
            </a:r>
          </a:p>
        </p:txBody>
      </p:sp>
      <p:grpSp>
        <p:nvGrpSpPr>
          <p:cNvPr id="6" name="Group 67"/>
          <p:cNvGrpSpPr>
            <a:grpSpLocks/>
          </p:cNvGrpSpPr>
          <p:nvPr/>
        </p:nvGrpSpPr>
        <p:grpSpPr bwMode="auto">
          <a:xfrm>
            <a:off x="2192918" y="1984518"/>
            <a:ext cx="4460875" cy="1268412"/>
            <a:chOff x="1005" y="1821"/>
            <a:chExt cx="2810" cy="799"/>
          </a:xfrm>
        </p:grpSpPr>
        <p:grpSp>
          <p:nvGrpSpPr>
            <p:cNvPr id="7" name="Group 30"/>
            <p:cNvGrpSpPr>
              <a:grpSpLocks/>
            </p:cNvGrpSpPr>
            <p:nvPr/>
          </p:nvGrpSpPr>
          <p:grpSpPr bwMode="auto">
            <a:xfrm>
              <a:off x="1005" y="1824"/>
              <a:ext cx="2810" cy="796"/>
              <a:chOff x="1005" y="1824"/>
              <a:chExt cx="2810" cy="796"/>
            </a:xfrm>
          </p:grpSpPr>
          <p:sp>
            <p:nvSpPr>
              <p:cNvPr id="29" name="AutoShape 20"/>
              <p:cNvSpPr>
                <a:spLocks noChangeArrowheads="1"/>
              </p:cNvSpPr>
              <p:nvPr/>
            </p:nvSpPr>
            <p:spPr bwMode="auto">
              <a:xfrm rot="16200000">
                <a:off x="2012" y="817"/>
                <a:ext cx="796" cy="2810"/>
              </a:xfrm>
              <a:prstGeom prst="roundRect">
                <a:avLst>
                  <a:gd name="adj" fmla="val 7264"/>
                </a:avLst>
              </a:prstGeom>
              <a:solidFill>
                <a:srgbClr val="E5E5FF"/>
              </a:soli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p>
            </p:txBody>
          </p:sp>
          <p:sp>
            <p:nvSpPr>
              <p:cNvPr id="30" name="Rectangle 21"/>
              <p:cNvSpPr>
                <a:spLocks noChangeArrowheads="1"/>
              </p:cNvSpPr>
              <p:nvPr/>
            </p:nvSpPr>
            <p:spPr bwMode="auto">
              <a:xfrm>
                <a:off x="1007" y="1936"/>
                <a:ext cx="2806"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p>
            </p:txBody>
          </p:sp>
          <p:sp>
            <p:nvSpPr>
              <p:cNvPr id="31" name="AutoShape 22"/>
              <p:cNvSpPr>
                <a:spLocks noChangeArrowheads="1"/>
              </p:cNvSpPr>
              <p:nvPr/>
            </p:nvSpPr>
            <p:spPr bwMode="auto">
              <a:xfrm rot="16200000">
                <a:off x="2344" y="487"/>
                <a:ext cx="131" cy="2810"/>
              </a:xfrm>
              <a:prstGeom prst="roundRect">
                <a:avLst>
                  <a:gd name="adj" fmla="val 27792"/>
                </a:avLst>
              </a:prstGeom>
              <a:solidFill>
                <a:srgbClr val="CCCCFF"/>
              </a:soli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p>
            </p:txBody>
          </p:sp>
          <p:grpSp>
            <p:nvGrpSpPr>
              <p:cNvPr id="32" name="Group 29"/>
              <p:cNvGrpSpPr>
                <a:grpSpLocks/>
              </p:cNvGrpSpPr>
              <p:nvPr/>
            </p:nvGrpSpPr>
            <p:grpSpPr bwMode="auto">
              <a:xfrm rot="16200000">
                <a:off x="770" y="2120"/>
                <a:ext cx="734" cy="259"/>
                <a:chOff x="1357" y="2838"/>
                <a:chExt cx="2810" cy="225"/>
              </a:xfrm>
            </p:grpSpPr>
            <p:sp>
              <p:nvSpPr>
                <p:cNvPr id="33" name="Rectangle 27"/>
                <p:cNvSpPr>
                  <a:spLocks noChangeArrowheads="1"/>
                </p:cNvSpPr>
                <p:nvPr/>
              </p:nvSpPr>
              <p:spPr bwMode="auto">
                <a:xfrm>
                  <a:off x="1359" y="2948"/>
                  <a:ext cx="2806"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p>
              </p:txBody>
            </p:sp>
            <p:sp>
              <p:nvSpPr>
                <p:cNvPr id="34" name="AutoShape 28"/>
                <p:cNvSpPr>
                  <a:spLocks noChangeArrowheads="1"/>
                </p:cNvSpPr>
                <p:nvPr/>
              </p:nvSpPr>
              <p:spPr bwMode="auto">
                <a:xfrm rot="16200000">
                  <a:off x="2696" y="1499"/>
                  <a:ext cx="131" cy="2810"/>
                </a:xfrm>
                <a:prstGeom prst="roundRect">
                  <a:avLst>
                    <a:gd name="adj" fmla="val 27792"/>
                  </a:avLst>
                </a:prstGeom>
                <a:solidFill>
                  <a:srgbClr val="CCCCFF"/>
                </a:soli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p>
              </p:txBody>
            </p:sp>
          </p:grpSp>
        </p:grpSp>
        <p:sp>
          <p:nvSpPr>
            <p:cNvPr id="8" name="Rectangle 18"/>
            <p:cNvSpPr>
              <a:spLocks noChangeArrowheads="1"/>
            </p:cNvSpPr>
            <p:nvPr/>
          </p:nvSpPr>
          <p:spPr bwMode="auto">
            <a:xfrm>
              <a:off x="1045" y="1844"/>
              <a:ext cx="2724" cy="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457200" indent="-457200">
                <a:tabLst>
                  <a:tab pos="914400" algn="l"/>
                  <a:tab pos="2171700" algn="l"/>
                  <a:tab pos="2743200" algn="l"/>
                  <a:tab pos="3314700" algn="l"/>
                  <a:tab pos="3886200" algn="l"/>
                </a:tabLst>
              </a:pPr>
              <a:r>
                <a:rPr lang="en-US" altLang="en-US" b="1" dirty="0"/>
                <a:t>		A	B	C	D	E</a:t>
              </a:r>
            </a:p>
            <a:p>
              <a:pPr marL="457200" indent="-457200">
                <a:tabLst>
                  <a:tab pos="914400" algn="l"/>
                  <a:tab pos="2171700" algn="l"/>
                  <a:tab pos="2743200" algn="l"/>
                  <a:tab pos="3314700" algn="l"/>
                  <a:tab pos="3886200" algn="l"/>
                </a:tabLst>
              </a:pPr>
              <a:r>
                <a:rPr lang="en-US" altLang="en-US" b="1" dirty="0"/>
                <a:t>1			</a:t>
              </a:r>
              <a:r>
                <a:rPr lang="en-US" altLang="en-US" b="1" i="1" dirty="0"/>
                <a:t>a</a:t>
              </a:r>
              <a:r>
                <a:rPr lang="en-US" altLang="en-US" b="1" baseline="-25000" dirty="0"/>
                <a:t>1</a:t>
              </a:r>
              <a:r>
                <a:rPr lang="en-US" altLang="en-US" b="1" dirty="0"/>
                <a:t>	</a:t>
              </a:r>
              <a:r>
                <a:rPr lang="en-US" altLang="en-US" b="1" i="1" dirty="0"/>
                <a:t>a</a:t>
              </a:r>
              <a:r>
                <a:rPr lang="en-US" altLang="en-US" b="1" baseline="-25000" dirty="0"/>
                <a:t>2</a:t>
              </a:r>
              <a:r>
                <a:rPr lang="en-US" altLang="en-US" b="1" dirty="0"/>
                <a:t>	</a:t>
              </a:r>
              <a:r>
                <a:rPr lang="en-US" altLang="en-US" b="1" i="1" dirty="0"/>
                <a:t>a</a:t>
              </a:r>
              <a:r>
                <a:rPr lang="en-US" altLang="en-US" b="1" baseline="-25000" dirty="0"/>
                <a:t>3</a:t>
              </a:r>
              <a:r>
                <a:rPr lang="en-US" altLang="en-US" b="1" dirty="0"/>
                <a:t>	</a:t>
              </a:r>
              <a:r>
                <a:rPr lang="en-US" altLang="en-US" b="1" i="1" dirty="0"/>
                <a:t>a</a:t>
              </a:r>
              <a:r>
                <a:rPr lang="en-US" altLang="en-US" b="1" baseline="-25000" dirty="0"/>
                <a:t>4</a:t>
              </a:r>
              <a:endParaRPr lang="en-US" altLang="en-US" b="1" dirty="0"/>
            </a:p>
            <a:p>
              <a:pPr marL="457200" indent="-457200">
                <a:tabLst>
                  <a:tab pos="914400" algn="l"/>
                  <a:tab pos="2171700" algn="l"/>
                  <a:tab pos="2743200" algn="l"/>
                  <a:tab pos="3314700" algn="l"/>
                  <a:tab pos="3886200" algn="l"/>
                </a:tabLst>
              </a:pPr>
              <a:r>
                <a:rPr lang="en-US" altLang="en-US" b="1" dirty="0"/>
                <a:t>2	Length of Side	1	 2	 3	 4</a:t>
              </a:r>
            </a:p>
            <a:p>
              <a:pPr marL="457200" indent="-457200">
                <a:tabLst>
                  <a:tab pos="914400" algn="l"/>
                  <a:tab pos="2171700" algn="l"/>
                  <a:tab pos="2743200" algn="l"/>
                  <a:tab pos="3314700" algn="l"/>
                  <a:tab pos="3886200" algn="l"/>
                </a:tabLst>
              </a:pPr>
              <a:r>
                <a:rPr lang="en-US" altLang="en-US" b="1" dirty="0"/>
                <a:t>3	Perimeter	4	8	12	16</a:t>
              </a:r>
            </a:p>
          </p:txBody>
        </p:sp>
        <p:sp>
          <p:nvSpPr>
            <p:cNvPr id="9" name="Line 31"/>
            <p:cNvSpPr>
              <a:spLocks noChangeShapeType="1"/>
            </p:cNvSpPr>
            <p:nvPr/>
          </p:nvSpPr>
          <p:spPr bwMode="auto">
            <a:xfrm rot="21600000">
              <a:off x="1268" y="1821"/>
              <a:ext cx="0" cy="229"/>
            </a:xfrm>
            <a:prstGeom prst="line">
              <a:avLst/>
            </a:prstGeom>
            <a:noFill/>
            <a:ln w="9525">
              <a:solidFill>
                <a:srgbClr val="E5E5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p>
          </p:txBody>
        </p:sp>
        <p:sp>
          <p:nvSpPr>
            <p:cNvPr id="10" name="Line 32"/>
            <p:cNvSpPr>
              <a:spLocks noChangeShapeType="1"/>
            </p:cNvSpPr>
            <p:nvPr/>
          </p:nvSpPr>
          <p:spPr bwMode="auto">
            <a:xfrm rot="16200000">
              <a:off x="1145" y="1912"/>
              <a:ext cx="0" cy="277"/>
            </a:xfrm>
            <a:prstGeom prst="line">
              <a:avLst/>
            </a:prstGeom>
            <a:noFill/>
            <a:ln w="9525">
              <a:solidFill>
                <a:srgbClr val="E5E5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p>
          </p:txBody>
        </p:sp>
        <p:grpSp>
          <p:nvGrpSpPr>
            <p:cNvPr id="11" name="Group 43"/>
            <p:cNvGrpSpPr>
              <a:grpSpLocks/>
            </p:cNvGrpSpPr>
            <p:nvPr/>
          </p:nvGrpSpPr>
          <p:grpSpPr bwMode="auto">
            <a:xfrm>
              <a:off x="2370" y="1837"/>
              <a:ext cx="0" cy="781"/>
              <a:chOff x="2370" y="1837"/>
              <a:chExt cx="0" cy="781"/>
            </a:xfrm>
          </p:grpSpPr>
          <p:sp>
            <p:nvSpPr>
              <p:cNvPr id="27" name="Line 35"/>
              <p:cNvSpPr>
                <a:spLocks noChangeShapeType="1"/>
              </p:cNvSpPr>
              <p:nvPr/>
            </p:nvSpPr>
            <p:spPr bwMode="auto">
              <a:xfrm rot="16200000">
                <a:off x="2012" y="2260"/>
                <a:ext cx="716" cy="0"/>
              </a:xfrm>
              <a:prstGeom prst="line">
                <a:avLst/>
              </a:prstGeom>
              <a:noFill/>
              <a:ln w="9525">
                <a:solidFill>
                  <a:srgbClr val="CC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p>
            </p:txBody>
          </p:sp>
          <p:sp>
            <p:nvSpPr>
              <p:cNvPr id="28" name="Line 36"/>
              <p:cNvSpPr>
                <a:spLocks noChangeShapeType="1"/>
              </p:cNvSpPr>
              <p:nvPr/>
            </p:nvSpPr>
            <p:spPr bwMode="auto">
              <a:xfrm rot="21600000">
                <a:off x="2370" y="1837"/>
                <a:ext cx="0" cy="216"/>
              </a:xfrm>
              <a:prstGeom prst="line">
                <a:avLst/>
              </a:prstGeom>
              <a:noFill/>
              <a:ln w="9525">
                <a:solidFill>
                  <a:srgbClr val="E5E5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p>
            </p:txBody>
          </p:sp>
        </p:grpSp>
        <p:grpSp>
          <p:nvGrpSpPr>
            <p:cNvPr id="12" name="Group 44"/>
            <p:cNvGrpSpPr>
              <a:grpSpLocks/>
            </p:cNvGrpSpPr>
            <p:nvPr/>
          </p:nvGrpSpPr>
          <p:grpSpPr bwMode="auto">
            <a:xfrm>
              <a:off x="2730" y="1837"/>
              <a:ext cx="0" cy="781"/>
              <a:chOff x="2370" y="1837"/>
              <a:chExt cx="0" cy="781"/>
            </a:xfrm>
          </p:grpSpPr>
          <p:sp>
            <p:nvSpPr>
              <p:cNvPr id="25" name="Line 45"/>
              <p:cNvSpPr>
                <a:spLocks noChangeShapeType="1"/>
              </p:cNvSpPr>
              <p:nvPr/>
            </p:nvSpPr>
            <p:spPr bwMode="auto">
              <a:xfrm rot="16200000">
                <a:off x="2012" y="2260"/>
                <a:ext cx="716" cy="0"/>
              </a:xfrm>
              <a:prstGeom prst="line">
                <a:avLst/>
              </a:prstGeom>
              <a:noFill/>
              <a:ln w="9525">
                <a:solidFill>
                  <a:srgbClr val="CC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p>
            </p:txBody>
          </p:sp>
          <p:sp>
            <p:nvSpPr>
              <p:cNvPr id="26" name="Line 46"/>
              <p:cNvSpPr>
                <a:spLocks noChangeShapeType="1"/>
              </p:cNvSpPr>
              <p:nvPr/>
            </p:nvSpPr>
            <p:spPr bwMode="auto">
              <a:xfrm rot="21600000">
                <a:off x="2370" y="1837"/>
                <a:ext cx="0" cy="216"/>
              </a:xfrm>
              <a:prstGeom prst="line">
                <a:avLst/>
              </a:prstGeom>
              <a:noFill/>
              <a:ln w="9525">
                <a:solidFill>
                  <a:srgbClr val="E5E5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p>
            </p:txBody>
          </p:sp>
        </p:grpSp>
        <p:grpSp>
          <p:nvGrpSpPr>
            <p:cNvPr id="13" name="Group 47"/>
            <p:cNvGrpSpPr>
              <a:grpSpLocks/>
            </p:cNvGrpSpPr>
            <p:nvPr/>
          </p:nvGrpSpPr>
          <p:grpSpPr bwMode="auto">
            <a:xfrm>
              <a:off x="3091" y="1837"/>
              <a:ext cx="0" cy="781"/>
              <a:chOff x="2370" y="1837"/>
              <a:chExt cx="0" cy="781"/>
            </a:xfrm>
          </p:grpSpPr>
          <p:sp>
            <p:nvSpPr>
              <p:cNvPr id="23" name="Line 48"/>
              <p:cNvSpPr>
                <a:spLocks noChangeShapeType="1"/>
              </p:cNvSpPr>
              <p:nvPr/>
            </p:nvSpPr>
            <p:spPr bwMode="auto">
              <a:xfrm rot="16200000">
                <a:off x="2012" y="2260"/>
                <a:ext cx="716" cy="0"/>
              </a:xfrm>
              <a:prstGeom prst="line">
                <a:avLst/>
              </a:prstGeom>
              <a:noFill/>
              <a:ln w="9525">
                <a:solidFill>
                  <a:srgbClr val="CC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p>
            </p:txBody>
          </p:sp>
          <p:sp>
            <p:nvSpPr>
              <p:cNvPr id="24" name="Line 49"/>
              <p:cNvSpPr>
                <a:spLocks noChangeShapeType="1"/>
              </p:cNvSpPr>
              <p:nvPr/>
            </p:nvSpPr>
            <p:spPr bwMode="auto">
              <a:xfrm rot="21600000">
                <a:off x="2370" y="1837"/>
                <a:ext cx="0" cy="216"/>
              </a:xfrm>
              <a:prstGeom prst="line">
                <a:avLst/>
              </a:prstGeom>
              <a:noFill/>
              <a:ln w="9525">
                <a:solidFill>
                  <a:srgbClr val="E5E5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p>
            </p:txBody>
          </p:sp>
        </p:grpSp>
        <p:grpSp>
          <p:nvGrpSpPr>
            <p:cNvPr id="14" name="Group 50"/>
            <p:cNvGrpSpPr>
              <a:grpSpLocks/>
            </p:cNvGrpSpPr>
            <p:nvPr/>
          </p:nvGrpSpPr>
          <p:grpSpPr bwMode="auto">
            <a:xfrm>
              <a:off x="3452" y="1837"/>
              <a:ext cx="0" cy="781"/>
              <a:chOff x="2370" y="1837"/>
              <a:chExt cx="0" cy="781"/>
            </a:xfrm>
          </p:grpSpPr>
          <p:sp>
            <p:nvSpPr>
              <p:cNvPr id="21" name="Line 51"/>
              <p:cNvSpPr>
                <a:spLocks noChangeShapeType="1"/>
              </p:cNvSpPr>
              <p:nvPr/>
            </p:nvSpPr>
            <p:spPr bwMode="auto">
              <a:xfrm rot="16200000">
                <a:off x="2012" y="2260"/>
                <a:ext cx="716" cy="0"/>
              </a:xfrm>
              <a:prstGeom prst="line">
                <a:avLst/>
              </a:prstGeom>
              <a:noFill/>
              <a:ln w="9525">
                <a:solidFill>
                  <a:srgbClr val="CC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p>
            </p:txBody>
          </p:sp>
          <p:sp>
            <p:nvSpPr>
              <p:cNvPr id="22" name="Line 52"/>
              <p:cNvSpPr>
                <a:spLocks noChangeShapeType="1"/>
              </p:cNvSpPr>
              <p:nvPr/>
            </p:nvSpPr>
            <p:spPr bwMode="auto">
              <a:xfrm rot="21600000">
                <a:off x="2370" y="1837"/>
                <a:ext cx="0" cy="216"/>
              </a:xfrm>
              <a:prstGeom prst="line">
                <a:avLst/>
              </a:prstGeom>
              <a:noFill/>
              <a:ln w="9525">
                <a:solidFill>
                  <a:srgbClr val="E5E5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p>
            </p:txBody>
          </p:sp>
        </p:grpSp>
        <p:grpSp>
          <p:nvGrpSpPr>
            <p:cNvPr id="15" name="Group 57"/>
            <p:cNvGrpSpPr>
              <a:grpSpLocks/>
            </p:cNvGrpSpPr>
            <p:nvPr/>
          </p:nvGrpSpPr>
          <p:grpSpPr bwMode="auto">
            <a:xfrm>
              <a:off x="1010" y="2240"/>
              <a:ext cx="2798" cy="0"/>
              <a:chOff x="1010" y="2211"/>
              <a:chExt cx="2798" cy="0"/>
            </a:xfrm>
          </p:grpSpPr>
          <p:sp>
            <p:nvSpPr>
              <p:cNvPr id="19" name="Line 23"/>
              <p:cNvSpPr>
                <a:spLocks noChangeShapeType="1"/>
              </p:cNvSpPr>
              <p:nvPr/>
            </p:nvSpPr>
            <p:spPr bwMode="auto">
              <a:xfrm rot="10800000">
                <a:off x="1213" y="2211"/>
                <a:ext cx="2595" cy="0"/>
              </a:xfrm>
              <a:prstGeom prst="line">
                <a:avLst/>
              </a:prstGeom>
              <a:noFill/>
              <a:ln w="9525">
                <a:solidFill>
                  <a:srgbClr val="CC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p>
            </p:txBody>
          </p:sp>
          <p:sp>
            <p:nvSpPr>
              <p:cNvPr id="20" name="Line 25"/>
              <p:cNvSpPr>
                <a:spLocks noChangeShapeType="1"/>
              </p:cNvSpPr>
              <p:nvPr/>
            </p:nvSpPr>
            <p:spPr bwMode="auto">
              <a:xfrm rot="16200000">
                <a:off x="1137" y="2084"/>
                <a:ext cx="0" cy="253"/>
              </a:xfrm>
              <a:prstGeom prst="line">
                <a:avLst/>
              </a:prstGeom>
              <a:noFill/>
              <a:ln w="9525">
                <a:solidFill>
                  <a:srgbClr val="E5E5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p>
            </p:txBody>
          </p:sp>
        </p:grpSp>
        <p:grpSp>
          <p:nvGrpSpPr>
            <p:cNvPr id="16" name="Group 58"/>
            <p:cNvGrpSpPr>
              <a:grpSpLocks/>
            </p:cNvGrpSpPr>
            <p:nvPr/>
          </p:nvGrpSpPr>
          <p:grpSpPr bwMode="auto">
            <a:xfrm>
              <a:off x="1010" y="2404"/>
              <a:ext cx="2798" cy="0"/>
              <a:chOff x="1010" y="2211"/>
              <a:chExt cx="2798" cy="0"/>
            </a:xfrm>
          </p:grpSpPr>
          <p:sp>
            <p:nvSpPr>
              <p:cNvPr id="17" name="Line 59"/>
              <p:cNvSpPr>
                <a:spLocks noChangeShapeType="1"/>
              </p:cNvSpPr>
              <p:nvPr/>
            </p:nvSpPr>
            <p:spPr bwMode="auto">
              <a:xfrm rot="10800000">
                <a:off x="1213" y="2211"/>
                <a:ext cx="2595" cy="0"/>
              </a:xfrm>
              <a:prstGeom prst="line">
                <a:avLst/>
              </a:prstGeom>
              <a:noFill/>
              <a:ln w="9525">
                <a:solidFill>
                  <a:srgbClr val="CC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p>
            </p:txBody>
          </p:sp>
          <p:sp>
            <p:nvSpPr>
              <p:cNvPr id="18" name="Line 60"/>
              <p:cNvSpPr>
                <a:spLocks noChangeShapeType="1"/>
              </p:cNvSpPr>
              <p:nvPr/>
            </p:nvSpPr>
            <p:spPr bwMode="auto">
              <a:xfrm rot="16200000">
                <a:off x="1137" y="2084"/>
                <a:ext cx="0" cy="253"/>
              </a:xfrm>
              <a:prstGeom prst="line">
                <a:avLst/>
              </a:prstGeom>
              <a:noFill/>
              <a:ln w="9525">
                <a:solidFill>
                  <a:srgbClr val="E5E5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p>
            </p:txBody>
          </p:sp>
        </p:grpSp>
      </p:grpSp>
      <p:sp>
        <p:nvSpPr>
          <p:cNvPr id="35" name="Rectangle 40"/>
          <p:cNvSpPr>
            <a:spLocks noChangeArrowheads="1"/>
          </p:cNvSpPr>
          <p:nvPr/>
        </p:nvSpPr>
        <p:spPr bwMode="auto">
          <a:xfrm>
            <a:off x="762000" y="3887788"/>
            <a:ext cx="539051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342900" indent="-342900"/>
            <a:r>
              <a:rPr lang="en-US" altLang="en-US" sz="2000" b="1" dirty="0"/>
              <a:t>b. 	Write an explicit formula for each sequence.</a:t>
            </a:r>
          </a:p>
        </p:txBody>
      </p:sp>
      <p:sp>
        <p:nvSpPr>
          <p:cNvPr id="36" name="Rectangle 41"/>
          <p:cNvSpPr>
            <a:spLocks noChangeArrowheads="1"/>
          </p:cNvSpPr>
          <p:nvPr/>
        </p:nvSpPr>
        <p:spPr bwMode="auto">
          <a:xfrm>
            <a:off x="1066800" y="4648200"/>
            <a:ext cx="741997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b="1" dirty="0">
                <a:solidFill>
                  <a:srgbClr val="FF0000"/>
                </a:solidFill>
              </a:rPr>
              <a:t>Explicit Formula Row 2:     </a:t>
            </a:r>
            <a:r>
              <a:rPr lang="en-US" altLang="en-US" sz="2400" b="1" i="1" dirty="0">
                <a:solidFill>
                  <a:srgbClr val="FF0000"/>
                </a:solidFill>
              </a:rPr>
              <a:t>a</a:t>
            </a:r>
            <a:r>
              <a:rPr lang="en-US" altLang="en-US" sz="2400" b="1" i="1" baseline="-25000" dirty="0">
                <a:solidFill>
                  <a:srgbClr val="FF0000"/>
                </a:solidFill>
              </a:rPr>
              <a:t>n</a:t>
            </a:r>
            <a:r>
              <a:rPr lang="en-US" altLang="en-US" sz="2400" b="1" dirty="0">
                <a:solidFill>
                  <a:srgbClr val="FF0000"/>
                </a:solidFill>
              </a:rPr>
              <a:t> = </a:t>
            </a:r>
            <a:r>
              <a:rPr lang="en-US" altLang="en-US" sz="2400" b="1" i="1" dirty="0">
                <a:solidFill>
                  <a:srgbClr val="FF0000"/>
                </a:solidFill>
              </a:rPr>
              <a:t>n</a:t>
            </a:r>
            <a:r>
              <a:rPr lang="en-US" altLang="en-US" sz="2400" b="1" dirty="0">
                <a:solidFill>
                  <a:srgbClr val="FF0000"/>
                </a:solidFill>
              </a:rPr>
              <a:t>. </a:t>
            </a:r>
          </a:p>
          <a:p>
            <a:endParaRPr lang="en-US" altLang="en-US" sz="2400" b="1" dirty="0">
              <a:solidFill>
                <a:srgbClr val="FF0000"/>
              </a:solidFill>
            </a:endParaRPr>
          </a:p>
          <a:p>
            <a:r>
              <a:rPr lang="en-US" altLang="en-US" sz="2400" b="1" dirty="0">
                <a:solidFill>
                  <a:srgbClr val="FF0000"/>
                </a:solidFill>
              </a:rPr>
              <a:t>Explicit Formula Row 3:     </a:t>
            </a:r>
            <a:r>
              <a:rPr lang="en-US" altLang="en-US" sz="2400" b="1" i="1" dirty="0">
                <a:solidFill>
                  <a:srgbClr val="FF0000"/>
                </a:solidFill>
              </a:rPr>
              <a:t>a</a:t>
            </a:r>
            <a:r>
              <a:rPr lang="en-US" altLang="en-US" sz="2400" b="1" i="1" baseline="-25000" dirty="0">
                <a:solidFill>
                  <a:srgbClr val="FF0000"/>
                </a:solidFill>
              </a:rPr>
              <a:t>n</a:t>
            </a:r>
            <a:r>
              <a:rPr lang="en-US" altLang="en-US" sz="2400" b="1" dirty="0">
                <a:solidFill>
                  <a:srgbClr val="FF0000"/>
                </a:solidFill>
              </a:rPr>
              <a:t> = 4</a:t>
            </a:r>
            <a:r>
              <a:rPr lang="en-US" altLang="en-US" sz="2400" b="1" i="1" dirty="0">
                <a:solidFill>
                  <a:srgbClr val="FF0000"/>
                </a:solidFill>
              </a:rPr>
              <a:t>n</a:t>
            </a:r>
            <a:r>
              <a:rPr lang="en-US" altLang="en-US" sz="2400" b="1" dirty="0">
                <a:solidFill>
                  <a:srgbClr val="FF0000"/>
                </a:solidFill>
              </a:rPr>
              <a:t>.</a:t>
            </a:r>
          </a:p>
        </p:txBody>
      </p:sp>
    </p:spTree>
    <p:extLst>
      <p:ext uri="{BB962C8B-B14F-4D97-AF65-F5344CB8AC3E}">
        <p14:creationId xmlns:p14="http://schemas.microsoft.com/office/powerpoint/2010/main" val="1317145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5">
                                            <p:bg/>
                                          </p:spTgt>
                                        </p:tgtEl>
                                        <p:attrNameLst>
                                          <p:attrName>style.visibility</p:attrName>
                                        </p:attrNameLst>
                                      </p:cBhvr>
                                      <p:to>
                                        <p:strVal val="visible"/>
                                      </p:to>
                                    </p:set>
                                    <p:anim calcmode="lin" valueType="num">
                                      <p:cBhvr additive="base">
                                        <p:cTn id="12" dur="500" fill="hold"/>
                                        <p:tgtEl>
                                          <p:spTgt spid="5">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5">
                                            <p:bg/>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 calcmode="lin" valueType="num">
                                      <p:cBhvr additive="base">
                                        <p:cTn id="1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500" fill="hold"/>
                                        <p:tgtEl>
                                          <p:spTgt spid="35"/>
                                        </p:tgtEl>
                                        <p:attrNameLst>
                                          <p:attrName>ppt_x</p:attrName>
                                        </p:attrNameLst>
                                      </p:cBhvr>
                                      <p:tavLst>
                                        <p:tav tm="0">
                                          <p:val>
                                            <p:strVal val="#ppt_x"/>
                                          </p:val>
                                        </p:tav>
                                        <p:tav tm="100000">
                                          <p:val>
                                            <p:strVal val="#ppt_x"/>
                                          </p:val>
                                        </p:tav>
                                      </p:tavLst>
                                    </p:anim>
                                    <p:anim calcmode="lin" valueType="num">
                                      <p:cBhvr additive="base">
                                        <p:cTn id="27"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additive="base">
                                        <p:cTn id="32" dur="500" fill="hold"/>
                                        <p:tgtEl>
                                          <p:spTgt spid="36"/>
                                        </p:tgtEl>
                                        <p:attrNameLst>
                                          <p:attrName>ppt_x</p:attrName>
                                        </p:attrNameLst>
                                      </p:cBhvr>
                                      <p:tavLst>
                                        <p:tav tm="0">
                                          <p:val>
                                            <p:strVal val="1+#ppt_w/2"/>
                                          </p:val>
                                        </p:tav>
                                        <p:tav tm="100000">
                                          <p:val>
                                            <p:strVal val="#ppt_x"/>
                                          </p:val>
                                        </p:tav>
                                      </p:tavLst>
                                    </p:anim>
                                    <p:anim calcmode="lin" valueType="num">
                                      <p:cBhvr additive="base">
                                        <p:cTn id="33"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uiExpand="1" build="p" animBg="1"/>
      <p:bldP spid="35" grpId="0"/>
      <p:bldP spid="36"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
            <a:ext cx="8229600" cy="838200"/>
          </a:xfrm>
        </p:spPr>
        <p:style>
          <a:lnRef idx="2">
            <a:schemeClr val="accent4"/>
          </a:lnRef>
          <a:fillRef idx="1">
            <a:schemeClr val="lt1"/>
          </a:fillRef>
          <a:effectRef idx="0">
            <a:schemeClr val="accent4"/>
          </a:effectRef>
          <a:fontRef idx="minor">
            <a:schemeClr val="dk1"/>
          </a:fontRef>
        </p:style>
        <p:txBody>
          <a:bodyPr>
            <a:normAutofit/>
          </a:bodyPr>
          <a:lstStyle/>
          <a:p>
            <a:pPr algn="ctr"/>
            <a:r>
              <a:rPr lang="en-US" sz="4000" b="1" dirty="0">
                <a:solidFill>
                  <a:schemeClr val="accent6"/>
                </a:solidFill>
              </a:rPr>
              <a:t>Knowledge Quiz</a:t>
            </a:r>
          </a:p>
        </p:txBody>
      </p:sp>
      <p:sp>
        <p:nvSpPr>
          <p:cNvPr id="5" name="Content Placeholder 2"/>
          <p:cNvSpPr>
            <a:spLocks noGrp="1"/>
          </p:cNvSpPr>
          <p:nvPr>
            <p:ph idx="1"/>
          </p:nvPr>
        </p:nvSpPr>
        <p:spPr>
          <a:xfrm>
            <a:off x="457200" y="1066800"/>
            <a:ext cx="8305800" cy="5486400"/>
          </a:xfrm>
          <a:solidFill>
            <a:srgbClr val="CCECFF"/>
          </a:solidFill>
        </p:spPr>
        <p:txBody>
          <a:bodyPr>
            <a:normAutofit/>
          </a:bodyPr>
          <a:lstStyle/>
          <a:p>
            <a:pPr marL="0" indent="0">
              <a:buNone/>
            </a:pPr>
            <a:r>
              <a:rPr lang="en-US" sz="2000" b="1" dirty="0">
                <a:solidFill>
                  <a:schemeClr val="accent5">
                    <a:lumMod val="75000"/>
                  </a:schemeClr>
                </a:solidFill>
                <a:latin typeface="Arial" pitchFamily="34" charset="0"/>
                <a:cs typeface="Arial" pitchFamily="34" charset="0"/>
              </a:rPr>
              <a:t>Describe each pattern. Find the next three terms.</a:t>
            </a:r>
          </a:p>
        </p:txBody>
      </p:sp>
      <p:sp>
        <p:nvSpPr>
          <p:cNvPr id="6" name="Text Box 1065"/>
          <p:cNvSpPr txBox="1">
            <a:spLocks noChangeArrowheads="1"/>
          </p:cNvSpPr>
          <p:nvPr/>
        </p:nvSpPr>
        <p:spPr bwMode="auto">
          <a:xfrm>
            <a:off x="909638" y="1601788"/>
            <a:ext cx="28312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dirty="0">
                <a:latin typeface="Arial" pitchFamily="34" charset="0"/>
                <a:cs typeface="Arial" pitchFamily="34" charset="0"/>
              </a:rPr>
              <a:t>1.</a:t>
            </a:r>
            <a:r>
              <a:rPr lang="en-US" altLang="en-US" sz="2400" dirty="0">
                <a:latin typeface="Arial" pitchFamily="34" charset="0"/>
                <a:cs typeface="Arial" pitchFamily="34" charset="0"/>
              </a:rPr>
              <a:t> 5, 15, 25, 35, . . .</a:t>
            </a:r>
          </a:p>
        </p:txBody>
      </p:sp>
      <p:grpSp>
        <p:nvGrpSpPr>
          <p:cNvPr id="7" name="Group 1073"/>
          <p:cNvGrpSpPr>
            <a:grpSpLocks/>
          </p:cNvGrpSpPr>
          <p:nvPr/>
        </p:nvGrpSpPr>
        <p:grpSpPr bwMode="auto">
          <a:xfrm>
            <a:off x="4660902" y="1477967"/>
            <a:ext cx="2736851" cy="725489"/>
            <a:chOff x="2936" y="1243"/>
            <a:chExt cx="1724" cy="457"/>
          </a:xfrm>
        </p:grpSpPr>
        <p:sp>
          <p:nvSpPr>
            <p:cNvPr id="8" name="Text Box 1066"/>
            <p:cNvSpPr txBox="1">
              <a:spLocks noChangeArrowheads="1"/>
            </p:cNvSpPr>
            <p:nvPr/>
          </p:nvSpPr>
          <p:spPr bwMode="auto">
            <a:xfrm>
              <a:off x="2936" y="1321"/>
              <a:ext cx="172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a:latin typeface="Arial" pitchFamily="34" charset="0"/>
                  <a:cs typeface="Arial" pitchFamily="34" charset="0"/>
                </a:rPr>
                <a:t>2. </a:t>
              </a:r>
              <a:r>
                <a:rPr lang="en-US" altLang="en-US" sz="2400">
                  <a:latin typeface="Arial" pitchFamily="34" charset="0"/>
                  <a:cs typeface="Arial" pitchFamily="34" charset="0"/>
                </a:rPr>
                <a:t>1,    ,    ,      , . . .</a:t>
              </a:r>
            </a:p>
          </p:txBody>
        </p:sp>
        <p:sp>
          <p:nvSpPr>
            <p:cNvPr id="9" name="Text Box 1067"/>
            <p:cNvSpPr txBox="1">
              <a:spLocks noChangeArrowheads="1"/>
            </p:cNvSpPr>
            <p:nvPr/>
          </p:nvSpPr>
          <p:spPr bwMode="auto">
            <a:xfrm>
              <a:off x="3400" y="1254"/>
              <a:ext cx="206"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dirty="0">
                  <a:latin typeface="Arial" pitchFamily="34" charset="0"/>
                  <a:cs typeface="Arial" pitchFamily="34" charset="0"/>
                </a:rPr>
                <a:t>2</a:t>
              </a:r>
              <a:endParaRPr lang="en-US" altLang="en-US" sz="2000" u="sng" dirty="0">
                <a:latin typeface="Arial" pitchFamily="34" charset="0"/>
                <a:cs typeface="Arial" pitchFamily="34" charset="0"/>
              </a:endParaRPr>
            </a:p>
            <a:p>
              <a:r>
                <a:rPr lang="en-US" altLang="en-US" sz="2000" dirty="0">
                  <a:latin typeface="Arial" pitchFamily="34" charset="0"/>
                  <a:cs typeface="Arial" pitchFamily="34" charset="0"/>
                </a:rPr>
                <a:t>3</a:t>
              </a:r>
            </a:p>
          </p:txBody>
        </p:sp>
        <p:sp>
          <p:nvSpPr>
            <p:cNvPr id="10" name="Text Box 1068"/>
            <p:cNvSpPr txBox="1">
              <a:spLocks noChangeArrowheads="1"/>
            </p:cNvSpPr>
            <p:nvPr/>
          </p:nvSpPr>
          <p:spPr bwMode="auto">
            <a:xfrm>
              <a:off x="3620" y="1254"/>
              <a:ext cx="206"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latin typeface="Arial" pitchFamily="34" charset="0"/>
                  <a:cs typeface="Arial" pitchFamily="34" charset="0"/>
                </a:rPr>
                <a:t>4</a:t>
              </a:r>
              <a:endParaRPr lang="en-US" altLang="en-US" sz="2000" u="sng">
                <a:latin typeface="Arial" pitchFamily="34" charset="0"/>
                <a:cs typeface="Arial" pitchFamily="34" charset="0"/>
              </a:endParaRPr>
            </a:p>
            <a:p>
              <a:r>
                <a:rPr lang="en-US" altLang="en-US" sz="2000">
                  <a:latin typeface="Arial" pitchFamily="34" charset="0"/>
                  <a:cs typeface="Arial" pitchFamily="34" charset="0"/>
                </a:rPr>
                <a:t>9</a:t>
              </a:r>
            </a:p>
          </p:txBody>
        </p:sp>
        <p:grpSp>
          <p:nvGrpSpPr>
            <p:cNvPr id="11" name="Group 1072"/>
            <p:cNvGrpSpPr>
              <a:grpSpLocks/>
            </p:cNvGrpSpPr>
            <p:nvPr/>
          </p:nvGrpSpPr>
          <p:grpSpPr bwMode="auto">
            <a:xfrm>
              <a:off x="3868" y="1243"/>
              <a:ext cx="296" cy="446"/>
              <a:chOff x="3883" y="1243"/>
              <a:chExt cx="296" cy="446"/>
            </a:xfrm>
          </p:grpSpPr>
          <p:sp>
            <p:nvSpPr>
              <p:cNvPr id="12" name="Text Box 1069"/>
              <p:cNvSpPr txBox="1">
                <a:spLocks noChangeArrowheads="1"/>
              </p:cNvSpPr>
              <p:nvPr/>
            </p:nvSpPr>
            <p:spPr bwMode="auto">
              <a:xfrm>
                <a:off x="3883" y="1243"/>
                <a:ext cx="296"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dirty="0">
                    <a:latin typeface="Arial" pitchFamily="34" charset="0"/>
                    <a:cs typeface="Arial" pitchFamily="34" charset="0"/>
                  </a:rPr>
                  <a:t>8</a:t>
                </a:r>
              </a:p>
              <a:p>
                <a:pPr algn="ctr"/>
                <a:r>
                  <a:rPr lang="en-US" altLang="en-US" sz="2000" dirty="0">
                    <a:latin typeface="Arial" pitchFamily="34" charset="0"/>
                    <a:cs typeface="Arial" pitchFamily="34" charset="0"/>
                  </a:rPr>
                  <a:t>27</a:t>
                </a:r>
              </a:p>
            </p:txBody>
          </p:sp>
          <p:sp>
            <p:nvSpPr>
              <p:cNvPr id="13" name="Line 1070"/>
              <p:cNvSpPr>
                <a:spLocks noChangeShapeType="1"/>
              </p:cNvSpPr>
              <p:nvPr/>
            </p:nvSpPr>
            <p:spPr bwMode="auto">
              <a:xfrm>
                <a:off x="3959" y="1438"/>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2400">
                  <a:latin typeface="Arial" pitchFamily="34" charset="0"/>
                  <a:cs typeface="Arial" pitchFamily="34" charset="0"/>
                </a:endParaRPr>
              </a:p>
            </p:txBody>
          </p:sp>
        </p:grpSp>
      </p:grpSp>
      <p:sp>
        <p:nvSpPr>
          <p:cNvPr id="28" name="Text Box 1086"/>
          <p:cNvSpPr txBox="1">
            <a:spLocks noChangeArrowheads="1"/>
          </p:cNvSpPr>
          <p:nvPr/>
        </p:nvSpPr>
        <p:spPr bwMode="auto">
          <a:xfrm>
            <a:off x="609600" y="3200400"/>
            <a:ext cx="77247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pitchFamily="1" charset="0"/>
              </a:defRPr>
            </a:lvl1pPr>
            <a:lvl2pPr>
              <a:defRPr sz="2400">
                <a:solidFill>
                  <a:schemeClr val="tx1"/>
                </a:solidFill>
                <a:latin typeface="Times" pitchFamily="1" charset="0"/>
              </a:defRPr>
            </a:lvl2pPr>
            <a:lvl3pPr>
              <a:defRPr sz="2400">
                <a:solidFill>
                  <a:schemeClr val="tx1"/>
                </a:solidFill>
                <a:latin typeface="Times" pitchFamily="1" charset="0"/>
              </a:defRPr>
            </a:lvl3pPr>
            <a:lvl4pPr>
              <a:defRPr sz="2400">
                <a:solidFill>
                  <a:schemeClr val="tx1"/>
                </a:solidFill>
                <a:latin typeface="Times" pitchFamily="1" charset="0"/>
              </a:defRPr>
            </a:lvl4pPr>
            <a:lvl5pPr>
              <a:defRPr sz="2400">
                <a:solidFill>
                  <a:schemeClr val="tx1"/>
                </a:solidFill>
                <a:latin typeface="Times" pitchFamily="1" charset="0"/>
              </a:defRPr>
            </a:lvl5pPr>
            <a:lvl6pPr eaLnBrk="0" fontAlgn="base" hangingPunct="0">
              <a:spcBef>
                <a:spcPct val="0"/>
              </a:spcBef>
              <a:spcAft>
                <a:spcPct val="0"/>
              </a:spcAft>
              <a:defRPr sz="2400">
                <a:solidFill>
                  <a:schemeClr val="tx1"/>
                </a:solidFill>
                <a:latin typeface="Times" pitchFamily="1" charset="0"/>
              </a:defRPr>
            </a:lvl6pPr>
            <a:lvl7pPr eaLnBrk="0" fontAlgn="base" hangingPunct="0">
              <a:spcBef>
                <a:spcPct val="0"/>
              </a:spcBef>
              <a:spcAft>
                <a:spcPct val="0"/>
              </a:spcAft>
              <a:defRPr sz="2400">
                <a:solidFill>
                  <a:schemeClr val="tx1"/>
                </a:solidFill>
                <a:latin typeface="Times" pitchFamily="1" charset="0"/>
              </a:defRPr>
            </a:lvl7pPr>
            <a:lvl8pPr eaLnBrk="0" fontAlgn="base" hangingPunct="0">
              <a:spcBef>
                <a:spcPct val="0"/>
              </a:spcBef>
              <a:spcAft>
                <a:spcPct val="0"/>
              </a:spcAft>
              <a:defRPr sz="2400">
                <a:solidFill>
                  <a:schemeClr val="tx1"/>
                </a:solidFill>
                <a:latin typeface="Times" pitchFamily="1" charset="0"/>
              </a:defRPr>
            </a:lvl8pPr>
            <a:lvl9pPr eaLnBrk="0" fontAlgn="base" hangingPunct="0">
              <a:spcBef>
                <a:spcPct val="0"/>
              </a:spcBef>
              <a:spcAft>
                <a:spcPct val="0"/>
              </a:spcAft>
              <a:defRPr sz="2400">
                <a:solidFill>
                  <a:schemeClr val="tx1"/>
                </a:solidFill>
                <a:latin typeface="Times" pitchFamily="1" charset="0"/>
              </a:defRPr>
            </a:lvl9pPr>
          </a:lstStyle>
          <a:p>
            <a:r>
              <a:rPr lang="en-US" altLang="en-US" b="1" dirty="0">
                <a:latin typeface="Arial" pitchFamily="34" charset="0"/>
                <a:cs typeface="Arial" pitchFamily="34" charset="0"/>
              </a:rPr>
              <a:t>3.</a:t>
            </a:r>
            <a:r>
              <a:rPr lang="en-US" altLang="en-US" dirty="0">
                <a:latin typeface="Arial" pitchFamily="34" charset="0"/>
                <a:cs typeface="Arial" pitchFamily="34" charset="0"/>
              </a:rPr>
              <a:t> 	Write a recursive formula for the sequence: 7, –1, –9, –17, . . .. Then find the next term.</a:t>
            </a:r>
          </a:p>
        </p:txBody>
      </p:sp>
      <p:sp>
        <p:nvSpPr>
          <p:cNvPr id="2" name="TextBox 1"/>
          <p:cNvSpPr txBox="1"/>
          <p:nvPr/>
        </p:nvSpPr>
        <p:spPr>
          <a:xfrm>
            <a:off x="609600" y="4953000"/>
            <a:ext cx="7467600" cy="830997"/>
          </a:xfrm>
          <a:prstGeom prst="rect">
            <a:avLst/>
          </a:prstGeom>
          <a:noFill/>
        </p:spPr>
        <p:txBody>
          <a:bodyPr wrap="square" rtlCol="0">
            <a:spAutoFit/>
          </a:bodyPr>
          <a:lstStyle/>
          <a:p>
            <a:r>
              <a:rPr lang="en-US" sz="2400" dirty="0">
                <a:latin typeface="Arial"/>
                <a:cs typeface="Arial"/>
              </a:rPr>
              <a:t>4. Write an explicit formula for the sequence: 12, 20, 28, 36, . . . Then find the next term.</a:t>
            </a:r>
          </a:p>
        </p:txBody>
      </p:sp>
    </p:spTree>
    <p:extLst>
      <p:ext uri="{BB962C8B-B14F-4D97-AF65-F5344CB8AC3E}">
        <p14:creationId xmlns:p14="http://schemas.microsoft.com/office/powerpoint/2010/main" val="576160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5">
                                            <p:bg/>
                                          </p:spTgt>
                                        </p:tgtEl>
                                        <p:attrNameLst>
                                          <p:attrName>style.visibility</p:attrName>
                                        </p:attrNameLst>
                                      </p:cBhvr>
                                      <p:to>
                                        <p:strVal val="visible"/>
                                      </p:to>
                                    </p:set>
                                    <p:anim calcmode="lin" valueType="num">
                                      <p:cBhvr additive="base">
                                        <p:cTn id="12" dur="500" fill="hold"/>
                                        <p:tgtEl>
                                          <p:spTgt spid="5">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5">
                                            <p:bg/>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 calcmode="lin" valueType="num">
                                      <p:cBhvr additive="base">
                                        <p:cTn id="1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ppt_x"/>
                                          </p:val>
                                        </p:tav>
                                        <p:tav tm="100000">
                                          <p:val>
                                            <p:strVal val="#ppt_x"/>
                                          </p:val>
                                        </p:tav>
                                      </p:tavLst>
                                    </p:anim>
                                    <p:anim calcmode="lin" valueType="num">
                                      <p:cBhvr additive="base">
                                        <p:cTn id="3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uiExpand="1" build="p" animBg="1"/>
      <p:bldP spid="6"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52400"/>
            <a:ext cx="7772400" cy="2438400"/>
          </a:xfrm>
        </p:spPr>
        <p:txBody>
          <a:bodyPr/>
          <a:lstStyle/>
          <a:p>
            <a:pPr eaLnBrk="1" hangingPunct="1"/>
            <a:r>
              <a:rPr lang="en-US" altLang="en-US" dirty="0" smtClean="0">
                <a:solidFill>
                  <a:srgbClr val="00B050"/>
                </a:solidFill>
              </a:rPr>
              <a:t>9-2  </a:t>
            </a:r>
            <a:r>
              <a:rPr lang="en-US" altLang="en-US" dirty="0" smtClean="0">
                <a:solidFill>
                  <a:srgbClr val="00B050"/>
                </a:solidFill>
              </a:rPr>
              <a:t>Arithmetic Sequences</a:t>
            </a:r>
          </a:p>
        </p:txBody>
      </p:sp>
      <p:sp>
        <p:nvSpPr>
          <p:cNvPr id="2051" name="Rectangle 3"/>
          <p:cNvSpPr>
            <a:spLocks noGrp="1" noChangeArrowheads="1"/>
          </p:cNvSpPr>
          <p:nvPr>
            <p:ph type="subTitle" idx="1"/>
          </p:nvPr>
        </p:nvSpPr>
        <p:spPr>
          <a:xfrm>
            <a:off x="1371600" y="2590800"/>
            <a:ext cx="6400800" cy="3505200"/>
          </a:xfrm>
        </p:spPr>
        <p:txBody>
          <a:bodyPr>
            <a:normAutofit fontScale="92500" lnSpcReduction="10000"/>
          </a:bodyPr>
          <a:lstStyle/>
          <a:p>
            <a:pPr eaLnBrk="1" hangingPunct="1"/>
            <a:r>
              <a:rPr lang="en-US" altLang="en-US" sz="2400" b="1" i="1" smtClean="0">
                <a:latin typeface="Arial Black" panose="020B0A04020102020204" pitchFamily="34" charset="0"/>
              </a:rPr>
              <a:t>Today’s objective</a:t>
            </a:r>
          </a:p>
          <a:p>
            <a:pPr eaLnBrk="1" hangingPunct="1"/>
            <a:r>
              <a:rPr lang="en-US" altLang="en-US" sz="2400" b="1" i="1" smtClean="0">
                <a:latin typeface="Arial Black" panose="020B0A04020102020204" pitchFamily="34" charset="0"/>
              </a:rPr>
              <a:t>Students will define and identify arithmetic sequences and find the next terms and determine whether each sequence is arithmetic or not… also will identify the common differences and the arithmetic mean of two numbers in the sequence.</a:t>
            </a:r>
          </a:p>
        </p:txBody>
      </p:sp>
    </p:spTree>
    <p:extLst>
      <p:ext uri="{BB962C8B-B14F-4D97-AF65-F5344CB8AC3E}">
        <p14:creationId xmlns:p14="http://schemas.microsoft.com/office/powerpoint/2010/main" val="23892074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sz="3600" b="1" i="1" smtClean="0">
                <a:solidFill>
                  <a:srgbClr val="00B050"/>
                </a:solidFill>
                <a:latin typeface="Arial Black" panose="020B0A04020102020204" pitchFamily="34" charset="0"/>
              </a:rPr>
              <a:t>REAL WORLD APPLICATION</a:t>
            </a:r>
          </a:p>
        </p:txBody>
      </p:sp>
      <p:sp>
        <p:nvSpPr>
          <p:cNvPr id="3075" name="Content Placeholder 2"/>
          <p:cNvSpPr>
            <a:spLocks noGrp="1"/>
          </p:cNvSpPr>
          <p:nvPr>
            <p:ph idx="1"/>
          </p:nvPr>
        </p:nvSpPr>
        <p:spPr/>
        <p:txBody>
          <a:bodyPr/>
          <a:lstStyle/>
          <a:p>
            <a:r>
              <a:rPr lang="en-US" altLang="en-US" b="1" i="1" smtClean="0">
                <a:solidFill>
                  <a:srgbClr val="FF0000"/>
                </a:solidFill>
              </a:rPr>
              <a:t>GETTING READY </a:t>
            </a:r>
            <a:r>
              <a:rPr lang="en-US" altLang="en-US" b="1" i="1" smtClean="0"/>
              <a:t>– Let’s get motivated!</a:t>
            </a:r>
          </a:p>
          <a:p>
            <a:endParaRPr lang="en-US" altLang="en-US" b="1" i="1" smtClean="0"/>
          </a:p>
          <a:p>
            <a:r>
              <a:rPr lang="en-US" altLang="en-US" b="1" i="1" smtClean="0"/>
              <a:t>PREPARING FOR TRAINING IN ANY FIELD SUCH AS SPORTS, COSMOTOLOGY, FINANCE, ETC…</a:t>
            </a:r>
          </a:p>
          <a:p>
            <a:r>
              <a:rPr lang="en-US" altLang="en-US" b="1" i="1" smtClean="0"/>
              <a:t>LET’S THINK ABOUT REAL WORLD SENARIOS….. </a:t>
            </a:r>
          </a:p>
        </p:txBody>
      </p:sp>
    </p:spTree>
    <p:extLst>
      <p:ext uri="{BB962C8B-B14F-4D97-AF65-F5344CB8AC3E}">
        <p14:creationId xmlns:p14="http://schemas.microsoft.com/office/powerpoint/2010/main" val="1158348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style>
          <a:lnRef idx="2">
            <a:schemeClr val="accent4"/>
          </a:lnRef>
          <a:fillRef idx="1">
            <a:schemeClr val="lt1"/>
          </a:fillRef>
          <a:effectRef idx="0">
            <a:schemeClr val="accent4"/>
          </a:effectRef>
          <a:fontRef idx="minor">
            <a:schemeClr val="dk1"/>
          </a:fontRef>
        </p:style>
        <p:txBody>
          <a:bodyPr>
            <a:normAutofit/>
          </a:bodyPr>
          <a:lstStyle/>
          <a:p>
            <a:pPr algn="ctr"/>
            <a:r>
              <a:rPr lang="en-US" sz="4000" b="1" dirty="0">
                <a:solidFill>
                  <a:schemeClr val="accent6"/>
                </a:solidFill>
              </a:rPr>
              <a:t>Generating a Pattern - Phones</a:t>
            </a:r>
          </a:p>
        </p:txBody>
      </p:sp>
      <p:sp>
        <p:nvSpPr>
          <p:cNvPr id="3" name="Content Placeholder 2"/>
          <p:cNvSpPr>
            <a:spLocks noGrp="1"/>
          </p:cNvSpPr>
          <p:nvPr>
            <p:ph idx="1"/>
          </p:nvPr>
        </p:nvSpPr>
        <p:spPr>
          <a:xfrm>
            <a:off x="457200" y="1143000"/>
            <a:ext cx="8305800" cy="5410200"/>
          </a:xfrm>
          <a:solidFill>
            <a:srgbClr val="CCECFF"/>
          </a:solidFill>
        </p:spPr>
        <p:txBody>
          <a:bodyPr>
            <a:normAutofit/>
          </a:bodyPr>
          <a:lstStyle/>
          <a:p>
            <a:pPr marL="0" indent="0" algn="ctr">
              <a:buNone/>
            </a:pPr>
            <a:r>
              <a:rPr lang="en-US" sz="3200" b="1" dirty="0">
                <a:solidFill>
                  <a:schemeClr val="tx1"/>
                </a:solidFill>
              </a:rPr>
              <a:t>Suppose each student in your math class has a phone conversation with every other member of the class. What is the minimum number of calls required?</a:t>
            </a:r>
          </a:p>
          <a:p>
            <a:pPr marL="514350" indent="-514350">
              <a:buAutoNum type="arabicPeriod"/>
            </a:pPr>
            <a:r>
              <a:rPr lang="en-US" sz="3200" b="1" dirty="0">
                <a:solidFill>
                  <a:schemeClr val="accent6">
                    <a:lumMod val="50000"/>
                  </a:schemeClr>
                </a:solidFill>
              </a:rPr>
              <a:t> 2 people?</a:t>
            </a:r>
          </a:p>
          <a:p>
            <a:pPr marL="514350" indent="-514350">
              <a:buAutoNum type="arabicPeriod"/>
            </a:pPr>
            <a:r>
              <a:rPr lang="en-US" sz="3200" b="1" dirty="0">
                <a:solidFill>
                  <a:schemeClr val="accent6">
                    <a:lumMod val="50000"/>
                  </a:schemeClr>
                </a:solidFill>
              </a:rPr>
              <a:t> A group of 3?</a:t>
            </a:r>
          </a:p>
          <a:p>
            <a:pPr marL="514350" indent="-514350">
              <a:buAutoNum type="arabicPeriod"/>
            </a:pPr>
            <a:r>
              <a:rPr lang="en-US" sz="3200" b="1" dirty="0">
                <a:solidFill>
                  <a:schemeClr val="accent6">
                    <a:lumMod val="50000"/>
                  </a:schemeClr>
                </a:solidFill>
              </a:rPr>
              <a:t> A group of 4?</a:t>
            </a:r>
          </a:p>
          <a:p>
            <a:pPr marL="514350" indent="-514350">
              <a:buAutoNum type="arabicPeriod"/>
            </a:pPr>
            <a:r>
              <a:rPr lang="en-US" sz="3200" b="1" dirty="0">
                <a:solidFill>
                  <a:schemeClr val="accent6">
                    <a:lumMod val="50000"/>
                  </a:schemeClr>
                </a:solidFill>
              </a:rPr>
              <a:t> A group of 5?</a:t>
            </a:r>
          </a:p>
        </p:txBody>
      </p:sp>
      <p:sp>
        <p:nvSpPr>
          <p:cNvPr id="4" name="TextBox 3"/>
          <p:cNvSpPr txBox="1"/>
          <p:nvPr/>
        </p:nvSpPr>
        <p:spPr>
          <a:xfrm>
            <a:off x="2895600" y="3366655"/>
            <a:ext cx="1143000" cy="523220"/>
          </a:xfrm>
          <a:prstGeom prst="rect">
            <a:avLst/>
          </a:prstGeom>
          <a:noFill/>
        </p:spPr>
        <p:txBody>
          <a:bodyPr wrap="square" rtlCol="0">
            <a:spAutoFit/>
          </a:bodyPr>
          <a:lstStyle/>
          <a:p>
            <a:pPr algn="ctr"/>
            <a:r>
              <a:rPr lang="en-US" sz="2800" b="1" dirty="0">
                <a:solidFill>
                  <a:srgbClr val="FF0000"/>
                </a:solidFill>
              </a:rPr>
              <a:t>1 call</a:t>
            </a:r>
          </a:p>
        </p:txBody>
      </p:sp>
      <p:sp>
        <p:nvSpPr>
          <p:cNvPr id="5" name="TextBox 4"/>
          <p:cNvSpPr txBox="1"/>
          <p:nvPr/>
        </p:nvSpPr>
        <p:spPr>
          <a:xfrm>
            <a:off x="3605645" y="4042275"/>
            <a:ext cx="1143000" cy="523220"/>
          </a:xfrm>
          <a:prstGeom prst="rect">
            <a:avLst/>
          </a:prstGeom>
          <a:noFill/>
        </p:spPr>
        <p:txBody>
          <a:bodyPr wrap="square" rtlCol="0">
            <a:spAutoFit/>
          </a:bodyPr>
          <a:lstStyle/>
          <a:p>
            <a:pPr algn="ctr"/>
            <a:r>
              <a:rPr lang="en-US" sz="2800" b="1" dirty="0">
                <a:solidFill>
                  <a:srgbClr val="FF0000"/>
                </a:solidFill>
              </a:rPr>
              <a:t>3 calls</a:t>
            </a:r>
          </a:p>
        </p:txBody>
      </p:sp>
      <p:sp>
        <p:nvSpPr>
          <p:cNvPr id="6" name="TextBox 5"/>
          <p:cNvSpPr txBox="1"/>
          <p:nvPr/>
        </p:nvSpPr>
        <p:spPr>
          <a:xfrm>
            <a:off x="3758045" y="4800600"/>
            <a:ext cx="1143000" cy="523220"/>
          </a:xfrm>
          <a:prstGeom prst="rect">
            <a:avLst/>
          </a:prstGeom>
          <a:noFill/>
        </p:spPr>
        <p:txBody>
          <a:bodyPr wrap="square" rtlCol="0">
            <a:spAutoFit/>
          </a:bodyPr>
          <a:lstStyle/>
          <a:p>
            <a:pPr algn="ctr"/>
            <a:r>
              <a:rPr lang="en-US" sz="2800" b="1" dirty="0">
                <a:solidFill>
                  <a:srgbClr val="FF0000"/>
                </a:solidFill>
              </a:rPr>
              <a:t>6 calls</a:t>
            </a:r>
          </a:p>
        </p:txBody>
      </p:sp>
      <p:sp>
        <p:nvSpPr>
          <p:cNvPr id="7" name="TextBox 6"/>
          <p:cNvSpPr txBox="1"/>
          <p:nvPr/>
        </p:nvSpPr>
        <p:spPr>
          <a:xfrm>
            <a:off x="3758044" y="5638800"/>
            <a:ext cx="1652155" cy="523220"/>
          </a:xfrm>
          <a:prstGeom prst="rect">
            <a:avLst/>
          </a:prstGeom>
          <a:noFill/>
        </p:spPr>
        <p:txBody>
          <a:bodyPr wrap="square" rtlCol="0">
            <a:spAutoFit/>
          </a:bodyPr>
          <a:lstStyle/>
          <a:p>
            <a:pPr algn="ctr"/>
            <a:r>
              <a:rPr lang="en-US" sz="2800" b="1" dirty="0">
                <a:solidFill>
                  <a:srgbClr val="FF0000"/>
                </a:solidFill>
              </a:rPr>
              <a:t>10 calls</a:t>
            </a:r>
          </a:p>
        </p:txBody>
      </p:sp>
    </p:spTree>
    <p:extLst>
      <p:ext uri="{BB962C8B-B14F-4D97-AF65-F5344CB8AC3E}">
        <p14:creationId xmlns:p14="http://schemas.microsoft.com/office/powerpoint/2010/main" val="1148929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3">
                                            <p:bg/>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additive="base">
                                        <p:cTn id="2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additive="base">
                                        <p:cTn id="3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additive="base">
                                        <p:cTn id="40" dur="500" fill="hold"/>
                                        <p:tgtEl>
                                          <p:spTgt spid="5"/>
                                        </p:tgtEl>
                                        <p:attrNameLst>
                                          <p:attrName>ppt_x</p:attrName>
                                        </p:attrNameLst>
                                      </p:cBhvr>
                                      <p:tavLst>
                                        <p:tav tm="0">
                                          <p:val>
                                            <p:strVal val="#ppt_x"/>
                                          </p:val>
                                        </p:tav>
                                        <p:tav tm="100000">
                                          <p:val>
                                            <p:strVal val="#ppt_x"/>
                                          </p:val>
                                        </p:tav>
                                      </p:tavLst>
                                    </p:anim>
                                    <p:anim calcmode="lin" valueType="num">
                                      <p:cBhvr additive="base">
                                        <p:cTn id="4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 calcmode="lin" valueType="num">
                                      <p:cBhvr additive="base">
                                        <p:cTn id="4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 calcmode="lin" valueType="num">
                                      <p:cBhvr additive="base">
                                        <p:cTn id="52" dur="500" fill="hold"/>
                                        <p:tgtEl>
                                          <p:spTgt spid="6"/>
                                        </p:tgtEl>
                                        <p:attrNameLst>
                                          <p:attrName>ppt_x</p:attrName>
                                        </p:attrNameLst>
                                      </p:cBhvr>
                                      <p:tavLst>
                                        <p:tav tm="0">
                                          <p:val>
                                            <p:strVal val="#ppt_x"/>
                                          </p:val>
                                        </p:tav>
                                        <p:tav tm="100000">
                                          <p:val>
                                            <p:strVal val="#ppt_x"/>
                                          </p:val>
                                        </p:tav>
                                      </p:tavLst>
                                    </p:anim>
                                    <p:anim calcmode="lin" valueType="num">
                                      <p:cBhvr additive="base">
                                        <p:cTn id="5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3">
                                            <p:txEl>
                                              <p:pRg st="4" end="4"/>
                                            </p:txEl>
                                          </p:spTgt>
                                        </p:tgtEl>
                                        <p:attrNameLst>
                                          <p:attrName>style.visibility</p:attrName>
                                        </p:attrNameLst>
                                      </p:cBhvr>
                                      <p:to>
                                        <p:strVal val="visible"/>
                                      </p:to>
                                    </p:set>
                                    <p:anim calcmode="lin" valueType="num">
                                      <p:cBhvr additive="base">
                                        <p:cTn id="5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7"/>
                                        </p:tgtEl>
                                        <p:attrNameLst>
                                          <p:attrName>style.visibility</p:attrName>
                                        </p:attrNameLst>
                                      </p:cBhvr>
                                      <p:to>
                                        <p:strVal val="visible"/>
                                      </p:to>
                                    </p:set>
                                    <p:anim calcmode="lin" valueType="num">
                                      <p:cBhvr additive="base">
                                        <p:cTn id="64" dur="500" fill="hold"/>
                                        <p:tgtEl>
                                          <p:spTgt spid="7"/>
                                        </p:tgtEl>
                                        <p:attrNameLst>
                                          <p:attrName>ppt_x</p:attrName>
                                        </p:attrNameLst>
                                      </p:cBhvr>
                                      <p:tavLst>
                                        <p:tav tm="0">
                                          <p:val>
                                            <p:strVal val="#ppt_x"/>
                                          </p:val>
                                        </p:tav>
                                        <p:tav tm="100000">
                                          <p:val>
                                            <p:strVal val="#ppt_x"/>
                                          </p:val>
                                        </p:tav>
                                      </p:tavLst>
                                    </p:anim>
                                    <p:anim calcmode="lin" valueType="num">
                                      <p:cBhvr additive="base">
                                        <p:cTn id="6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P spid="4" grpId="0"/>
      <p:bldP spid="5" grpId="0"/>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sz="3200" b="1" i="1" smtClean="0">
                <a:solidFill>
                  <a:srgbClr val="00B050"/>
                </a:solidFill>
              </a:rPr>
              <a:t>Essential TN Ready Vocabulary</a:t>
            </a:r>
          </a:p>
        </p:txBody>
      </p:sp>
      <p:sp>
        <p:nvSpPr>
          <p:cNvPr id="4099" name="Content Placeholder 2"/>
          <p:cNvSpPr>
            <a:spLocks noGrp="1"/>
          </p:cNvSpPr>
          <p:nvPr>
            <p:ph idx="1"/>
          </p:nvPr>
        </p:nvSpPr>
        <p:spPr>
          <a:xfrm>
            <a:off x="457200" y="1600200"/>
            <a:ext cx="8229600" cy="4648200"/>
          </a:xfrm>
        </p:spPr>
        <p:txBody>
          <a:bodyPr>
            <a:normAutofit fontScale="92500" lnSpcReduction="20000"/>
          </a:bodyPr>
          <a:lstStyle/>
          <a:p>
            <a:r>
              <a:rPr lang="en-US" altLang="en-US" sz="2400" b="1" i="1" smtClean="0"/>
              <a:t>An </a:t>
            </a:r>
            <a:r>
              <a:rPr lang="en-US" altLang="en-US" sz="2400" b="1" i="1" smtClean="0">
                <a:solidFill>
                  <a:srgbClr val="FF0000"/>
                </a:solidFill>
              </a:rPr>
              <a:t>arithmetic sequence</a:t>
            </a:r>
            <a:r>
              <a:rPr lang="en-US" altLang="en-US" sz="2400" b="1" i="1" smtClean="0"/>
              <a:t> is a sequence where the difference between consecutive terms is constant.</a:t>
            </a:r>
          </a:p>
          <a:p>
            <a:endParaRPr lang="en-US" altLang="en-US" sz="2400" b="1" i="1" smtClean="0"/>
          </a:p>
          <a:p>
            <a:r>
              <a:rPr lang="en-US" altLang="en-US" sz="2400" b="1" i="1" smtClean="0"/>
              <a:t>This difference is called the </a:t>
            </a:r>
            <a:r>
              <a:rPr lang="en-US" altLang="en-US" sz="2400" b="1" i="1" smtClean="0">
                <a:solidFill>
                  <a:srgbClr val="FF0000"/>
                </a:solidFill>
              </a:rPr>
              <a:t>common difference.</a:t>
            </a:r>
          </a:p>
          <a:p>
            <a:endParaRPr lang="en-US" altLang="en-US" sz="2400" b="1" i="1" smtClean="0">
              <a:solidFill>
                <a:srgbClr val="FF0000"/>
              </a:solidFill>
            </a:endParaRPr>
          </a:p>
          <a:p>
            <a:endParaRPr lang="en-US" altLang="en-US" sz="2400" b="1" i="1" smtClean="0">
              <a:solidFill>
                <a:srgbClr val="FF0000"/>
              </a:solidFill>
            </a:endParaRPr>
          </a:p>
          <a:p>
            <a:r>
              <a:rPr lang="en-US" altLang="en-US" sz="2400" b="1" i="1" smtClean="0">
                <a:solidFill>
                  <a:srgbClr val="FF0000"/>
                </a:solidFill>
              </a:rPr>
              <a:t>Example 1: “I DO” </a:t>
            </a:r>
          </a:p>
          <a:p>
            <a:r>
              <a:rPr lang="en-US" altLang="en-US" sz="2400" b="1" i="1" smtClean="0">
                <a:solidFill>
                  <a:srgbClr val="FF0000"/>
                </a:solidFill>
              </a:rPr>
              <a:t>3, 8, 13, 18,…  Determine whether this sequence is arithmetic?</a:t>
            </a:r>
          </a:p>
          <a:p>
            <a:r>
              <a:rPr lang="en-US" altLang="en-US" sz="2400" b="1" i="1" smtClean="0">
                <a:solidFill>
                  <a:srgbClr val="0070C0"/>
                </a:solidFill>
              </a:rPr>
              <a:t>EX 2:     1, 5, 9, 13, 17,… “WE DO” Is this arithmetic?</a:t>
            </a:r>
          </a:p>
          <a:p>
            <a:r>
              <a:rPr lang="en-US" altLang="en-US" sz="2400" b="1" i="1" smtClean="0">
                <a:solidFill>
                  <a:srgbClr val="00B050"/>
                </a:solidFill>
              </a:rPr>
              <a:t>EX 3:     2, 3, 5, 8,…  “You Do” Is this arithmetic?</a:t>
            </a:r>
          </a:p>
          <a:p>
            <a:endParaRPr lang="en-US" altLang="en-US" sz="2400" b="1" i="1" smtClean="0">
              <a:solidFill>
                <a:srgbClr val="FF0000"/>
              </a:solidFill>
            </a:endParaRPr>
          </a:p>
          <a:p>
            <a:endParaRPr lang="en-US" altLang="en-US" sz="2400" b="1" i="1" smtClean="0"/>
          </a:p>
          <a:p>
            <a:endParaRPr lang="en-US" altLang="en-US" sz="2400" b="1" i="1" smtClean="0"/>
          </a:p>
          <a:p>
            <a:endParaRPr lang="en-US" altLang="en-US" sz="2000" b="1" i="1" smtClean="0"/>
          </a:p>
        </p:txBody>
      </p:sp>
    </p:spTree>
    <p:extLst>
      <p:ext uri="{BB962C8B-B14F-4D97-AF65-F5344CB8AC3E}">
        <p14:creationId xmlns:p14="http://schemas.microsoft.com/office/powerpoint/2010/main" val="10847301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sz="4000" smtClean="0"/>
              <a:t>How do I know if it is an </a:t>
            </a:r>
            <a:br>
              <a:rPr lang="en-US" altLang="en-US" sz="4000" smtClean="0"/>
            </a:br>
            <a:r>
              <a:rPr lang="en-US" altLang="en-US" sz="4000" smtClean="0"/>
              <a:t>arithmetic sequence?</a:t>
            </a:r>
          </a:p>
        </p:txBody>
      </p:sp>
      <p:sp>
        <p:nvSpPr>
          <p:cNvPr id="5123" name="Rectangle 3"/>
          <p:cNvSpPr>
            <a:spLocks noGrp="1" noChangeArrowheads="1"/>
          </p:cNvSpPr>
          <p:nvPr>
            <p:ph type="body" idx="1"/>
          </p:nvPr>
        </p:nvSpPr>
        <p:spPr>
          <a:xfrm>
            <a:off x="457200" y="1600200"/>
            <a:ext cx="8229600" cy="1219200"/>
          </a:xfrm>
        </p:spPr>
        <p:txBody>
          <a:bodyPr/>
          <a:lstStyle/>
          <a:p>
            <a:pPr eaLnBrk="1" hangingPunct="1"/>
            <a:r>
              <a:rPr lang="en-US" altLang="en-US" smtClean="0"/>
              <a:t>Look for a common </a:t>
            </a:r>
            <a:r>
              <a:rPr lang="en-US" altLang="en-US" b="1" i="1" smtClean="0"/>
              <a:t>difference</a:t>
            </a:r>
            <a:r>
              <a:rPr lang="en-US" altLang="en-US" smtClean="0"/>
              <a:t> between consecutive terms</a:t>
            </a:r>
          </a:p>
        </p:txBody>
      </p:sp>
      <p:sp>
        <p:nvSpPr>
          <p:cNvPr id="5124" name="Text Box 4"/>
          <p:cNvSpPr txBox="1">
            <a:spLocks noChangeArrowheads="1"/>
          </p:cNvSpPr>
          <p:nvPr/>
        </p:nvSpPr>
        <p:spPr bwMode="auto">
          <a:xfrm>
            <a:off x="914400" y="2971800"/>
            <a:ext cx="259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Ex: 2, 4, 8, 16 . . . </a:t>
            </a:r>
          </a:p>
        </p:txBody>
      </p:sp>
      <p:sp>
        <p:nvSpPr>
          <p:cNvPr id="3077" name="Text Box 5"/>
          <p:cNvSpPr txBox="1">
            <a:spLocks noChangeArrowheads="1"/>
          </p:cNvSpPr>
          <p:nvPr/>
        </p:nvSpPr>
        <p:spPr bwMode="auto">
          <a:xfrm>
            <a:off x="3429000" y="2971800"/>
            <a:ext cx="259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Common Difference?</a:t>
            </a:r>
          </a:p>
        </p:txBody>
      </p:sp>
      <p:sp>
        <p:nvSpPr>
          <p:cNvPr id="3078" name="Text Box 6"/>
          <p:cNvSpPr txBox="1">
            <a:spLocks noChangeArrowheads="1"/>
          </p:cNvSpPr>
          <p:nvPr/>
        </p:nvSpPr>
        <p:spPr bwMode="auto">
          <a:xfrm>
            <a:off x="990600" y="3429000"/>
            <a:ext cx="2286000" cy="119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2+2 = 4</a:t>
            </a:r>
          </a:p>
          <a:p>
            <a:pPr eaLnBrk="1" hangingPunct="1">
              <a:spcBef>
                <a:spcPct val="50000"/>
              </a:spcBef>
              <a:buFontTx/>
              <a:buNone/>
            </a:pPr>
            <a:r>
              <a:rPr lang="en-US" altLang="en-US" sz="1800"/>
              <a:t>4+ 4 = 8</a:t>
            </a:r>
          </a:p>
          <a:p>
            <a:pPr eaLnBrk="1" hangingPunct="1">
              <a:spcBef>
                <a:spcPct val="50000"/>
              </a:spcBef>
              <a:buFontTx/>
              <a:buNone/>
            </a:pPr>
            <a:r>
              <a:rPr lang="en-US" altLang="en-US" sz="1800"/>
              <a:t>8 + 8 = 16</a:t>
            </a:r>
          </a:p>
        </p:txBody>
      </p:sp>
      <p:sp>
        <p:nvSpPr>
          <p:cNvPr id="3079" name="AutoShape 7"/>
          <p:cNvSpPr>
            <a:spLocks/>
          </p:cNvSpPr>
          <p:nvPr/>
        </p:nvSpPr>
        <p:spPr bwMode="auto">
          <a:xfrm>
            <a:off x="2590800" y="3429000"/>
            <a:ext cx="457200" cy="1066800"/>
          </a:xfrm>
          <a:prstGeom prst="rightBrace">
            <a:avLst>
              <a:gd name="adj1" fmla="val 19444"/>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080" name="Text Box 8"/>
          <p:cNvSpPr txBox="1">
            <a:spLocks noChangeArrowheads="1"/>
          </p:cNvSpPr>
          <p:nvPr/>
        </p:nvSpPr>
        <p:spPr bwMode="auto">
          <a:xfrm>
            <a:off x="3429000" y="3657600"/>
            <a:ext cx="419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No. The sequence is NOT Arithmetic</a:t>
            </a:r>
          </a:p>
        </p:txBody>
      </p:sp>
      <p:sp>
        <p:nvSpPr>
          <p:cNvPr id="5129" name="Text Box 9"/>
          <p:cNvSpPr txBox="1">
            <a:spLocks noChangeArrowheads="1"/>
          </p:cNvSpPr>
          <p:nvPr/>
        </p:nvSpPr>
        <p:spPr bwMode="auto">
          <a:xfrm>
            <a:off x="838200" y="4876800"/>
            <a:ext cx="259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Ex: 48, 45, 42, 39 . . . </a:t>
            </a:r>
          </a:p>
        </p:txBody>
      </p:sp>
      <p:sp>
        <p:nvSpPr>
          <p:cNvPr id="3082" name="Text Box 10"/>
          <p:cNvSpPr txBox="1">
            <a:spLocks noChangeArrowheads="1"/>
          </p:cNvSpPr>
          <p:nvPr/>
        </p:nvSpPr>
        <p:spPr bwMode="auto">
          <a:xfrm>
            <a:off x="3352800" y="4876800"/>
            <a:ext cx="259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Common Difference?</a:t>
            </a:r>
          </a:p>
        </p:txBody>
      </p:sp>
      <p:sp>
        <p:nvSpPr>
          <p:cNvPr id="3083" name="Text Box 11"/>
          <p:cNvSpPr txBox="1">
            <a:spLocks noChangeArrowheads="1"/>
          </p:cNvSpPr>
          <p:nvPr/>
        </p:nvSpPr>
        <p:spPr bwMode="auto">
          <a:xfrm>
            <a:off x="914400" y="5334000"/>
            <a:ext cx="2286000" cy="119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48 - 3 = 45</a:t>
            </a:r>
          </a:p>
          <a:p>
            <a:pPr eaLnBrk="1" hangingPunct="1">
              <a:spcBef>
                <a:spcPct val="50000"/>
              </a:spcBef>
              <a:buFontTx/>
              <a:buNone/>
            </a:pPr>
            <a:r>
              <a:rPr lang="en-US" altLang="en-US" sz="1800"/>
              <a:t>45 - 3 = 42</a:t>
            </a:r>
          </a:p>
          <a:p>
            <a:pPr eaLnBrk="1" hangingPunct="1">
              <a:spcBef>
                <a:spcPct val="50000"/>
              </a:spcBef>
              <a:buFontTx/>
              <a:buNone/>
            </a:pPr>
            <a:r>
              <a:rPr lang="en-US" altLang="en-US" sz="1800"/>
              <a:t>42 - 3 = 39</a:t>
            </a:r>
          </a:p>
        </p:txBody>
      </p:sp>
      <p:sp>
        <p:nvSpPr>
          <p:cNvPr id="3084" name="AutoShape 12"/>
          <p:cNvSpPr>
            <a:spLocks/>
          </p:cNvSpPr>
          <p:nvPr/>
        </p:nvSpPr>
        <p:spPr bwMode="auto">
          <a:xfrm>
            <a:off x="2590800" y="5334000"/>
            <a:ext cx="457200" cy="1066800"/>
          </a:xfrm>
          <a:prstGeom prst="rightBrace">
            <a:avLst>
              <a:gd name="adj1" fmla="val 19444"/>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085" name="Text Box 13"/>
          <p:cNvSpPr txBox="1">
            <a:spLocks noChangeArrowheads="1"/>
          </p:cNvSpPr>
          <p:nvPr/>
        </p:nvSpPr>
        <p:spPr bwMode="auto">
          <a:xfrm>
            <a:off x="3429000" y="5562600"/>
            <a:ext cx="4191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Yes. The sequence IS Arithmetic. Subtract 3 each time</a:t>
            </a:r>
          </a:p>
        </p:txBody>
      </p:sp>
    </p:spTree>
    <p:extLst>
      <p:ext uri="{BB962C8B-B14F-4D97-AF65-F5344CB8AC3E}">
        <p14:creationId xmlns:p14="http://schemas.microsoft.com/office/powerpoint/2010/main" val="30212942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diamond(in)">
                                      <p:cBhvr>
                                        <p:cTn id="7" dur="2000"/>
                                        <p:tgtEl>
                                          <p:spTgt spid="30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077"/>
                                        </p:tgtEl>
                                        <p:attrNameLst>
                                          <p:attrName>style.visibility</p:attrName>
                                        </p:attrNameLst>
                                      </p:cBhvr>
                                      <p:to>
                                        <p:strVal val="visible"/>
                                      </p:to>
                                    </p:set>
                                    <p:animEffect transition="in" filter="diamond(in)">
                                      <p:cBhvr>
                                        <p:cTn id="12" dur="2000"/>
                                        <p:tgtEl>
                                          <p:spTgt spid="307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079"/>
                                        </p:tgtEl>
                                        <p:attrNameLst>
                                          <p:attrName>style.visibility</p:attrName>
                                        </p:attrNameLst>
                                      </p:cBhvr>
                                      <p:to>
                                        <p:strVal val="visible"/>
                                      </p:to>
                                    </p:set>
                                    <p:animEffect transition="in" filter="diamond(in)">
                                      <p:cBhvr>
                                        <p:cTn id="17" dur="2000"/>
                                        <p:tgtEl>
                                          <p:spTgt spid="3079"/>
                                        </p:tgtEl>
                                      </p:cBhvr>
                                    </p:animEffect>
                                  </p:childTnLst>
                                </p:cTn>
                              </p:par>
                              <p:par>
                                <p:cTn id="18" presetID="8" presetClass="entr" presetSubtype="16" fill="hold" grpId="0" nodeType="withEffect">
                                  <p:stCondLst>
                                    <p:cond delay="0"/>
                                  </p:stCondLst>
                                  <p:childTnLst>
                                    <p:set>
                                      <p:cBhvr>
                                        <p:cTn id="19" dur="1" fill="hold">
                                          <p:stCondLst>
                                            <p:cond delay="0"/>
                                          </p:stCondLst>
                                        </p:cTn>
                                        <p:tgtEl>
                                          <p:spTgt spid="3080"/>
                                        </p:tgtEl>
                                        <p:attrNameLst>
                                          <p:attrName>style.visibility</p:attrName>
                                        </p:attrNameLst>
                                      </p:cBhvr>
                                      <p:to>
                                        <p:strVal val="visible"/>
                                      </p:to>
                                    </p:set>
                                    <p:animEffect transition="in" filter="diamond(in)">
                                      <p:cBhvr>
                                        <p:cTn id="20" dur="2000"/>
                                        <p:tgtEl>
                                          <p:spTgt spid="308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3083"/>
                                        </p:tgtEl>
                                        <p:attrNameLst>
                                          <p:attrName>style.visibility</p:attrName>
                                        </p:attrNameLst>
                                      </p:cBhvr>
                                      <p:to>
                                        <p:strVal val="visible"/>
                                      </p:to>
                                    </p:set>
                                    <p:animEffect transition="in" filter="diamond(in)">
                                      <p:cBhvr>
                                        <p:cTn id="25" dur="2000"/>
                                        <p:tgtEl>
                                          <p:spTgt spid="308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8" presetClass="entr" presetSubtype="16" fill="hold" grpId="0" nodeType="clickEffect">
                                  <p:stCondLst>
                                    <p:cond delay="0"/>
                                  </p:stCondLst>
                                  <p:childTnLst>
                                    <p:set>
                                      <p:cBhvr>
                                        <p:cTn id="29" dur="1" fill="hold">
                                          <p:stCondLst>
                                            <p:cond delay="0"/>
                                          </p:stCondLst>
                                        </p:cTn>
                                        <p:tgtEl>
                                          <p:spTgt spid="3082"/>
                                        </p:tgtEl>
                                        <p:attrNameLst>
                                          <p:attrName>style.visibility</p:attrName>
                                        </p:attrNameLst>
                                      </p:cBhvr>
                                      <p:to>
                                        <p:strVal val="visible"/>
                                      </p:to>
                                    </p:set>
                                    <p:animEffect transition="in" filter="diamond(in)">
                                      <p:cBhvr>
                                        <p:cTn id="30" dur="2000"/>
                                        <p:tgtEl>
                                          <p:spTgt spid="308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8" presetClass="entr" presetSubtype="16" fill="hold" grpId="0" nodeType="clickEffect">
                                  <p:stCondLst>
                                    <p:cond delay="0"/>
                                  </p:stCondLst>
                                  <p:childTnLst>
                                    <p:set>
                                      <p:cBhvr>
                                        <p:cTn id="34" dur="1" fill="hold">
                                          <p:stCondLst>
                                            <p:cond delay="0"/>
                                          </p:stCondLst>
                                        </p:cTn>
                                        <p:tgtEl>
                                          <p:spTgt spid="3084"/>
                                        </p:tgtEl>
                                        <p:attrNameLst>
                                          <p:attrName>style.visibility</p:attrName>
                                        </p:attrNameLst>
                                      </p:cBhvr>
                                      <p:to>
                                        <p:strVal val="visible"/>
                                      </p:to>
                                    </p:set>
                                    <p:animEffect transition="in" filter="diamond(in)">
                                      <p:cBhvr>
                                        <p:cTn id="35" dur="2000"/>
                                        <p:tgtEl>
                                          <p:spTgt spid="3084"/>
                                        </p:tgtEl>
                                      </p:cBhvr>
                                    </p:animEffect>
                                  </p:childTnLst>
                                </p:cTn>
                              </p:par>
                              <p:par>
                                <p:cTn id="36" presetID="8" presetClass="entr" presetSubtype="16" fill="hold" grpId="0" nodeType="withEffect">
                                  <p:stCondLst>
                                    <p:cond delay="0"/>
                                  </p:stCondLst>
                                  <p:childTnLst>
                                    <p:set>
                                      <p:cBhvr>
                                        <p:cTn id="37" dur="1" fill="hold">
                                          <p:stCondLst>
                                            <p:cond delay="0"/>
                                          </p:stCondLst>
                                        </p:cTn>
                                        <p:tgtEl>
                                          <p:spTgt spid="3085"/>
                                        </p:tgtEl>
                                        <p:attrNameLst>
                                          <p:attrName>style.visibility</p:attrName>
                                        </p:attrNameLst>
                                      </p:cBhvr>
                                      <p:to>
                                        <p:strVal val="visible"/>
                                      </p:to>
                                    </p:set>
                                    <p:animEffect transition="in" filter="diamond(in)">
                                      <p:cBhvr>
                                        <p:cTn id="38" dur="2000"/>
                                        <p:tgtEl>
                                          <p:spTgt spid="3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P spid="3078" grpId="0"/>
      <p:bldP spid="3079" grpId="0" animBg="1"/>
      <p:bldP spid="3080" grpId="0"/>
      <p:bldP spid="3082" grpId="0"/>
      <p:bldP spid="3083" grpId="0"/>
      <p:bldP spid="3084" grpId="0" animBg="1"/>
      <p:bldP spid="308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z="4000" smtClean="0"/>
              <a:t>Important Formulas for </a:t>
            </a:r>
            <a:br>
              <a:rPr lang="en-US" altLang="en-US" sz="4000" smtClean="0"/>
            </a:br>
            <a:r>
              <a:rPr lang="en-US" altLang="en-US" sz="4000" smtClean="0"/>
              <a:t>Arithmetic Sequence: </a:t>
            </a:r>
          </a:p>
        </p:txBody>
      </p:sp>
      <p:sp>
        <p:nvSpPr>
          <p:cNvPr id="6147" name="Rectangle 3"/>
          <p:cNvSpPr>
            <a:spLocks noGrp="1" noChangeArrowheads="1"/>
          </p:cNvSpPr>
          <p:nvPr>
            <p:ph type="body" idx="1"/>
          </p:nvPr>
        </p:nvSpPr>
        <p:spPr>
          <a:xfrm>
            <a:off x="457200" y="1600200"/>
            <a:ext cx="3886200" cy="1066800"/>
          </a:xfrm>
        </p:spPr>
        <p:txBody>
          <a:bodyPr/>
          <a:lstStyle/>
          <a:p>
            <a:pPr eaLnBrk="1" hangingPunct="1"/>
            <a:r>
              <a:rPr lang="en-US" altLang="en-US" sz="2800" smtClean="0"/>
              <a:t>Recursive Formula</a:t>
            </a:r>
            <a:r>
              <a:rPr lang="en-US" altLang="en-US" smtClean="0"/>
              <a:t>	</a:t>
            </a:r>
          </a:p>
        </p:txBody>
      </p:sp>
      <p:sp>
        <p:nvSpPr>
          <p:cNvPr id="6148" name="Rectangle 4"/>
          <p:cNvSpPr>
            <a:spLocks noChangeArrowheads="1"/>
          </p:cNvSpPr>
          <p:nvPr/>
        </p:nvSpPr>
        <p:spPr bwMode="auto">
          <a:xfrm>
            <a:off x="4953000" y="1600200"/>
            <a:ext cx="3886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en-US" altLang="en-US" sz="2800"/>
              <a:t>Explicit Formula</a:t>
            </a:r>
            <a:r>
              <a:rPr lang="en-US" altLang="en-US"/>
              <a:t>	</a:t>
            </a:r>
          </a:p>
        </p:txBody>
      </p:sp>
      <p:sp>
        <p:nvSpPr>
          <p:cNvPr id="4101" name="Text Box 5"/>
          <p:cNvSpPr txBox="1">
            <a:spLocks noChangeArrowheads="1"/>
          </p:cNvSpPr>
          <p:nvPr/>
        </p:nvSpPr>
        <p:spPr bwMode="auto">
          <a:xfrm>
            <a:off x="1219200" y="2286000"/>
            <a:ext cx="2362200" cy="519113"/>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t>a</a:t>
            </a:r>
            <a:r>
              <a:rPr lang="en-US" altLang="en-US" sz="2800" baseline="-25000"/>
              <a:t>n</a:t>
            </a:r>
            <a:r>
              <a:rPr lang="en-US" altLang="en-US" sz="2800"/>
              <a:t> = a</a:t>
            </a:r>
            <a:r>
              <a:rPr lang="en-US" altLang="en-US" sz="2800" baseline="-25000"/>
              <a:t>n</a:t>
            </a:r>
            <a:r>
              <a:rPr lang="en-US" altLang="en-US" sz="2800"/>
              <a:t> </a:t>
            </a:r>
            <a:r>
              <a:rPr lang="en-US" altLang="en-US" sz="2800" baseline="-25000"/>
              <a:t>– 1</a:t>
            </a:r>
            <a:r>
              <a:rPr lang="en-US" altLang="en-US" sz="2800"/>
              <a:t> + d</a:t>
            </a:r>
          </a:p>
        </p:txBody>
      </p:sp>
      <p:sp>
        <p:nvSpPr>
          <p:cNvPr id="4102" name="Text Box 6"/>
          <p:cNvSpPr txBox="1">
            <a:spLocks noChangeArrowheads="1"/>
          </p:cNvSpPr>
          <p:nvPr/>
        </p:nvSpPr>
        <p:spPr bwMode="auto">
          <a:xfrm>
            <a:off x="5486400" y="2362200"/>
            <a:ext cx="2743200" cy="519113"/>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t>a</a:t>
            </a:r>
            <a:r>
              <a:rPr lang="en-US" altLang="en-US" sz="2800" baseline="-25000"/>
              <a:t>n</a:t>
            </a:r>
            <a:r>
              <a:rPr lang="en-US" altLang="en-US" sz="2800"/>
              <a:t> = a</a:t>
            </a:r>
            <a:r>
              <a:rPr lang="en-US" altLang="en-US" sz="2800" baseline="-25000"/>
              <a:t>1</a:t>
            </a:r>
            <a:r>
              <a:rPr lang="en-US" altLang="en-US" sz="2800"/>
              <a:t> + (n-1)d</a:t>
            </a:r>
          </a:p>
        </p:txBody>
      </p:sp>
      <p:sp>
        <p:nvSpPr>
          <p:cNvPr id="6151" name="Text Box 7"/>
          <p:cNvSpPr txBox="1">
            <a:spLocks noChangeArrowheads="1"/>
          </p:cNvSpPr>
          <p:nvPr/>
        </p:nvSpPr>
        <p:spPr bwMode="auto">
          <a:xfrm>
            <a:off x="457200" y="3352800"/>
            <a:ext cx="4572000" cy="3022600"/>
          </a:xfrm>
          <a:prstGeom prst="rect">
            <a:avLst/>
          </a:prstGeom>
          <a:noFill/>
          <a:ln w="952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t>Where: </a:t>
            </a:r>
          </a:p>
          <a:p>
            <a:pPr eaLnBrk="1" hangingPunct="1">
              <a:spcBef>
                <a:spcPct val="50000"/>
              </a:spcBef>
              <a:buFontTx/>
              <a:buNone/>
            </a:pPr>
            <a:r>
              <a:rPr lang="en-US" altLang="en-US" sz="2400"/>
              <a:t>a</a:t>
            </a:r>
            <a:r>
              <a:rPr lang="en-US" altLang="en-US" sz="2400" baseline="-25000"/>
              <a:t>n</a:t>
            </a:r>
            <a:r>
              <a:rPr lang="en-US" altLang="en-US" sz="2400"/>
              <a:t> is the nth term in the sequence</a:t>
            </a:r>
          </a:p>
          <a:p>
            <a:pPr eaLnBrk="1" hangingPunct="1">
              <a:spcBef>
                <a:spcPct val="50000"/>
              </a:spcBef>
              <a:buFontTx/>
              <a:buNone/>
            </a:pPr>
            <a:r>
              <a:rPr lang="en-US" altLang="en-US" sz="2400"/>
              <a:t>a</a:t>
            </a:r>
            <a:r>
              <a:rPr lang="en-US" altLang="en-US" sz="2400" baseline="-25000"/>
              <a:t>1</a:t>
            </a:r>
            <a:r>
              <a:rPr lang="en-US" altLang="en-US" sz="2400"/>
              <a:t> is the first term</a:t>
            </a:r>
          </a:p>
          <a:p>
            <a:pPr eaLnBrk="1" hangingPunct="1">
              <a:spcBef>
                <a:spcPct val="50000"/>
              </a:spcBef>
              <a:buFontTx/>
              <a:buNone/>
            </a:pPr>
            <a:r>
              <a:rPr lang="en-US" altLang="en-US" sz="2400"/>
              <a:t>n is the number of the term</a:t>
            </a:r>
          </a:p>
          <a:p>
            <a:pPr eaLnBrk="1" hangingPunct="1">
              <a:spcBef>
                <a:spcPct val="50000"/>
              </a:spcBef>
              <a:buFontTx/>
              <a:buNone/>
            </a:pPr>
            <a:r>
              <a:rPr lang="en-US" altLang="en-US" sz="2400"/>
              <a:t>d is the common difference</a:t>
            </a:r>
          </a:p>
        </p:txBody>
      </p:sp>
      <p:sp>
        <p:nvSpPr>
          <p:cNvPr id="6152" name="Rectangle 9"/>
          <p:cNvSpPr>
            <a:spLocks noChangeArrowheads="1"/>
          </p:cNvSpPr>
          <p:nvPr/>
        </p:nvSpPr>
        <p:spPr bwMode="auto">
          <a:xfrm>
            <a:off x="5257800" y="3124200"/>
            <a:ext cx="3886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en-US" altLang="en-US" sz="2800" dirty="0"/>
              <a:t>Arithmetic Mean</a:t>
            </a:r>
            <a:r>
              <a:rPr lang="en-US" altLang="en-US" dirty="0"/>
              <a:t>	</a:t>
            </a:r>
          </a:p>
        </p:txBody>
      </p:sp>
      <mc:AlternateContent xmlns:mc="http://schemas.openxmlformats.org/markup-compatibility/2006">
        <mc:Choice xmlns:a14="http://schemas.microsoft.com/office/drawing/2010/main" Requires="a14">
          <p:sp>
            <p:nvSpPr>
              <p:cNvPr id="4106" name="Text Box 10"/>
              <p:cNvSpPr txBox="1">
                <a:spLocks noChangeArrowheads="1"/>
              </p:cNvSpPr>
              <p:nvPr/>
            </p:nvSpPr>
            <p:spPr bwMode="auto">
              <a:xfrm>
                <a:off x="5562600" y="3657600"/>
                <a:ext cx="2971800" cy="3182731"/>
              </a:xfrm>
              <a:prstGeom prst="rect">
                <a:avLst/>
              </a:prstGeom>
              <a:solidFill>
                <a:srgbClr val="00FF00"/>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dirty="0" smtClean="0"/>
                  <a:t>The average between any arithmetic two values.  Missing number between = </a:t>
                </a:r>
                <a14:m>
                  <m:oMath xmlns:m="http://schemas.openxmlformats.org/officeDocument/2006/math">
                    <m:f>
                      <m:fPr>
                        <m:ctrlPr>
                          <a:rPr lang="en-US" altLang="en-US" sz="4400" i="1" smtClean="0">
                            <a:latin typeface="Cambria Math" panose="02040503050406030204" pitchFamily="18" charset="0"/>
                          </a:rPr>
                        </m:ctrlPr>
                      </m:fPr>
                      <m:num>
                        <m:r>
                          <a:rPr lang="en-US" altLang="en-US" sz="4400" b="0" i="1" smtClean="0">
                            <a:latin typeface="Cambria Math" panose="02040503050406030204" pitchFamily="18" charset="0"/>
                          </a:rPr>
                          <m:t>𝑥</m:t>
                        </m:r>
                        <m:r>
                          <a:rPr lang="en-US" altLang="en-US" sz="4400" b="0" i="1" smtClean="0">
                            <a:latin typeface="Cambria Math" panose="02040503050406030204" pitchFamily="18" charset="0"/>
                          </a:rPr>
                          <m:t>+</m:t>
                        </m:r>
                        <m:r>
                          <a:rPr lang="en-US" altLang="en-US" sz="4400" b="0" i="1" smtClean="0">
                            <a:latin typeface="Cambria Math" panose="02040503050406030204" pitchFamily="18" charset="0"/>
                          </a:rPr>
                          <m:t>𝑦</m:t>
                        </m:r>
                      </m:num>
                      <m:den>
                        <m:r>
                          <a:rPr lang="en-US" altLang="en-US" sz="4400" b="0" i="1" smtClean="0">
                            <a:latin typeface="Cambria Math" panose="02040503050406030204" pitchFamily="18" charset="0"/>
                          </a:rPr>
                          <m:t>2</m:t>
                        </m:r>
                      </m:den>
                    </m:f>
                  </m:oMath>
                </a14:m>
                <a:r>
                  <a:rPr lang="en-US" altLang="en-US" sz="2800" dirty="0" smtClean="0"/>
                  <a:t> </a:t>
                </a:r>
                <a:endParaRPr lang="en-US" altLang="en-US" sz="2800" dirty="0"/>
              </a:p>
            </p:txBody>
          </p:sp>
        </mc:Choice>
        <mc:Fallback>
          <p:sp>
            <p:nvSpPr>
              <p:cNvPr id="4106" name="Text Box 10"/>
              <p:cNvSpPr txBox="1">
                <a:spLocks noRot="1" noChangeAspect="1" noMove="1" noResize="1" noEditPoints="1" noAdjustHandles="1" noChangeArrowheads="1" noChangeShapeType="1" noTextEdit="1"/>
              </p:cNvSpPr>
              <p:nvPr/>
            </p:nvSpPr>
            <p:spPr bwMode="auto">
              <a:xfrm>
                <a:off x="5562600" y="3657600"/>
                <a:ext cx="2971800" cy="3182731"/>
              </a:xfrm>
              <a:prstGeom prst="rect">
                <a:avLst/>
              </a:prstGeom>
              <a:blipFill>
                <a:blip r:embed="rId2"/>
                <a:stretch>
                  <a:fillRect l="-4312" t="-1916" r="-3080"/>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33611854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diamond(in)">
                                      <p:cBhvr>
                                        <p:cTn id="7" dur="2000"/>
                                        <p:tgtEl>
                                          <p:spTgt spid="41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102"/>
                                        </p:tgtEl>
                                        <p:attrNameLst>
                                          <p:attrName>style.visibility</p:attrName>
                                        </p:attrNameLst>
                                      </p:cBhvr>
                                      <p:to>
                                        <p:strVal val="visible"/>
                                      </p:to>
                                    </p:set>
                                    <p:animEffect transition="in" filter="diamond(in)">
                                      <p:cBhvr>
                                        <p:cTn id="12" dur="2000"/>
                                        <p:tgtEl>
                                          <p:spTgt spid="410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106"/>
                                        </p:tgtEl>
                                        <p:attrNameLst>
                                          <p:attrName>style.visibility</p:attrName>
                                        </p:attrNameLst>
                                      </p:cBhvr>
                                      <p:to>
                                        <p:strVal val="visible"/>
                                      </p:to>
                                    </p:set>
                                    <p:animEffect transition="in" filter="diamond(in)">
                                      <p:cBhvr>
                                        <p:cTn id="17" dur="2000"/>
                                        <p:tgtEl>
                                          <p:spTgt spid="4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0"/>
            <a:ext cx="9144000" cy="1143000"/>
          </a:xfrm>
        </p:spPr>
        <p:txBody>
          <a:bodyPr/>
          <a:lstStyle/>
          <a:p>
            <a:pPr algn="ctr"/>
            <a:r>
              <a:rPr lang="en-US" altLang="en-US" sz="4800"/>
              <a:t>Formula</a:t>
            </a:r>
          </a:p>
        </p:txBody>
      </p:sp>
      <p:sp>
        <p:nvSpPr>
          <p:cNvPr id="35843" name="Rectangle 3"/>
          <p:cNvSpPr>
            <a:spLocks noGrp="1" noChangeArrowheads="1"/>
          </p:cNvSpPr>
          <p:nvPr>
            <p:ph type="body" idx="1"/>
          </p:nvPr>
        </p:nvSpPr>
        <p:spPr>
          <a:xfrm>
            <a:off x="990600" y="914400"/>
            <a:ext cx="8153400" cy="5943600"/>
          </a:xfrm>
        </p:spPr>
        <p:txBody>
          <a:bodyPr/>
          <a:lstStyle/>
          <a:p>
            <a:r>
              <a:rPr lang="en-US" altLang="en-US" sz="4400" dirty="0" smtClean="0">
                <a:latin typeface="Comic Sans MS" panose="030F0702030302020204" pitchFamily="66" charset="0"/>
              </a:rPr>
              <a:t>M</a:t>
            </a:r>
            <a:r>
              <a:rPr lang="en-US" altLang="en-US" sz="4400" dirty="0" smtClean="0">
                <a:latin typeface="Comic Sans MS" panose="030F0702030302020204" pitchFamily="66" charset="0"/>
              </a:rPr>
              <a:t>y </a:t>
            </a:r>
            <a:r>
              <a:rPr lang="en-US" altLang="en-US" sz="4400" dirty="0">
                <a:latin typeface="Comic Sans MS" panose="030F0702030302020204" pitchFamily="66" charset="0"/>
              </a:rPr>
              <a:t>formula for finding any term in an arithmetic sequence is a</a:t>
            </a:r>
            <a:r>
              <a:rPr lang="en-US" altLang="en-US" sz="4400" baseline="-25000" dirty="0">
                <a:latin typeface="Comic Sans MS" panose="030F0702030302020204" pitchFamily="66" charset="0"/>
              </a:rPr>
              <a:t>n</a:t>
            </a:r>
            <a:r>
              <a:rPr lang="en-US" altLang="en-US" sz="4400" dirty="0">
                <a:latin typeface="Comic Sans MS" panose="030F0702030302020204" pitchFamily="66" charset="0"/>
              </a:rPr>
              <a:t> = a</a:t>
            </a:r>
            <a:r>
              <a:rPr lang="en-US" altLang="en-US" sz="4400" baseline="-25000" dirty="0">
                <a:latin typeface="Comic Sans MS" panose="030F0702030302020204" pitchFamily="66" charset="0"/>
              </a:rPr>
              <a:t>1</a:t>
            </a:r>
            <a:r>
              <a:rPr lang="en-US" altLang="en-US" sz="4400" dirty="0">
                <a:latin typeface="Comic Sans MS" panose="030F0702030302020204" pitchFamily="66" charset="0"/>
              </a:rPr>
              <a:t> + </a:t>
            </a:r>
            <a:r>
              <a:rPr lang="en-US" altLang="en-US" sz="4400" dirty="0" smtClean="0">
                <a:latin typeface="Comic Sans MS" panose="030F0702030302020204" pitchFamily="66" charset="0"/>
              </a:rPr>
              <a:t>d(n-1).</a:t>
            </a:r>
            <a:endParaRPr lang="en-US" altLang="en-US" sz="4400" dirty="0">
              <a:latin typeface="Comic Sans MS" panose="030F0702030302020204" pitchFamily="66" charset="0"/>
            </a:endParaRPr>
          </a:p>
          <a:p>
            <a:r>
              <a:rPr lang="en-US" altLang="en-US" sz="4400" dirty="0">
                <a:latin typeface="Comic Sans MS" panose="030F0702030302020204" pitchFamily="66" charset="0"/>
              </a:rPr>
              <a:t>All you need to know to find any term is the first term in the sequence (a</a:t>
            </a:r>
            <a:r>
              <a:rPr lang="en-US" altLang="en-US" sz="4400" baseline="-25000" dirty="0">
                <a:latin typeface="Comic Sans MS" panose="030F0702030302020204" pitchFamily="66" charset="0"/>
              </a:rPr>
              <a:t>1</a:t>
            </a:r>
            <a:r>
              <a:rPr lang="en-US" altLang="en-US" sz="4400" dirty="0">
                <a:latin typeface="Comic Sans MS" panose="030F0702030302020204" pitchFamily="66" charset="0"/>
              </a:rPr>
              <a:t>) and the common difference.</a:t>
            </a:r>
            <a:endParaRPr lang="en-US" altLang="en-US" sz="4400" baseline="-25000" dirty="0">
              <a:latin typeface="Comic Sans MS" panose="030F0702030302020204" pitchFamily="66" charset="0"/>
            </a:endParaRPr>
          </a:p>
        </p:txBody>
      </p:sp>
    </p:spTree>
    <p:extLst>
      <p:ext uri="{BB962C8B-B14F-4D97-AF65-F5344CB8AC3E}">
        <p14:creationId xmlns:p14="http://schemas.microsoft.com/office/powerpoint/2010/main" val="30974085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0"/>
            <a:ext cx="9144000" cy="1143000"/>
          </a:xfrm>
        </p:spPr>
        <p:txBody>
          <a:bodyPr/>
          <a:lstStyle/>
          <a:p>
            <a:pPr algn="ctr"/>
            <a:r>
              <a:rPr lang="en-US" altLang="en-US" sz="4800"/>
              <a:t>Example</a:t>
            </a:r>
            <a:endParaRPr lang="en-US" altLang="en-US"/>
          </a:p>
        </p:txBody>
      </p:sp>
      <p:sp>
        <p:nvSpPr>
          <p:cNvPr id="37891" name="Rectangle 3"/>
          <p:cNvSpPr>
            <a:spLocks noGrp="1" noChangeArrowheads="1"/>
          </p:cNvSpPr>
          <p:nvPr>
            <p:ph type="body" idx="1"/>
          </p:nvPr>
        </p:nvSpPr>
        <p:spPr>
          <a:xfrm>
            <a:off x="990600" y="914400"/>
            <a:ext cx="8153400" cy="5943600"/>
          </a:xfrm>
        </p:spPr>
        <p:txBody>
          <a:bodyPr/>
          <a:lstStyle/>
          <a:p>
            <a:r>
              <a:rPr lang="en-US" altLang="en-US" sz="4400">
                <a:latin typeface="Comic Sans MS" panose="030F0702030302020204" pitchFamily="66" charset="0"/>
              </a:rPr>
              <a:t>Let’s go back to our first example about the radio contest.  Suppose no one correctly answered the question for 15 days.  What would the prize be on day 16?</a:t>
            </a:r>
            <a:endParaRPr lang="en-US" altLang="en-US" sz="4400" baseline="-25000">
              <a:latin typeface="Comic Sans MS" panose="030F0702030302020204" pitchFamily="66" charset="0"/>
            </a:endParaRPr>
          </a:p>
        </p:txBody>
      </p:sp>
    </p:spTree>
    <p:extLst>
      <p:ext uri="{BB962C8B-B14F-4D97-AF65-F5344CB8AC3E}">
        <p14:creationId xmlns:p14="http://schemas.microsoft.com/office/powerpoint/2010/main" val="8275612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0"/>
            <a:ext cx="9144000" cy="1143000"/>
          </a:xfrm>
        </p:spPr>
        <p:txBody>
          <a:bodyPr/>
          <a:lstStyle/>
          <a:p>
            <a:pPr algn="ctr"/>
            <a:r>
              <a:rPr lang="en-US" altLang="en-US" sz="4800"/>
              <a:t>Example</a:t>
            </a:r>
            <a:endParaRPr lang="en-US" altLang="en-US"/>
          </a:p>
        </p:txBody>
      </p:sp>
      <p:sp>
        <p:nvSpPr>
          <p:cNvPr id="38915" name="Rectangle 3"/>
          <p:cNvSpPr>
            <a:spLocks noGrp="1" noChangeArrowheads="1"/>
          </p:cNvSpPr>
          <p:nvPr>
            <p:ph type="body" idx="1"/>
          </p:nvPr>
        </p:nvSpPr>
        <p:spPr>
          <a:xfrm>
            <a:off x="990600" y="838200"/>
            <a:ext cx="8153400" cy="6019800"/>
          </a:xfrm>
        </p:spPr>
        <p:txBody>
          <a:bodyPr>
            <a:normAutofit lnSpcReduction="10000"/>
          </a:bodyPr>
          <a:lstStyle/>
          <a:p>
            <a:r>
              <a:rPr lang="en-US" altLang="en-US" sz="4400">
                <a:latin typeface="Comic Sans MS" panose="030F0702030302020204" pitchFamily="66" charset="0"/>
              </a:rPr>
              <a:t>a</a:t>
            </a:r>
            <a:r>
              <a:rPr lang="en-US" altLang="en-US" sz="4400" baseline="-25000">
                <a:latin typeface="Comic Sans MS" panose="030F0702030302020204" pitchFamily="66" charset="0"/>
              </a:rPr>
              <a:t>n</a:t>
            </a:r>
            <a:r>
              <a:rPr lang="en-US" altLang="en-US" sz="4400">
                <a:latin typeface="Comic Sans MS" panose="030F0702030302020204" pitchFamily="66" charset="0"/>
              </a:rPr>
              <a:t> = a</a:t>
            </a:r>
            <a:r>
              <a:rPr lang="en-US" altLang="en-US" sz="4400" baseline="-25000">
                <a:latin typeface="Comic Sans MS" panose="030F0702030302020204" pitchFamily="66" charset="0"/>
              </a:rPr>
              <a:t>1</a:t>
            </a:r>
            <a:r>
              <a:rPr lang="en-US" altLang="en-US" sz="4400">
                <a:latin typeface="Comic Sans MS" panose="030F0702030302020204" pitchFamily="66" charset="0"/>
              </a:rPr>
              <a:t> + d(n-1) </a:t>
            </a:r>
          </a:p>
          <a:p>
            <a:r>
              <a:rPr lang="en-US" altLang="en-US" sz="4400">
                <a:latin typeface="Comic Sans MS" panose="030F0702030302020204" pitchFamily="66" charset="0"/>
              </a:rPr>
              <a:t>We want to find a</a:t>
            </a:r>
            <a:r>
              <a:rPr lang="en-US" altLang="en-US" sz="4400" baseline="-25000">
                <a:latin typeface="Comic Sans MS" panose="030F0702030302020204" pitchFamily="66" charset="0"/>
              </a:rPr>
              <a:t>16</a:t>
            </a:r>
            <a:r>
              <a:rPr lang="en-US" altLang="en-US" sz="4400">
                <a:latin typeface="Comic Sans MS" panose="030F0702030302020204" pitchFamily="66" charset="0"/>
              </a:rPr>
              <a:t>.  What is a</a:t>
            </a:r>
            <a:r>
              <a:rPr lang="en-US" altLang="en-US" sz="4400" baseline="-25000">
                <a:latin typeface="Comic Sans MS" panose="030F0702030302020204" pitchFamily="66" charset="0"/>
              </a:rPr>
              <a:t>1</a:t>
            </a:r>
            <a:r>
              <a:rPr lang="en-US" altLang="en-US" sz="4400">
                <a:latin typeface="Comic Sans MS" panose="030F0702030302020204" pitchFamily="66" charset="0"/>
              </a:rPr>
              <a:t>?  What is d?  What is n-1?</a:t>
            </a:r>
          </a:p>
          <a:p>
            <a:r>
              <a:rPr lang="en-US" altLang="en-US" sz="4400">
                <a:latin typeface="Comic Sans MS" panose="030F0702030302020204" pitchFamily="66" charset="0"/>
              </a:rPr>
              <a:t>a</a:t>
            </a:r>
            <a:r>
              <a:rPr lang="en-US" altLang="en-US" sz="4400" baseline="-25000">
                <a:latin typeface="Comic Sans MS" panose="030F0702030302020204" pitchFamily="66" charset="0"/>
              </a:rPr>
              <a:t>1</a:t>
            </a:r>
            <a:r>
              <a:rPr lang="en-US" altLang="en-US" sz="4400">
                <a:latin typeface="Comic Sans MS" panose="030F0702030302020204" pitchFamily="66" charset="0"/>
              </a:rPr>
              <a:t> = </a:t>
            </a:r>
            <a:r>
              <a:rPr lang="en-US" altLang="en-US" sz="4400" b="1">
                <a:latin typeface="Comic Sans MS" panose="030F0702030302020204" pitchFamily="66" charset="0"/>
              </a:rPr>
              <a:t>150</a:t>
            </a:r>
            <a:r>
              <a:rPr lang="en-US" altLang="en-US" sz="4400">
                <a:latin typeface="Comic Sans MS" panose="030F0702030302020204" pitchFamily="66" charset="0"/>
              </a:rPr>
              <a:t>, d = </a:t>
            </a:r>
            <a:r>
              <a:rPr kumimoji="0" lang="en-US" altLang="en-US" sz="4400" b="1">
                <a:latin typeface="Comic Sans MS" panose="030F0702030302020204" pitchFamily="66" charset="0"/>
              </a:rPr>
              <a:t>150</a:t>
            </a:r>
            <a:r>
              <a:rPr lang="en-US" altLang="en-US" sz="4400">
                <a:latin typeface="Comic Sans MS" panose="030F0702030302020204" pitchFamily="66" charset="0"/>
              </a:rPr>
              <a:t>,                 n -1 = 16 - 1 = </a:t>
            </a:r>
            <a:r>
              <a:rPr lang="en-US" altLang="en-US" sz="4400" b="1">
                <a:latin typeface="Comic Sans MS" panose="030F0702030302020204" pitchFamily="66" charset="0"/>
              </a:rPr>
              <a:t>15</a:t>
            </a:r>
            <a:endParaRPr lang="en-US" altLang="en-US" sz="4400">
              <a:latin typeface="Comic Sans MS" panose="030F0702030302020204" pitchFamily="66" charset="0"/>
            </a:endParaRPr>
          </a:p>
          <a:p>
            <a:r>
              <a:rPr lang="en-US" altLang="en-US" sz="4400">
                <a:latin typeface="Comic Sans MS" panose="030F0702030302020204" pitchFamily="66" charset="0"/>
              </a:rPr>
              <a:t>So a</a:t>
            </a:r>
            <a:r>
              <a:rPr lang="en-US" altLang="en-US" sz="4400" baseline="-25000">
                <a:latin typeface="Comic Sans MS" panose="030F0702030302020204" pitchFamily="66" charset="0"/>
              </a:rPr>
              <a:t>16</a:t>
            </a:r>
            <a:r>
              <a:rPr lang="en-US" altLang="en-US" sz="4400">
                <a:latin typeface="Comic Sans MS" panose="030F0702030302020204" pitchFamily="66" charset="0"/>
              </a:rPr>
              <a:t> = 150 + 150(15) = </a:t>
            </a:r>
          </a:p>
          <a:p>
            <a:r>
              <a:rPr lang="en-US" altLang="en-US" sz="4400">
                <a:latin typeface="Comic Sans MS" panose="030F0702030302020204" pitchFamily="66" charset="0"/>
              </a:rPr>
              <a:t>$2400</a:t>
            </a:r>
          </a:p>
        </p:txBody>
      </p:sp>
    </p:spTree>
    <p:extLst>
      <p:ext uri="{BB962C8B-B14F-4D97-AF65-F5344CB8AC3E}">
        <p14:creationId xmlns:p14="http://schemas.microsoft.com/office/powerpoint/2010/main" val="32995561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dissolve">
                                      <p:cBhvr>
                                        <p:cTn id="7" dur="500"/>
                                        <p:tgtEl>
                                          <p:spTgt spid="389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8915">
                                            <p:txEl>
                                              <p:pRg st="1" end="1"/>
                                            </p:txEl>
                                          </p:spTgt>
                                        </p:tgtEl>
                                        <p:attrNameLst>
                                          <p:attrName>style.visibility</p:attrName>
                                        </p:attrNameLst>
                                      </p:cBhvr>
                                      <p:to>
                                        <p:strVal val="visible"/>
                                      </p:to>
                                    </p:set>
                                    <p:animEffect transition="in" filter="dissolve">
                                      <p:cBhvr>
                                        <p:cTn id="12" dur="500"/>
                                        <p:tgtEl>
                                          <p:spTgt spid="389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8915">
                                            <p:txEl>
                                              <p:pRg st="2" end="2"/>
                                            </p:txEl>
                                          </p:spTgt>
                                        </p:tgtEl>
                                        <p:attrNameLst>
                                          <p:attrName>style.visibility</p:attrName>
                                        </p:attrNameLst>
                                      </p:cBhvr>
                                      <p:to>
                                        <p:strVal val="visible"/>
                                      </p:to>
                                    </p:set>
                                    <p:animEffect transition="in" filter="dissolve">
                                      <p:cBhvr>
                                        <p:cTn id="17" dur="500"/>
                                        <p:tgtEl>
                                          <p:spTgt spid="389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8915">
                                            <p:txEl>
                                              <p:pRg st="3" end="3"/>
                                            </p:txEl>
                                          </p:spTgt>
                                        </p:tgtEl>
                                        <p:attrNameLst>
                                          <p:attrName>style.visibility</p:attrName>
                                        </p:attrNameLst>
                                      </p:cBhvr>
                                      <p:to>
                                        <p:strVal val="visible"/>
                                      </p:to>
                                    </p:set>
                                    <p:animEffect transition="in" filter="dissolve">
                                      <p:cBhvr>
                                        <p:cTn id="22" dur="500"/>
                                        <p:tgtEl>
                                          <p:spTgt spid="3891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8915">
                                            <p:txEl>
                                              <p:pRg st="4" end="4"/>
                                            </p:txEl>
                                          </p:spTgt>
                                        </p:tgtEl>
                                        <p:attrNameLst>
                                          <p:attrName>style.visibility</p:attrName>
                                        </p:attrNameLst>
                                      </p:cBhvr>
                                      <p:to>
                                        <p:strVal val="visible"/>
                                      </p:to>
                                    </p:set>
                                    <p:animEffect transition="in" filter="dissolve">
                                      <p:cBhvr>
                                        <p:cTn id="27" dur="500"/>
                                        <p:tgtEl>
                                          <p:spTgt spid="389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0"/>
            <a:ext cx="9144000" cy="1143000"/>
          </a:xfrm>
        </p:spPr>
        <p:txBody>
          <a:bodyPr/>
          <a:lstStyle/>
          <a:p>
            <a:pPr algn="ctr"/>
            <a:r>
              <a:rPr lang="en-US" altLang="en-US" sz="4800"/>
              <a:t>Example</a:t>
            </a:r>
            <a:endParaRPr lang="en-US" altLang="en-US"/>
          </a:p>
        </p:txBody>
      </p:sp>
      <p:sp>
        <p:nvSpPr>
          <p:cNvPr id="39939" name="Rectangle 3"/>
          <p:cNvSpPr>
            <a:spLocks noGrp="1" noChangeArrowheads="1"/>
          </p:cNvSpPr>
          <p:nvPr>
            <p:ph type="body" idx="1"/>
          </p:nvPr>
        </p:nvSpPr>
        <p:spPr>
          <a:xfrm>
            <a:off x="990600" y="838200"/>
            <a:ext cx="8153400" cy="6019800"/>
          </a:xfrm>
        </p:spPr>
        <p:txBody>
          <a:bodyPr/>
          <a:lstStyle/>
          <a:p>
            <a:r>
              <a:rPr lang="en-US" altLang="en-US" sz="4400">
                <a:latin typeface="Comic Sans MS" panose="030F0702030302020204" pitchFamily="66" charset="0"/>
              </a:rPr>
              <a:t>17, 10, 3, -4, -11, -18, …</a:t>
            </a:r>
          </a:p>
          <a:p>
            <a:r>
              <a:rPr lang="en-US" altLang="en-US" sz="4400">
                <a:latin typeface="Comic Sans MS" panose="030F0702030302020204" pitchFamily="66" charset="0"/>
              </a:rPr>
              <a:t>What is the common difference?</a:t>
            </a:r>
          </a:p>
          <a:p>
            <a:r>
              <a:rPr lang="en-US" altLang="en-US" sz="4400">
                <a:latin typeface="Comic Sans MS" panose="030F0702030302020204" pitchFamily="66" charset="0"/>
              </a:rPr>
              <a:t>Subtract any term from the term after it.</a:t>
            </a:r>
          </a:p>
          <a:p>
            <a:r>
              <a:rPr lang="en-US" altLang="en-US" sz="4400">
                <a:latin typeface="Comic Sans MS" panose="030F0702030302020204" pitchFamily="66" charset="0"/>
              </a:rPr>
              <a:t>-4 - 3 = -7</a:t>
            </a:r>
          </a:p>
          <a:p>
            <a:r>
              <a:rPr lang="en-US" altLang="en-US" sz="4400">
                <a:latin typeface="Comic Sans MS" panose="030F0702030302020204" pitchFamily="66" charset="0"/>
              </a:rPr>
              <a:t>d = - 7</a:t>
            </a:r>
          </a:p>
        </p:txBody>
      </p:sp>
    </p:spTree>
    <p:extLst>
      <p:ext uri="{BB962C8B-B14F-4D97-AF65-F5344CB8AC3E}">
        <p14:creationId xmlns:p14="http://schemas.microsoft.com/office/powerpoint/2010/main" val="29924872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dissolve">
                                      <p:cBhvr>
                                        <p:cTn id="7" dur="500"/>
                                        <p:tgtEl>
                                          <p:spTgt spid="399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9939">
                                            <p:txEl>
                                              <p:pRg st="1" end="1"/>
                                            </p:txEl>
                                          </p:spTgt>
                                        </p:tgtEl>
                                        <p:attrNameLst>
                                          <p:attrName>style.visibility</p:attrName>
                                        </p:attrNameLst>
                                      </p:cBhvr>
                                      <p:to>
                                        <p:strVal val="visible"/>
                                      </p:to>
                                    </p:set>
                                    <p:animEffect transition="in" filter="dissolve">
                                      <p:cBhvr>
                                        <p:cTn id="12" dur="500"/>
                                        <p:tgtEl>
                                          <p:spTgt spid="399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9939">
                                            <p:txEl>
                                              <p:pRg st="2" end="2"/>
                                            </p:txEl>
                                          </p:spTgt>
                                        </p:tgtEl>
                                        <p:attrNameLst>
                                          <p:attrName>style.visibility</p:attrName>
                                        </p:attrNameLst>
                                      </p:cBhvr>
                                      <p:to>
                                        <p:strVal val="visible"/>
                                      </p:to>
                                    </p:set>
                                    <p:animEffect transition="in" filter="dissolve">
                                      <p:cBhvr>
                                        <p:cTn id="17" dur="500"/>
                                        <p:tgtEl>
                                          <p:spTgt spid="399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9939">
                                            <p:txEl>
                                              <p:pRg st="3" end="3"/>
                                            </p:txEl>
                                          </p:spTgt>
                                        </p:tgtEl>
                                        <p:attrNameLst>
                                          <p:attrName>style.visibility</p:attrName>
                                        </p:attrNameLst>
                                      </p:cBhvr>
                                      <p:to>
                                        <p:strVal val="visible"/>
                                      </p:to>
                                    </p:set>
                                    <p:animEffect transition="in" filter="dissolve">
                                      <p:cBhvr>
                                        <p:cTn id="22" dur="500"/>
                                        <p:tgtEl>
                                          <p:spTgt spid="3993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9939">
                                            <p:txEl>
                                              <p:pRg st="4" end="4"/>
                                            </p:txEl>
                                          </p:spTgt>
                                        </p:tgtEl>
                                        <p:attrNameLst>
                                          <p:attrName>style.visibility</p:attrName>
                                        </p:attrNameLst>
                                      </p:cBhvr>
                                      <p:to>
                                        <p:strVal val="visible"/>
                                      </p:to>
                                    </p:set>
                                    <p:animEffect transition="in" filter="dissolve">
                                      <p:cBhvr>
                                        <p:cTn id="27" dur="500"/>
                                        <p:tgtEl>
                                          <p:spTgt spid="399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mtClean="0"/>
              <a:t>How does this work:</a:t>
            </a:r>
          </a:p>
        </p:txBody>
      </p:sp>
      <p:sp>
        <p:nvSpPr>
          <p:cNvPr id="6147" name="Rectangle 3"/>
          <p:cNvSpPr>
            <a:spLocks noGrp="1" noChangeArrowheads="1"/>
          </p:cNvSpPr>
          <p:nvPr>
            <p:ph type="body" idx="1"/>
          </p:nvPr>
        </p:nvSpPr>
        <p:spPr>
          <a:xfrm>
            <a:off x="381000" y="1219200"/>
            <a:ext cx="8229600" cy="685800"/>
          </a:xfrm>
        </p:spPr>
        <p:txBody>
          <a:bodyPr>
            <a:normAutofit fontScale="25000" lnSpcReduction="20000"/>
          </a:bodyPr>
          <a:lstStyle/>
          <a:p>
            <a:pPr eaLnBrk="1" hangingPunct="1">
              <a:lnSpc>
                <a:spcPct val="80000"/>
              </a:lnSpc>
            </a:pPr>
            <a:r>
              <a:rPr lang="en-US" altLang="en-US" sz="14400" dirty="0" smtClean="0"/>
              <a:t>Start with the easy one:</a:t>
            </a:r>
          </a:p>
          <a:p>
            <a:pPr eaLnBrk="1" hangingPunct="1">
              <a:lnSpc>
                <a:spcPct val="80000"/>
              </a:lnSpc>
            </a:pPr>
            <a:endParaRPr lang="en-US" altLang="en-US" sz="14400" dirty="0" smtClean="0"/>
          </a:p>
          <a:p>
            <a:pPr eaLnBrk="1" hangingPunct="1">
              <a:lnSpc>
                <a:spcPct val="80000"/>
              </a:lnSpc>
              <a:buFontTx/>
              <a:buNone/>
            </a:pPr>
            <a:r>
              <a:rPr lang="en-US" altLang="en-US" sz="14400" dirty="0" smtClean="0"/>
              <a:t>Find the missing term of the arithmetic sequence 84, ____ , 110</a:t>
            </a:r>
          </a:p>
          <a:p>
            <a:pPr eaLnBrk="1" hangingPunct="1">
              <a:lnSpc>
                <a:spcPct val="80000"/>
              </a:lnSpc>
              <a:buFontTx/>
              <a:buNone/>
            </a:pPr>
            <a:endParaRPr lang="en-US" altLang="en-US" dirty="0" smtClean="0"/>
          </a:p>
          <a:p>
            <a:pPr eaLnBrk="1" hangingPunct="1">
              <a:lnSpc>
                <a:spcPct val="80000"/>
              </a:lnSpc>
              <a:buFontTx/>
              <a:buNone/>
            </a:pPr>
            <a:r>
              <a:rPr lang="en-US" altLang="en-US" sz="12800" dirty="0" smtClean="0"/>
              <a:t>Strategy: Find the average</a:t>
            </a:r>
          </a:p>
        </p:txBody>
      </p:sp>
      <p:sp>
        <p:nvSpPr>
          <p:cNvPr id="6148" name="Text Box 4"/>
          <p:cNvSpPr txBox="1">
            <a:spLocks noChangeArrowheads="1"/>
          </p:cNvSpPr>
          <p:nvPr/>
        </p:nvSpPr>
        <p:spPr bwMode="auto">
          <a:xfrm>
            <a:off x="3124200" y="4800600"/>
            <a:ext cx="2514600" cy="11699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u="sng"/>
              <a:t>84 + 110</a:t>
            </a:r>
            <a:r>
              <a:rPr lang="en-US" altLang="en-US" sz="2800"/>
              <a:t> = 97</a:t>
            </a:r>
          </a:p>
          <a:p>
            <a:pPr eaLnBrk="1" hangingPunct="1">
              <a:spcBef>
                <a:spcPct val="50000"/>
              </a:spcBef>
              <a:buFontTx/>
              <a:buNone/>
            </a:pPr>
            <a:r>
              <a:rPr lang="en-US" altLang="en-US" sz="2800"/>
              <a:t>       2</a:t>
            </a:r>
          </a:p>
        </p:txBody>
      </p:sp>
    </p:spTree>
    <p:extLst>
      <p:ext uri="{BB962C8B-B14F-4D97-AF65-F5344CB8AC3E}">
        <p14:creationId xmlns:p14="http://schemas.microsoft.com/office/powerpoint/2010/main" val="27361281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147">
                                            <p:txEl>
                                              <p:pRg st="4" end="4"/>
                                            </p:txEl>
                                          </p:spTgt>
                                        </p:tgtEl>
                                        <p:attrNameLst>
                                          <p:attrName>style.visibility</p:attrName>
                                        </p:attrNameLst>
                                      </p:cBhvr>
                                      <p:to>
                                        <p:strVal val="visible"/>
                                      </p:to>
                                    </p:set>
                                    <p:animEffect transition="in" filter="dissolve">
                                      <p:cBhvr>
                                        <p:cTn id="7" dur="500"/>
                                        <p:tgtEl>
                                          <p:spTgt spid="6147">
                                            <p:txEl>
                                              <p:pRg st="4" end="4"/>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148"/>
                                        </p:tgtEl>
                                        <p:attrNameLst>
                                          <p:attrName>style.visibility</p:attrName>
                                        </p:attrNameLst>
                                      </p:cBhvr>
                                      <p:to>
                                        <p:strVal val="visible"/>
                                      </p:to>
                                    </p:set>
                                    <p:animEffect transition="in" filter="dissolve">
                                      <p:cBhvr>
                                        <p:cTn id="12"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0"/>
            <a:ext cx="9144000" cy="1143000"/>
          </a:xfrm>
        </p:spPr>
        <p:txBody>
          <a:bodyPr/>
          <a:lstStyle/>
          <a:p>
            <a:pPr algn="ctr"/>
            <a:r>
              <a:rPr lang="en-US" altLang="en-US" sz="4800"/>
              <a:t>Definition</a:t>
            </a:r>
            <a:endParaRPr lang="en-US" altLang="en-US"/>
          </a:p>
        </p:txBody>
      </p:sp>
      <p:sp>
        <p:nvSpPr>
          <p:cNvPr id="40963" name="Rectangle 3"/>
          <p:cNvSpPr>
            <a:spLocks noGrp="1" noChangeArrowheads="1"/>
          </p:cNvSpPr>
          <p:nvPr>
            <p:ph type="body" idx="1"/>
          </p:nvPr>
        </p:nvSpPr>
        <p:spPr>
          <a:xfrm>
            <a:off x="990600" y="838200"/>
            <a:ext cx="8153400" cy="6019800"/>
          </a:xfrm>
        </p:spPr>
        <p:txBody>
          <a:bodyPr/>
          <a:lstStyle/>
          <a:p>
            <a:r>
              <a:rPr lang="en-US" altLang="en-US" sz="4400">
                <a:latin typeface="Comic Sans MS" panose="030F0702030302020204" pitchFamily="66" charset="0"/>
              </a:rPr>
              <a:t>17, 10, 3, -4, -11, -18, …</a:t>
            </a:r>
          </a:p>
          <a:p>
            <a:endParaRPr lang="en-US" altLang="en-US" sz="4800">
              <a:latin typeface="Comic Sans MS" panose="030F0702030302020204" pitchFamily="66" charset="0"/>
            </a:endParaRPr>
          </a:p>
          <a:p>
            <a:r>
              <a:rPr lang="en-US" altLang="en-US" sz="4800">
                <a:latin typeface="Comic Sans MS" panose="030F0702030302020204" pitchFamily="66" charset="0"/>
              </a:rPr>
              <a:t>Arithmetic Means</a:t>
            </a:r>
            <a:r>
              <a:rPr lang="en-US" altLang="en-US" sz="4400">
                <a:latin typeface="Comic Sans MS" panose="030F0702030302020204" pitchFamily="66" charset="0"/>
              </a:rPr>
              <a:t>: the terms between any two nonconsecutive terms of an arithmetic sequence.</a:t>
            </a:r>
          </a:p>
        </p:txBody>
      </p:sp>
    </p:spTree>
    <p:extLst>
      <p:ext uri="{BB962C8B-B14F-4D97-AF65-F5344CB8AC3E}">
        <p14:creationId xmlns:p14="http://schemas.microsoft.com/office/powerpoint/2010/main" val="12784643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0"/>
            <a:ext cx="9144000" cy="1143000"/>
          </a:xfrm>
        </p:spPr>
        <p:txBody>
          <a:bodyPr/>
          <a:lstStyle/>
          <a:p>
            <a:pPr algn="ctr"/>
            <a:r>
              <a:rPr lang="en-US" altLang="en-US" sz="4800"/>
              <a:t>Arithmetic Means</a:t>
            </a:r>
            <a:endParaRPr lang="en-US" altLang="en-US"/>
          </a:p>
        </p:txBody>
      </p:sp>
      <p:sp>
        <p:nvSpPr>
          <p:cNvPr id="41987" name="Rectangle 3"/>
          <p:cNvSpPr>
            <a:spLocks noGrp="1" noChangeArrowheads="1"/>
          </p:cNvSpPr>
          <p:nvPr>
            <p:ph type="body" idx="1"/>
          </p:nvPr>
        </p:nvSpPr>
        <p:spPr>
          <a:xfrm>
            <a:off x="990600" y="838200"/>
            <a:ext cx="8153400" cy="6019800"/>
          </a:xfrm>
        </p:spPr>
        <p:txBody>
          <a:bodyPr/>
          <a:lstStyle/>
          <a:p>
            <a:r>
              <a:rPr lang="en-US" altLang="en-US" sz="4400">
                <a:latin typeface="Comic Sans MS" panose="030F0702030302020204" pitchFamily="66" charset="0"/>
              </a:rPr>
              <a:t>17, 10, 3, -4, -11, -18, …</a:t>
            </a:r>
          </a:p>
          <a:p>
            <a:r>
              <a:rPr lang="en-US" altLang="en-US" sz="4400">
                <a:latin typeface="Comic Sans MS" panose="030F0702030302020204" pitchFamily="66" charset="0"/>
              </a:rPr>
              <a:t>Between 10 and -18 there are three arithmetic means 3, -4, -11.</a:t>
            </a:r>
          </a:p>
          <a:p>
            <a:r>
              <a:rPr lang="en-US" altLang="en-US" sz="4400">
                <a:latin typeface="Comic Sans MS" panose="030F0702030302020204" pitchFamily="66" charset="0"/>
              </a:rPr>
              <a:t>Find three arithmetic means between 8 and 14.</a:t>
            </a:r>
          </a:p>
        </p:txBody>
      </p:sp>
    </p:spTree>
    <p:extLst>
      <p:ext uri="{BB962C8B-B14F-4D97-AF65-F5344CB8AC3E}">
        <p14:creationId xmlns:p14="http://schemas.microsoft.com/office/powerpoint/2010/main" val="22328522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dissolve">
                                      <p:cBhvr>
                                        <p:cTn id="7" dur="500"/>
                                        <p:tgtEl>
                                          <p:spTgt spid="419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1987">
                                            <p:txEl>
                                              <p:pRg st="1" end="1"/>
                                            </p:txEl>
                                          </p:spTgt>
                                        </p:tgtEl>
                                        <p:attrNameLst>
                                          <p:attrName>style.visibility</p:attrName>
                                        </p:attrNameLst>
                                      </p:cBhvr>
                                      <p:to>
                                        <p:strVal val="visible"/>
                                      </p:to>
                                    </p:set>
                                    <p:animEffect transition="in" filter="dissolve">
                                      <p:cBhvr>
                                        <p:cTn id="12" dur="500"/>
                                        <p:tgtEl>
                                          <p:spTgt spid="419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1987">
                                            <p:txEl>
                                              <p:pRg st="2" end="2"/>
                                            </p:txEl>
                                          </p:spTgt>
                                        </p:tgtEl>
                                        <p:attrNameLst>
                                          <p:attrName>style.visibility</p:attrName>
                                        </p:attrNameLst>
                                      </p:cBhvr>
                                      <p:to>
                                        <p:strVal val="visible"/>
                                      </p:to>
                                    </p:set>
                                    <p:animEffect transition="in" filter="dissolve">
                                      <p:cBhvr>
                                        <p:cTn id="17" dur="500"/>
                                        <p:tgtEl>
                                          <p:spTgt spid="419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style>
          <a:lnRef idx="2">
            <a:schemeClr val="accent4"/>
          </a:lnRef>
          <a:fillRef idx="1">
            <a:schemeClr val="lt1"/>
          </a:fillRef>
          <a:effectRef idx="0">
            <a:schemeClr val="accent4"/>
          </a:effectRef>
          <a:fontRef idx="minor">
            <a:schemeClr val="dk1"/>
          </a:fontRef>
        </p:style>
        <p:txBody>
          <a:bodyPr>
            <a:normAutofit/>
          </a:bodyPr>
          <a:lstStyle/>
          <a:p>
            <a:pPr algn="ctr"/>
            <a:r>
              <a:rPr lang="en-US" sz="4000" b="1" dirty="0">
                <a:solidFill>
                  <a:schemeClr val="accent6"/>
                </a:solidFill>
              </a:rPr>
              <a:t>Generating a Pattern - Phones</a:t>
            </a:r>
          </a:p>
        </p:txBody>
      </p:sp>
      <p:sp>
        <p:nvSpPr>
          <p:cNvPr id="3" name="Content Placeholder 2"/>
          <p:cNvSpPr>
            <a:spLocks noGrp="1"/>
          </p:cNvSpPr>
          <p:nvPr>
            <p:ph idx="1"/>
          </p:nvPr>
        </p:nvSpPr>
        <p:spPr>
          <a:xfrm>
            <a:off x="457200" y="1143000"/>
            <a:ext cx="8305800" cy="5410200"/>
          </a:xfrm>
          <a:solidFill>
            <a:srgbClr val="CCECFF"/>
          </a:solidFill>
        </p:spPr>
        <p:txBody>
          <a:bodyPr>
            <a:normAutofit/>
          </a:bodyPr>
          <a:lstStyle/>
          <a:p>
            <a:pPr marL="0" indent="0">
              <a:buNone/>
            </a:pPr>
            <a:r>
              <a:rPr lang="en-US" sz="3200" b="1" dirty="0">
                <a:solidFill>
                  <a:schemeClr val="accent6">
                    <a:lumMod val="50000"/>
                  </a:schemeClr>
                </a:solidFill>
              </a:rPr>
              <a:t>1.    2 people?</a:t>
            </a:r>
          </a:p>
          <a:p>
            <a:pPr marL="0" indent="0">
              <a:buNone/>
            </a:pPr>
            <a:r>
              <a:rPr lang="en-US" sz="3200" b="1" dirty="0">
                <a:solidFill>
                  <a:schemeClr val="accent6">
                    <a:lumMod val="50000"/>
                  </a:schemeClr>
                </a:solidFill>
              </a:rPr>
              <a:t>2.    A group of 3?</a:t>
            </a:r>
          </a:p>
          <a:p>
            <a:pPr marL="0" indent="0">
              <a:buNone/>
            </a:pPr>
            <a:r>
              <a:rPr lang="en-US" sz="3200" b="1" dirty="0">
                <a:solidFill>
                  <a:schemeClr val="accent6">
                    <a:lumMod val="50000"/>
                  </a:schemeClr>
                </a:solidFill>
              </a:rPr>
              <a:t>3.    A group of 4?</a:t>
            </a:r>
          </a:p>
          <a:p>
            <a:pPr marL="514350" indent="-514350">
              <a:buAutoNum type="arabicPeriod" startAt="4"/>
            </a:pPr>
            <a:r>
              <a:rPr lang="en-US" sz="3200" b="1" dirty="0">
                <a:solidFill>
                  <a:schemeClr val="accent6">
                    <a:lumMod val="50000"/>
                  </a:schemeClr>
                </a:solidFill>
              </a:rPr>
              <a:t> A group of 5?</a:t>
            </a:r>
          </a:p>
          <a:p>
            <a:pPr marL="0" indent="0">
              <a:buNone/>
            </a:pPr>
            <a:r>
              <a:rPr lang="en-US" sz="3200" b="1" dirty="0">
                <a:solidFill>
                  <a:schemeClr val="accent6">
                    <a:lumMod val="50000"/>
                  </a:schemeClr>
                </a:solidFill>
              </a:rPr>
              <a:t>What would be a formula used to find the nth term?</a:t>
            </a:r>
          </a:p>
          <a:p>
            <a:pPr marL="0" indent="0">
              <a:buNone/>
            </a:pPr>
            <a:r>
              <a:rPr lang="en-US" sz="3200" b="1" dirty="0">
                <a:solidFill>
                  <a:schemeClr val="accent6">
                    <a:lumMod val="50000"/>
                  </a:schemeClr>
                </a:solidFill>
              </a:rPr>
              <a:t>What would be a formula used to find the next term?</a:t>
            </a:r>
          </a:p>
        </p:txBody>
      </p:sp>
      <p:sp>
        <p:nvSpPr>
          <p:cNvPr id="8" name="TextBox 7"/>
          <p:cNvSpPr txBox="1"/>
          <p:nvPr/>
        </p:nvSpPr>
        <p:spPr>
          <a:xfrm>
            <a:off x="2971800" y="1219200"/>
            <a:ext cx="1143000" cy="523220"/>
          </a:xfrm>
          <a:prstGeom prst="rect">
            <a:avLst/>
          </a:prstGeom>
          <a:noFill/>
        </p:spPr>
        <p:txBody>
          <a:bodyPr wrap="square" rtlCol="0">
            <a:spAutoFit/>
          </a:bodyPr>
          <a:lstStyle/>
          <a:p>
            <a:pPr algn="ctr"/>
            <a:r>
              <a:rPr lang="en-US" sz="2800" b="1" dirty="0">
                <a:solidFill>
                  <a:srgbClr val="FF0000"/>
                </a:solidFill>
              </a:rPr>
              <a:t>1 call</a:t>
            </a:r>
          </a:p>
        </p:txBody>
      </p:sp>
      <p:sp>
        <p:nvSpPr>
          <p:cNvPr id="9" name="TextBox 8"/>
          <p:cNvSpPr txBox="1"/>
          <p:nvPr/>
        </p:nvSpPr>
        <p:spPr>
          <a:xfrm>
            <a:off x="3571009" y="1894821"/>
            <a:ext cx="1143000" cy="523220"/>
          </a:xfrm>
          <a:prstGeom prst="rect">
            <a:avLst/>
          </a:prstGeom>
          <a:noFill/>
        </p:spPr>
        <p:txBody>
          <a:bodyPr wrap="square" rtlCol="0">
            <a:spAutoFit/>
          </a:bodyPr>
          <a:lstStyle/>
          <a:p>
            <a:pPr algn="ctr"/>
            <a:r>
              <a:rPr lang="en-US" sz="2800" b="1" dirty="0">
                <a:solidFill>
                  <a:srgbClr val="FF0000"/>
                </a:solidFill>
              </a:rPr>
              <a:t>3 calls</a:t>
            </a:r>
          </a:p>
        </p:txBody>
      </p:sp>
      <p:sp>
        <p:nvSpPr>
          <p:cNvPr id="10" name="TextBox 9"/>
          <p:cNvSpPr txBox="1"/>
          <p:nvPr/>
        </p:nvSpPr>
        <p:spPr>
          <a:xfrm>
            <a:off x="3744190" y="2653146"/>
            <a:ext cx="1143000" cy="523220"/>
          </a:xfrm>
          <a:prstGeom prst="rect">
            <a:avLst/>
          </a:prstGeom>
          <a:noFill/>
        </p:spPr>
        <p:txBody>
          <a:bodyPr wrap="square" rtlCol="0">
            <a:spAutoFit/>
          </a:bodyPr>
          <a:lstStyle/>
          <a:p>
            <a:pPr algn="ctr"/>
            <a:r>
              <a:rPr lang="en-US" sz="2800" b="1" dirty="0">
                <a:solidFill>
                  <a:srgbClr val="FF0000"/>
                </a:solidFill>
              </a:rPr>
              <a:t>6 calls</a:t>
            </a:r>
          </a:p>
        </p:txBody>
      </p:sp>
      <p:sp>
        <p:nvSpPr>
          <p:cNvPr id="11" name="TextBox 10"/>
          <p:cNvSpPr txBox="1"/>
          <p:nvPr/>
        </p:nvSpPr>
        <p:spPr>
          <a:xfrm>
            <a:off x="3352800" y="3352800"/>
            <a:ext cx="1652155" cy="523220"/>
          </a:xfrm>
          <a:prstGeom prst="rect">
            <a:avLst/>
          </a:prstGeom>
          <a:noFill/>
        </p:spPr>
        <p:txBody>
          <a:bodyPr wrap="square" rtlCol="0">
            <a:spAutoFit/>
          </a:bodyPr>
          <a:lstStyle/>
          <a:p>
            <a:pPr algn="ctr"/>
            <a:r>
              <a:rPr lang="en-US" sz="2800" b="1" dirty="0">
                <a:solidFill>
                  <a:srgbClr val="FF0000"/>
                </a:solidFill>
              </a:rPr>
              <a:t>10 calls</a:t>
            </a:r>
          </a:p>
        </p:txBody>
      </p:sp>
    </p:spTree>
    <p:extLst>
      <p:ext uri="{BB962C8B-B14F-4D97-AF65-F5344CB8AC3E}">
        <p14:creationId xmlns:p14="http://schemas.microsoft.com/office/powerpoint/2010/main" val="2663551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3">
                                            <p:bg/>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2" presetClass="entr" presetSubtype="4" fill="hold" grpId="0" nodeType="after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1000"/>
                                        <p:tgtEl>
                                          <p:spTgt spid="9"/>
                                        </p:tgtEl>
                                      </p:cBhvr>
                                    </p:animEffect>
                                    <p:anim calcmode="lin" valueType="num">
                                      <p:cBhvr>
                                        <p:cTn id="49" dur="1000" fill="hold"/>
                                        <p:tgtEl>
                                          <p:spTgt spid="9"/>
                                        </p:tgtEl>
                                        <p:attrNameLst>
                                          <p:attrName>ppt_x</p:attrName>
                                        </p:attrNameLst>
                                      </p:cBhvr>
                                      <p:tavLst>
                                        <p:tav tm="0">
                                          <p:val>
                                            <p:strVal val="#ppt_x"/>
                                          </p:val>
                                        </p:tav>
                                        <p:tav tm="100000">
                                          <p:val>
                                            <p:strVal val="#ppt_x"/>
                                          </p:val>
                                        </p:tav>
                                      </p:tavLst>
                                    </p:anim>
                                    <p:anim calcmode="lin" valueType="num">
                                      <p:cBhvr>
                                        <p:cTn id="50" dur="1000" fill="hold"/>
                                        <p:tgtEl>
                                          <p:spTgt spid="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1000"/>
                                        <p:tgtEl>
                                          <p:spTgt spid="10"/>
                                        </p:tgtEl>
                                      </p:cBhvr>
                                    </p:animEffect>
                                    <p:anim calcmode="lin" valueType="num">
                                      <p:cBhvr>
                                        <p:cTn id="54" dur="1000" fill="hold"/>
                                        <p:tgtEl>
                                          <p:spTgt spid="10"/>
                                        </p:tgtEl>
                                        <p:attrNameLst>
                                          <p:attrName>ppt_x</p:attrName>
                                        </p:attrNameLst>
                                      </p:cBhvr>
                                      <p:tavLst>
                                        <p:tav tm="0">
                                          <p:val>
                                            <p:strVal val="#ppt_x"/>
                                          </p:val>
                                        </p:tav>
                                        <p:tav tm="100000">
                                          <p:val>
                                            <p:strVal val="#ppt_x"/>
                                          </p:val>
                                        </p:tav>
                                      </p:tavLst>
                                    </p:anim>
                                    <p:anim calcmode="lin" valueType="num">
                                      <p:cBhvr>
                                        <p:cTn id="55" dur="1000" fill="hold"/>
                                        <p:tgtEl>
                                          <p:spTgt spid="10"/>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1000"/>
                                        <p:tgtEl>
                                          <p:spTgt spid="11"/>
                                        </p:tgtEl>
                                      </p:cBhvr>
                                    </p:animEffect>
                                    <p:anim calcmode="lin" valueType="num">
                                      <p:cBhvr>
                                        <p:cTn id="59" dur="1000" fill="hold"/>
                                        <p:tgtEl>
                                          <p:spTgt spid="11"/>
                                        </p:tgtEl>
                                        <p:attrNameLst>
                                          <p:attrName>ppt_x</p:attrName>
                                        </p:attrNameLst>
                                      </p:cBhvr>
                                      <p:tavLst>
                                        <p:tav tm="0">
                                          <p:val>
                                            <p:strVal val="#ppt_x"/>
                                          </p:val>
                                        </p:tav>
                                        <p:tav tm="100000">
                                          <p:val>
                                            <p:strVal val="#ppt_x"/>
                                          </p:val>
                                        </p:tav>
                                      </p:tavLst>
                                    </p:anim>
                                    <p:anim calcmode="lin" valueType="num">
                                      <p:cBhvr>
                                        <p:cTn id="6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P spid="8" grpId="0"/>
      <p:bldP spid="9" grpId="0"/>
      <p:bldP spid="10"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0"/>
            <a:ext cx="9144000" cy="1143000"/>
          </a:xfrm>
        </p:spPr>
        <p:txBody>
          <a:bodyPr/>
          <a:lstStyle/>
          <a:p>
            <a:pPr algn="ctr"/>
            <a:r>
              <a:rPr lang="en-US" altLang="en-US" sz="4800"/>
              <a:t>Arithmetic Means</a:t>
            </a:r>
            <a:endParaRPr lang="en-US" altLang="en-US"/>
          </a:p>
        </p:txBody>
      </p:sp>
      <p:sp>
        <p:nvSpPr>
          <p:cNvPr id="43011" name="Rectangle 3"/>
          <p:cNvSpPr>
            <a:spLocks noGrp="1" noChangeArrowheads="1"/>
          </p:cNvSpPr>
          <p:nvPr>
            <p:ph type="body" idx="1"/>
          </p:nvPr>
        </p:nvSpPr>
        <p:spPr>
          <a:xfrm>
            <a:off x="990600" y="838200"/>
            <a:ext cx="8153400" cy="6019800"/>
          </a:xfrm>
        </p:spPr>
        <p:txBody>
          <a:bodyPr/>
          <a:lstStyle/>
          <a:p>
            <a:r>
              <a:rPr lang="en-US" altLang="en-US" sz="4400">
                <a:latin typeface="Comic Sans MS" panose="030F0702030302020204" pitchFamily="66" charset="0"/>
              </a:rPr>
              <a:t>So our sequence must look like 8, __, __, __, 14.  </a:t>
            </a:r>
          </a:p>
          <a:p>
            <a:r>
              <a:rPr lang="en-US" altLang="en-US" sz="4400">
                <a:latin typeface="Comic Sans MS" panose="030F0702030302020204" pitchFamily="66" charset="0"/>
              </a:rPr>
              <a:t>In order to find the means we need to know the common difference.  We can use our formula to find it.  </a:t>
            </a:r>
          </a:p>
        </p:txBody>
      </p:sp>
    </p:spTree>
    <p:extLst>
      <p:ext uri="{BB962C8B-B14F-4D97-AF65-F5344CB8AC3E}">
        <p14:creationId xmlns:p14="http://schemas.microsoft.com/office/powerpoint/2010/main" val="33238010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0"/>
            <a:ext cx="9144000" cy="1143000"/>
          </a:xfrm>
        </p:spPr>
        <p:txBody>
          <a:bodyPr/>
          <a:lstStyle/>
          <a:p>
            <a:pPr algn="ctr"/>
            <a:r>
              <a:rPr lang="en-US" altLang="en-US" sz="4800"/>
              <a:t>Arithmetic Means</a:t>
            </a:r>
            <a:endParaRPr lang="en-US" altLang="en-US"/>
          </a:p>
        </p:txBody>
      </p:sp>
      <p:sp>
        <p:nvSpPr>
          <p:cNvPr id="44035" name="Rectangle 3"/>
          <p:cNvSpPr>
            <a:spLocks noGrp="1" noChangeArrowheads="1"/>
          </p:cNvSpPr>
          <p:nvPr>
            <p:ph type="body" idx="1"/>
          </p:nvPr>
        </p:nvSpPr>
        <p:spPr>
          <a:xfrm>
            <a:off x="990600" y="838200"/>
            <a:ext cx="8153400" cy="6019800"/>
          </a:xfrm>
        </p:spPr>
        <p:txBody>
          <a:bodyPr/>
          <a:lstStyle/>
          <a:p>
            <a:r>
              <a:rPr lang="en-US" altLang="en-US" sz="4400">
                <a:latin typeface="Comic Sans MS" panose="030F0702030302020204" pitchFamily="66" charset="0"/>
              </a:rPr>
              <a:t>8, __, __, __, 14</a:t>
            </a:r>
          </a:p>
          <a:p>
            <a:r>
              <a:rPr lang="en-US" altLang="en-US" sz="4400">
                <a:latin typeface="Comic Sans MS" panose="030F0702030302020204" pitchFamily="66" charset="0"/>
              </a:rPr>
              <a:t>a</a:t>
            </a:r>
            <a:r>
              <a:rPr lang="en-US" altLang="en-US" sz="4400" baseline="-25000">
                <a:latin typeface="Comic Sans MS" panose="030F0702030302020204" pitchFamily="66" charset="0"/>
              </a:rPr>
              <a:t>1</a:t>
            </a:r>
            <a:r>
              <a:rPr lang="en-US" altLang="en-US" sz="4400">
                <a:latin typeface="Comic Sans MS" panose="030F0702030302020204" pitchFamily="66" charset="0"/>
              </a:rPr>
              <a:t> = 8, a</a:t>
            </a:r>
            <a:r>
              <a:rPr lang="en-US" altLang="en-US" sz="4400" baseline="-25000">
                <a:latin typeface="Comic Sans MS" panose="030F0702030302020204" pitchFamily="66" charset="0"/>
              </a:rPr>
              <a:t>5</a:t>
            </a:r>
            <a:r>
              <a:rPr lang="en-US" altLang="en-US" sz="4400">
                <a:latin typeface="Comic Sans MS" panose="030F0702030302020204" pitchFamily="66" charset="0"/>
              </a:rPr>
              <a:t> = 14,  &amp; n = 5</a:t>
            </a:r>
          </a:p>
          <a:p>
            <a:r>
              <a:rPr lang="en-US" altLang="en-US" sz="4400">
                <a:latin typeface="Comic Sans MS" panose="030F0702030302020204" pitchFamily="66" charset="0"/>
              </a:rPr>
              <a:t>14 = 8 + d(5 - 1)</a:t>
            </a:r>
          </a:p>
          <a:p>
            <a:r>
              <a:rPr lang="en-US" altLang="en-US" sz="4400">
                <a:latin typeface="Comic Sans MS" panose="030F0702030302020204" pitchFamily="66" charset="0"/>
              </a:rPr>
              <a:t>14 = 8 + d(4)		subtract 8</a:t>
            </a:r>
          </a:p>
          <a:p>
            <a:r>
              <a:rPr lang="en-US" altLang="en-US" sz="4400">
                <a:latin typeface="Comic Sans MS" panose="030F0702030302020204" pitchFamily="66" charset="0"/>
              </a:rPr>
              <a:t>6 = 4d			divide by 4</a:t>
            </a:r>
          </a:p>
          <a:p>
            <a:r>
              <a:rPr lang="en-US" altLang="en-US" sz="4400" b="1">
                <a:latin typeface="Comic Sans MS" panose="030F0702030302020204" pitchFamily="66" charset="0"/>
              </a:rPr>
              <a:t>1.5 = d</a:t>
            </a:r>
            <a:endParaRPr lang="en-US" altLang="en-US" sz="4400">
              <a:latin typeface="Comic Sans MS" panose="030F0702030302020204" pitchFamily="66" charset="0"/>
            </a:endParaRPr>
          </a:p>
        </p:txBody>
      </p:sp>
    </p:spTree>
    <p:extLst>
      <p:ext uri="{BB962C8B-B14F-4D97-AF65-F5344CB8AC3E}">
        <p14:creationId xmlns:p14="http://schemas.microsoft.com/office/powerpoint/2010/main" val="38061259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dissolve">
                                      <p:cBhvr>
                                        <p:cTn id="7" dur="500"/>
                                        <p:tgtEl>
                                          <p:spTgt spid="440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4035">
                                            <p:txEl>
                                              <p:pRg st="1" end="1"/>
                                            </p:txEl>
                                          </p:spTgt>
                                        </p:tgtEl>
                                        <p:attrNameLst>
                                          <p:attrName>style.visibility</p:attrName>
                                        </p:attrNameLst>
                                      </p:cBhvr>
                                      <p:to>
                                        <p:strVal val="visible"/>
                                      </p:to>
                                    </p:set>
                                    <p:animEffect transition="in" filter="dissolve">
                                      <p:cBhvr>
                                        <p:cTn id="12" dur="500"/>
                                        <p:tgtEl>
                                          <p:spTgt spid="440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4035">
                                            <p:txEl>
                                              <p:pRg st="2" end="2"/>
                                            </p:txEl>
                                          </p:spTgt>
                                        </p:tgtEl>
                                        <p:attrNameLst>
                                          <p:attrName>style.visibility</p:attrName>
                                        </p:attrNameLst>
                                      </p:cBhvr>
                                      <p:to>
                                        <p:strVal val="visible"/>
                                      </p:to>
                                    </p:set>
                                    <p:animEffect transition="in" filter="dissolve">
                                      <p:cBhvr>
                                        <p:cTn id="17" dur="500"/>
                                        <p:tgtEl>
                                          <p:spTgt spid="4403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4035">
                                            <p:txEl>
                                              <p:pRg st="3" end="3"/>
                                            </p:txEl>
                                          </p:spTgt>
                                        </p:tgtEl>
                                        <p:attrNameLst>
                                          <p:attrName>style.visibility</p:attrName>
                                        </p:attrNameLst>
                                      </p:cBhvr>
                                      <p:to>
                                        <p:strVal val="visible"/>
                                      </p:to>
                                    </p:set>
                                    <p:animEffect transition="in" filter="dissolve">
                                      <p:cBhvr>
                                        <p:cTn id="22" dur="500"/>
                                        <p:tgtEl>
                                          <p:spTgt spid="4403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4035">
                                            <p:txEl>
                                              <p:pRg st="4" end="4"/>
                                            </p:txEl>
                                          </p:spTgt>
                                        </p:tgtEl>
                                        <p:attrNameLst>
                                          <p:attrName>style.visibility</p:attrName>
                                        </p:attrNameLst>
                                      </p:cBhvr>
                                      <p:to>
                                        <p:strVal val="visible"/>
                                      </p:to>
                                    </p:set>
                                    <p:animEffect transition="in" filter="dissolve">
                                      <p:cBhvr>
                                        <p:cTn id="27" dur="500"/>
                                        <p:tgtEl>
                                          <p:spTgt spid="4403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4035">
                                            <p:txEl>
                                              <p:pRg st="5" end="5"/>
                                            </p:txEl>
                                          </p:spTgt>
                                        </p:tgtEl>
                                        <p:attrNameLst>
                                          <p:attrName>style.visibility</p:attrName>
                                        </p:attrNameLst>
                                      </p:cBhvr>
                                      <p:to>
                                        <p:strVal val="visible"/>
                                      </p:to>
                                    </p:set>
                                    <p:animEffect transition="in" filter="dissolve">
                                      <p:cBhvr>
                                        <p:cTn id="32" dur="500"/>
                                        <p:tgtEl>
                                          <p:spTgt spid="440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0"/>
            <a:ext cx="9144000" cy="1143000"/>
          </a:xfrm>
        </p:spPr>
        <p:txBody>
          <a:bodyPr/>
          <a:lstStyle/>
          <a:p>
            <a:pPr algn="ctr"/>
            <a:r>
              <a:rPr lang="en-US" altLang="en-US" sz="4800"/>
              <a:t>Arithmetic Means</a:t>
            </a:r>
            <a:endParaRPr lang="en-US" altLang="en-US"/>
          </a:p>
        </p:txBody>
      </p:sp>
      <p:sp>
        <p:nvSpPr>
          <p:cNvPr id="45059" name="Rectangle 3"/>
          <p:cNvSpPr>
            <a:spLocks noGrp="1" noChangeArrowheads="1"/>
          </p:cNvSpPr>
          <p:nvPr>
            <p:ph type="body" idx="1"/>
          </p:nvPr>
        </p:nvSpPr>
        <p:spPr>
          <a:xfrm>
            <a:off x="990600" y="838200"/>
            <a:ext cx="8153400" cy="6019800"/>
          </a:xfrm>
        </p:spPr>
        <p:txBody>
          <a:bodyPr/>
          <a:lstStyle/>
          <a:p>
            <a:r>
              <a:rPr lang="en-US" altLang="en-US" sz="4400">
                <a:latin typeface="Comic Sans MS" panose="030F0702030302020204" pitchFamily="66" charset="0"/>
              </a:rPr>
              <a:t>8, __, __, __, 14 so to find our means we just add 1.5 starting with 8.</a:t>
            </a:r>
          </a:p>
          <a:p>
            <a:r>
              <a:rPr lang="en-US" altLang="en-US" sz="4400">
                <a:latin typeface="Comic Sans MS" panose="030F0702030302020204" pitchFamily="66" charset="0"/>
              </a:rPr>
              <a:t>8, </a:t>
            </a:r>
            <a:r>
              <a:rPr lang="en-US" altLang="en-US" sz="4400" b="1">
                <a:latin typeface="Comic Sans MS" panose="030F0702030302020204" pitchFamily="66" charset="0"/>
              </a:rPr>
              <a:t>9.5, 11, 12.5,</a:t>
            </a:r>
            <a:r>
              <a:rPr lang="en-US" altLang="en-US" sz="4400">
                <a:latin typeface="Comic Sans MS" panose="030F0702030302020204" pitchFamily="66" charset="0"/>
              </a:rPr>
              <a:t> 14</a:t>
            </a:r>
          </a:p>
          <a:p>
            <a:endParaRPr lang="en-US" altLang="en-US" sz="4400">
              <a:latin typeface="Comic Sans MS" panose="030F0702030302020204" pitchFamily="66" charset="0"/>
            </a:endParaRPr>
          </a:p>
        </p:txBody>
      </p:sp>
    </p:spTree>
    <p:extLst>
      <p:ext uri="{BB962C8B-B14F-4D97-AF65-F5344CB8AC3E}">
        <p14:creationId xmlns:p14="http://schemas.microsoft.com/office/powerpoint/2010/main" val="41519836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0" y="0"/>
            <a:ext cx="9144000" cy="1143000"/>
          </a:xfrm>
        </p:spPr>
        <p:txBody>
          <a:bodyPr/>
          <a:lstStyle/>
          <a:p>
            <a:pPr algn="ctr"/>
            <a:r>
              <a:rPr lang="en-US" altLang="en-US" sz="4800"/>
              <a:t>Additional Example</a:t>
            </a:r>
            <a:endParaRPr lang="en-US" altLang="en-US"/>
          </a:p>
        </p:txBody>
      </p:sp>
      <p:sp>
        <p:nvSpPr>
          <p:cNvPr id="61443" name="Rectangle 3"/>
          <p:cNvSpPr>
            <a:spLocks noGrp="1" noChangeArrowheads="1"/>
          </p:cNvSpPr>
          <p:nvPr>
            <p:ph type="body" idx="1"/>
          </p:nvPr>
        </p:nvSpPr>
        <p:spPr>
          <a:xfrm>
            <a:off x="990600" y="838200"/>
            <a:ext cx="8153400" cy="6019800"/>
          </a:xfrm>
        </p:spPr>
        <p:txBody>
          <a:bodyPr/>
          <a:lstStyle/>
          <a:p>
            <a:r>
              <a:rPr lang="en-US" altLang="en-US" sz="4400">
                <a:latin typeface="Comic Sans MS" panose="030F0702030302020204" pitchFamily="66" charset="0"/>
              </a:rPr>
              <a:t>72 is the __ term of the sequence -5, 2, 9, …</a:t>
            </a:r>
          </a:p>
          <a:p>
            <a:r>
              <a:rPr lang="en-US" altLang="en-US" sz="4400">
                <a:latin typeface="Comic Sans MS" panose="030F0702030302020204" pitchFamily="66" charset="0"/>
              </a:rPr>
              <a:t>We need to find ‘n’ which is the term number.  </a:t>
            </a:r>
          </a:p>
          <a:p>
            <a:r>
              <a:rPr lang="en-US" altLang="en-US" sz="4400">
                <a:latin typeface="Comic Sans MS" panose="030F0702030302020204" pitchFamily="66" charset="0"/>
              </a:rPr>
              <a:t>72 is a</a:t>
            </a:r>
            <a:r>
              <a:rPr lang="en-US" altLang="en-US" sz="4400" baseline="-25000">
                <a:latin typeface="Comic Sans MS" panose="030F0702030302020204" pitchFamily="66" charset="0"/>
              </a:rPr>
              <a:t>n</a:t>
            </a:r>
            <a:r>
              <a:rPr lang="en-US" altLang="en-US" sz="4400">
                <a:latin typeface="Comic Sans MS" panose="030F0702030302020204" pitchFamily="66" charset="0"/>
              </a:rPr>
              <a:t>, -5 is a</a:t>
            </a:r>
            <a:r>
              <a:rPr lang="en-US" altLang="en-US" sz="4400" baseline="-25000">
                <a:latin typeface="Comic Sans MS" panose="030F0702030302020204" pitchFamily="66" charset="0"/>
              </a:rPr>
              <a:t>1</a:t>
            </a:r>
            <a:r>
              <a:rPr lang="en-US" altLang="en-US" sz="4400">
                <a:latin typeface="Comic Sans MS" panose="030F0702030302020204" pitchFamily="66" charset="0"/>
              </a:rPr>
              <a:t>, and 7 is d.  Plug it in.  </a:t>
            </a:r>
          </a:p>
          <a:p>
            <a:endParaRPr lang="en-US" altLang="en-US" sz="4400">
              <a:latin typeface="Comic Sans MS" panose="030F0702030302020204" pitchFamily="66" charset="0"/>
            </a:endParaRPr>
          </a:p>
        </p:txBody>
      </p:sp>
    </p:spTree>
    <p:extLst>
      <p:ext uri="{BB962C8B-B14F-4D97-AF65-F5344CB8AC3E}">
        <p14:creationId xmlns:p14="http://schemas.microsoft.com/office/powerpoint/2010/main" val="26941104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0" y="0"/>
            <a:ext cx="9144000" cy="1143000"/>
          </a:xfrm>
        </p:spPr>
        <p:txBody>
          <a:bodyPr/>
          <a:lstStyle/>
          <a:p>
            <a:pPr algn="ctr"/>
            <a:r>
              <a:rPr lang="en-US" altLang="en-US" sz="4800"/>
              <a:t>Additional Example</a:t>
            </a:r>
            <a:endParaRPr lang="en-US" altLang="en-US"/>
          </a:p>
        </p:txBody>
      </p:sp>
      <p:sp>
        <p:nvSpPr>
          <p:cNvPr id="62467" name="Rectangle 3"/>
          <p:cNvSpPr>
            <a:spLocks noGrp="1" noChangeArrowheads="1"/>
          </p:cNvSpPr>
          <p:nvPr>
            <p:ph type="body" idx="1"/>
          </p:nvPr>
        </p:nvSpPr>
        <p:spPr>
          <a:xfrm>
            <a:off x="990600" y="838200"/>
            <a:ext cx="8153400" cy="6019800"/>
          </a:xfrm>
        </p:spPr>
        <p:txBody>
          <a:bodyPr/>
          <a:lstStyle/>
          <a:p>
            <a:r>
              <a:rPr lang="en-US" altLang="en-US" sz="4400">
                <a:latin typeface="Comic Sans MS" panose="030F0702030302020204" pitchFamily="66" charset="0"/>
              </a:rPr>
              <a:t>72 = -5 + 7(n - 1)</a:t>
            </a:r>
          </a:p>
          <a:p>
            <a:r>
              <a:rPr lang="en-US" altLang="en-US" sz="4400">
                <a:latin typeface="Comic Sans MS" panose="030F0702030302020204" pitchFamily="66" charset="0"/>
              </a:rPr>
              <a:t>72 = -5 + 7n - 7 </a:t>
            </a:r>
          </a:p>
          <a:p>
            <a:r>
              <a:rPr lang="en-US" altLang="en-US" sz="4400">
                <a:latin typeface="Comic Sans MS" panose="030F0702030302020204" pitchFamily="66" charset="0"/>
              </a:rPr>
              <a:t>72 = -12 + 7n</a:t>
            </a:r>
          </a:p>
          <a:p>
            <a:r>
              <a:rPr lang="en-US" altLang="en-US" sz="4400">
                <a:latin typeface="Comic Sans MS" panose="030F0702030302020204" pitchFamily="66" charset="0"/>
              </a:rPr>
              <a:t>84 = 7n</a:t>
            </a:r>
          </a:p>
          <a:p>
            <a:r>
              <a:rPr lang="en-US" altLang="en-US" sz="4400">
                <a:latin typeface="Comic Sans MS" panose="030F0702030302020204" pitchFamily="66" charset="0"/>
              </a:rPr>
              <a:t>n = 12</a:t>
            </a:r>
          </a:p>
          <a:p>
            <a:r>
              <a:rPr lang="en-US" altLang="en-US" sz="4400">
                <a:latin typeface="Comic Sans MS" panose="030F0702030302020204" pitchFamily="66" charset="0"/>
              </a:rPr>
              <a:t>72 is the 12th term.</a:t>
            </a:r>
          </a:p>
        </p:txBody>
      </p:sp>
    </p:spTree>
    <p:extLst>
      <p:ext uri="{BB962C8B-B14F-4D97-AF65-F5344CB8AC3E}">
        <p14:creationId xmlns:p14="http://schemas.microsoft.com/office/powerpoint/2010/main" val="2476679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z="4000" smtClean="0"/>
              <a:t>Ex: Write the explicit and recursive formula for each sequence</a:t>
            </a:r>
          </a:p>
        </p:txBody>
      </p:sp>
      <p:sp>
        <p:nvSpPr>
          <p:cNvPr id="11267" name="Rectangle 3"/>
          <p:cNvSpPr>
            <a:spLocks noGrp="1" noChangeArrowheads="1"/>
          </p:cNvSpPr>
          <p:nvPr>
            <p:ph type="body" idx="1"/>
          </p:nvPr>
        </p:nvSpPr>
        <p:spPr>
          <a:xfrm>
            <a:off x="3352800" y="1676400"/>
            <a:ext cx="3124200" cy="1828800"/>
          </a:xfrm>
        </p:spPr>
        <p:txBody>
          <a:bodyPr/>
          <a:lstStyle/>
          <a:p>
            <a:pPr eaLnBrk="1" hangingPunct="1">
              <a:buFontTx/>
              <a:buNone/>
            </a:pPr>
            <a:r>
              <a:rPr lang="en-US" altLang="en-US" sz="2800" smtClean="0"/>
              <a:t>2, 4, 6, 8, 10 </a:t>
            </a:r>
          </a:p>
          <a:p>
            <a:pPr eaLnBrk="1" hangingPunct="1">
              <a:buFontTx/>
              <a:buNone/>
            </a:pPr>
            <a:r>
              <a:rPr lang="en-US" altLang="en-US" sz="2800" smtClean="0"/>
              <a:t>First term: a</a:t>
            </a:r>
            <a:r>
              <a:rPr lang="en-US" altLang="en-US" sz="2800" baseline="-25000" smtClean="0"/>
              <a:t>1</a:t>
            </a:r>
            <a:r>
              <a:rPr lang="en-US" altLang="en-US" sz="2800" smtClean="0"/>
              <a:t> = 2</a:t>
            </a:r>
          </a:p>
          <a:p>
            <a:pPr eaLnBrk="1" hangingPunct="1">
              <a:buFontTx/>
              <a:buNone/>
            </a:pPr>
            <a:r>
              <a:rPr lang="en-US" altLang="en-US" sz="2800" smtClean="0"/>
              <a:t>difference = 2</a:t>
            </a:r>
          </a:p>
          <a:p>
            <a:pPr eaLnBrk="1" hangingPunct="1">
              <a:buFontTx/>
              <a:buNone/>
            </a:pPr>
            <a:endParaRPr lang="en-US" altLang="en-US" sz="2800" smtClean="0"/>
          </a:p>
          <a:p>
            <a:pPr eaLnBrk="1" hangingPunct="1">
              <a:buFontTx/>
              <a:buNone/>
            </a:pPr>
            <a:endParaRPr lang="en-US" altLang="en-US" sz="2800" smtClean="0"/>
          </a:p>
          <a:p>
            <a:pPr eaLnBrk="1" hangingPunct="1">
              <a:buFontTx/>
              <a:buNone/>
            </a:pPr>
            <a:endParaRPr lang="en-US" altLang="en-US" sz="2800" smtClean="0"/>
          </a:p>
        </p:txBody>
      </p:sp>
      <p:sp>
        <p:nvSpPr>
          <p:cNvPr id="11268" name="Text Box 4"/>
          <p:cNvSpPr txBox="1">
            <a:spLocks noChangeArrowheads="1"/>
          </p:cNvSpPr>
          <p:nvPr/>
        </p:nvSpPr>
        <p:spPr bwMode="auto">
          <a:xfrm>
            <a:off x="2286000" y="5334000"/>
            <a:ext cx="2362200" cy="519113"/>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t>a</a:t>
            </a:r>
            <a:r>
              <a:rPr lang="en-US" altLang="en-US" sz="2800" baseline="-25000"/>
              <a:t>n</a:t>
            </a:r>
            <a:r>
              <a:rPr lang="en-US" altLang="en-US" sz="2800"/>
              <a:t> = a</a:t>
            </a:r>
            <a:r>
              <a:rPr lang="en-US" altLang="en-US" sz="2800" baseline="-25000"/>
              <a:t>n</a:t>
            </a:r>
            <a:r>
              <a:rPr lang="en-US" altLang="en-US" sz="2800"/>
              <a:t> </a:t>
            </a:r>
            <a:r>
              <a:rPr lang="en-US" altLang="en-US" sz="2800" baseline="-25000"/>
              <a:t>– 1</a:t>
            </a:r>
            <a:r>
              <a:rPr lang="en-US" altLang="en-US" sz="2800"/>
              <a:t> + d</a:t>
            </a:r>
          </a:p>
        </p:txBody>
      </p:sp>
      <p:sp>
        <p:nvSpPr>
          <p:cNvPr id="11269" name="Text Box 5"/>
          <p:cNvSpPr txBox="1">
            <a:spLocks noChangeArrowheads="1"/>
          </p:cNvSpPr>
          <p:nvPr/>
        </p:nvSpPr>
        <p:spPr bwMode="auto">
          <a:xfrm>
            <a:off x="5181600" y="5105400"/>
            <a:ext cx="3733800" cy="946150"/>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t>a</a:t>
            </a:r>
            <a:r>
              <a:rPr lang="en-US" altLang="en-US" sz="2800" baseline="-25000"/>
              <a:t>n</a:t>
            </a:r>
            <a:r>
              <a:rPr lang="en-US" altLang="en-US" sz="2800"/>
              <a:t> = a</a:t>
            </a:r>
            <a:r>
              <a:rPr lang="en-US" altLang="en-US" sz="2800" baseline="-25000"/>
              <a:t>n</a:t>
            </a:r>
            <a:r>
              <a:rPr lang="en-US" altLang="en-US" sz="2800"/>
              <a:t> </a:t>
            </a:r>
            <a:r>
              <a:rPr lang="en-US" altLang="en-US" sz="2800" baseline="-25000"/>
              <a:t>– 1</a:t>
            </a:r>
            <a:r>
              <a:rPr lang="en-US" altLang="en-US" sz="2800"/>
              <a:t> + 2, where a</a:t>
            </a:r>
            <a:r>
              <a:rPr lang="en-US" altLang="en-US" sz="2800" baseline="-25000"/>
              <a:t>1</a:t>
            </a:r>
            <a:r>
              <a:rPr lang="en-US" altLang="en-US" sz="2800"/>
              <a:t> = 2</a:t>
            </a:r>
          </a:p>
        </p:txBody>
      </p:sp>
      <p:sp>
        <p:nvSpPr>
          <p:cNvPr id="8198" name="Rectangle 7"/>
          <p:cNvSpPr>
            <a:spLocks noChangeArrowheads="1"/>
          </p:cNvSpPr>
          <p:nvPr/>
        </p:nvSpPr>
        <p:spPr bwMode="auto">
          <a:xfrm>
            <a:off x="304800" y="5410200"/>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Recursive:</a:t>
            </a:r>
          </a:p>
        </p:txBody>
      </p:sp>
      <p:sp>
        <p:nvSpPr>
          <p:cNvPr id="11272" name="Text Box 8"/>
          <p:cNvSpPr txBox="1">
            <a:spLocks noChangeArrowheads="1"/>
          </p:cNvSpPr>
          <p:nvPr/>
        </p:nvSpPr>
        <p:spPr bwMode="auto">
          <a:xfrm>
            <a:off x="1981200" y="3886200"/>
            <a:ext cx="2895600" cy="519113"/>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t>a</a:t>
            </a:r>
            <a:r>
              <a:rPr lang="en-US" altLang="en-US" sz="2800" baseline="-25000"/>
              <a:t>n</a:t>
            </a:r>
            <a:r>
              <a:rPr lang="en-US" altLang="en-US" sz="2800"/>
              <a:t> = a</a:t>
            </a:r>
            <a:r>
              <a:rPr lang="en-US" altLang="en-US" sz="2800" baseline="-25000"/>
              <a:t>1</a:t>
            </a:r>
            <a:r>
              <a:rPr lang="en-US" altLang="en-US" sz="2800"/>
              <a:t> + (n-1)d</a:t>
            </a:r>
          </a:p>
        </p:txBody>
      </p:sp>
      <p:sp>
        <p:nvSpPr>
          <p:cNvPr id="11273" name="Text Box 9"/>
          <p:cNvSpPr txBox="1">
            <a:spLocks noChangeArrowheads="1"/>
          </p:cNvSpPr>
          <p:nvPr/>
        </p:nvSpPr>
        <p:spPr bwMode="auto">
          <a:xfrm>
            <a:off x="5181600" y="3886200"/>
            <a:ext cx="3733800" cy="519113"/>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t>an = 2 + (n-1)2</a:t>
            </a:r>
          </a:p>
        </p:txBody>
      </p:sp>
      <p:sp>
        <p:nvSpPr>
          <p:cNvPr id="8201" name="Rectangle 10"/>
          <p:cNvSpPr>
            <a:spLocks noChangeArrowheads="1"/>
          </p:cNvSpPr>
          <p:nvPr/>
        </p:nvSpPr>
        <p:spPr bwMode="auto">
          <a:xfrm>
            <a:off x="304800" y="3962400"/>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Explicit:</a:t>
            </a:r>
          </a:p>
        </p:txBody>
      </p:sp>
    </p:spTree>
    <p:extLst>
      <p:ext uri="{BB962C8B-B14F-4D97-AF65-F5344CB8AC3E}">
        <p14:creationId xmlns:p14="http://schemas.microsoft.com/office/powerpoint/2010/main" val="24358051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animEffect transition="in" filter="dissolve">
                                      <p:cBhvr>
                                        <p:cTn id="7" dur="500"/>
                                        <p:tgtEl>
                                          <p:spTgt spid="1126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1267">
                                            <p:txEl>
                                              <p:pRg st="2" end="2"/>
                                            </p:txEl>
                                          </p:spTgt>
                                        </p:tgtEl>
                                        <p:attrNameLst>
                                          <p:attrName>style.visibility</p:attrName>
                                        </p:attrNameLst>
                                      </p:cBhvr>
                                      <p:to>
                                        <p:strVal val="visible"/>
                                      </p:to>
                                    </p:set>
                                    <p:animEffect transition="in" filter="dissolve">
                                      <p:cBhvr>
                                        <p:cTn id="12" dur="500"/>
                                        <p:tgtEl>
                                          <p:spTgt spid="1126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272"/>
                                        </p:tgtEl>
                                        <p:attrNameLst>
                                          <p:attrName>style.visibility</p:attrName>
                                        </p:attrNameLst>
                                      </p:cBhvr>
                                      <p:to>
                                        <p:strVal val="visible"/>
                                      </p:to>
                                    </p:set>
                                    <p:animEffect transition="in" filter="dissolve">
                                      <p:cBhvr>
                                        <p:cTn id="17" dur="500"/>
                                        <p:tgtEl>
                                          <p:spTgt spid="1127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273"/>
                                        </p:tgtEl>
                                        <p:attrNameLst>
                                          <p:attrName>style.visibility</p:attrName>
                                        </p:attrNameLst>
                                      </p:cBhvr>
                                      <p:to>
                                        <p:strVal val="visible"/>
                                      </p:to>
                                    </p:set>
                                    <p:animEffect transition="in" filter="dissolve">
                                      <p:cBhvr>
                                        <p:cTn id="22" dur="500"/>
                                        <p:tgtEl>
                                          <p:spTgt spid="1127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268"/>
                                        </p:tgtEl>
                                        <p:attrNameLst>
                                          <p:attrName>style.visibility</p:attrName>
                                        </p:attrNameLst>
                                      </p:cBhvr>
                                      <p:to>
                                        <p:strVal val="visible"/>
                                      </p:to>
                                    </p:set>
                                    <p:animEffect transition="in" filter="dissolve">
                                      <p:cBhvr>
                                        <p:cTn id="27" dur="500"/>
                                        <p:tgtEl>
                                          <p:spTgt spid="1126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1269"/>
                                        </p:tgtEl>
                                        <p:attrNameLst>
                                          <p:attrName>style.visibility</p:attrName>
                                        </p:attrNameLst>
                                      </p:cBhvr>
                                      <p:to>
                                        <p:strVal val="visible"/>
                                      </p:to>
                                    </p:set>
                                    <p:animEffect transition="in" filter="dissolve">
                                      <p:cBhvr>
                                        <p:cTn id="32"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animBg="1"/>
      <p:bldP spid="11269" grpId="0" animBg="1"/>
      <p:bldP spid="11272" grpId="0" animBg="1"/>
      <p:bldP spid="1127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0"/>
            <a:ext cx="8229600" cy="1143000"/>
          </a:xfrm>
        </p:spPr>
        <p:txBody>
          <a:bodyPr/>
          <a:lstStyle/>
          <a:p>
            <a:pPr eaLnBrk="1" hangingPunct="1"/>
            <a:r>
              <a:rPr lang="en-US" altLang="en-US" sz="3200" smtClean="0"/>
              <a:t>Explicit Arithmetic Sequence Problem</a:t>
            </a:r>
          </a:p>
        </p:txBody>
      </p:sp>
      <p:sp>
        <p:nvSpPr>
          <p:cNvPr id="9219" name="Rectangle 3"/>
          <p:cNvSpPr>
            <a:spLocks noGrp="1" noChangeArrowheads="1"/>
          </p:cNvSpPr>
          <p:nvPr>
            <p:ph type="body" idx="1"/>
          </p:nvPr>
        </p:nvSpPr>
        <p:spPr>
          <a:xfrm>
            <a:off x="457200" y="1143000"/>
            <a:ext cx="8229600" cy="914400"/>
          </a:xfrm>
        </p:spPr>
        <p:txBody>
          <a:bodyPr/>
          <a:lstStyle/>
          <a:p>
            <a:pPr eaLnBrk="1" hangingPunct="1">
              <a:lnSpc>
                <a:spcPct val="80000"/>
              </a:lnSpc>
              <a:buFontTx/>
              <a:buNone/>
            </a:pPr>
            <a:r>
              <a:rPr lang="en-US" altLang="en-US" smtClean="0"/>
              <a:t>Find the 25</a:t>
            </a:r>
            <a:r>
              <a:rPr lang="en-US" altLang="en-US" baseline="30000" smtClean="0"/>
              <a:t>th</a:t>
            </a:r>
            <a:r>
              <a:rPr lang="en-US" altLang="en-US" smtClean="0"/>
              <a:t> term in the sequence of            5, 11, 17, 23, 29 . . . </a:t>
            </a:r>
          </a:p>
        </p:txBody>
      </p:sp>
      <p:sp>
        <p:nvSpPr>
          <p:cNvPr id="7172" name="Text Box 4"/>
          <p:cNvSpPr txBox="1">
            <a:spLocks noChangeArrowheads="1"/>
          </p:cNvSpPr>
          <p:nvPr/>
        </p:nvSpPr>
        <p:spPr bwMode="auto">
          <a:xfrm>
            <a:off x="838200" y="2514600"/>
            <a:ext cx="2743200" cy="519113"/>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t>a</a:t>
            </a:r>
            <a:r>
              <a:rPr lang="en-US" altLang="en-US" sz="2800" baseline="-25000"/>
              <a:t>n</a:t>
            </a:r>
            <a:r>
              <a:rPr lang="en-US" altLang="en-US" sz="2800"/>
              <a:t> = a</a:t>
            </a:r>
            <a:r>
              <a:rPr lang="en-US" altLang="en-US" sz="2800" baseline="-25000"/>
              <a:t>1</a:t>
            </a:r>
            <a:r>
              <a:rPr lang="en-US" altLang="en-US" sz="2800"/>
              <a:t> + (n-1)d</a:t>
            </a:r>
          </a:p>
        </p:txBody>
      </p:sp>
      <p:sp>
        <p:nvSpPr>
          <p:cNvPr id="7173" name="Text Box 5"/>
          <p:cNvSpPr txBox="1">
            <a:spLocks noChangeArrowheads="1"/>
          </p:cNvSpPr>
          <p:nvPr/>
        </p:nvSpPr>
        <p:spPr bwMode="auto">
          <a:xfrm>
            <a:off x="381000" y="5562600"/>
            <a:ext cx="4038600" cy="519113"/>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t>a</a:t>
            </a:r>
            <a:r>
              <a:rPr lang="en-US" altLang="en-US" sz="2800" baseline="-25000"/>
              <a:t>25</a:t>
            </a:r>
            <a:r>
              <a:rPr lang="en-US" altLang="en-US" sz="2800"/>
              <a:t> = 5 + (24)6 =149</a:t>
            </a:r>
          </a:p>
        </p:txBody>
      </p:sp>
      <p:sp>
        <p:nvSpPr>
          <p:cNvPr id="7174" name="Text Box 6"/>
          <p:cNvSpPr txBox="1">
            <a:spLocks noChangeArrowheads="1"/>
          </p:cNvSpPr>
          <p:nvPr/>
        </p:nvSpPr>
        <p:spPr bwMode="auto">
          <a:xfrm>
            <a:off x="838200" y="3505200"/>
            <a:ext cx="2743200" cy="519113"/>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t>difference = 6</a:t>
            </a:r>
          </a:p>
        </p:txBody>
      </p:sp>
      <p:sp>
        <p:nvSpPr>
          <p:cNvPr id="7175" name="Text Box 7"/>
          <p:cNvSpPr txBox="1">
            <a:spLocks noChangeArrowheads="1"/>
          </p:cNvSpPr>
          <p:nvPr/>
        </p:nvSpPr>
        <p:spPr bwMode="auto">
          <a:xfrm>
            <a:off x="609600" y="4495800"/>
            <a:ext cx="3429000" cy="519113"/>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t>a</a:t>
            </a:r>
            <a:r>
              <a:rPr lang="en-US" altLang="en-US" sz="2800" baseline="-25000"/>
              <a:t>25</a:t>
            </a:r>
            <a:r>
              <a:rPr lang="en-US" altLang="en-US" sz="2800"/>
              <a:t> = 5 + (25 -1)6</a:t>
            </a:r>
          </a:p>
        </p:txBody>
      </p:sp>
      <p:sp>
        <p:nvSpPr>
          <p:cNvPr id="7177" name="Text Box 9"/>
          <p:cNvSpPr txBox="1">
            <a:spLocks noChangeArrowheads="1"/>
          </p:cNvSpPr>
          <p:nvPr/>
        </p:nvSpPr>
        <p:spPr bwMode="auto">
          <a:xfrm>
            <a:off x="4267200" y="2590800"/>
            <a:ext cx="4648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t>Start with the explicit sequence formula</a:t>
            </a:r>
          </a:p>
        </p:txBody>
      </p:sp>
      <p:sp>
        <p:nvSpPr>
          <p:cNvPr id="7180" name="Text Box 12"/>
          <p:cNvSpPr txBox="1">
            <a:spLocks noChangeArrowheads="1"/>
          </p:cNvSpPr>
          <p:nvPr/>
        </p:nvSpPr>
        <p:spPr bwMode="auto">
          <a:xfrm>
            <a:off x="4876800" y="3429000"/>
            <a:ext cx="3429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t>Find the common difference             between the values. </a:t>
            </a:r>
          </a:p>
        </p:txBody>
      </p:sp>
      <p:sp>
        <p:nvSpPr>
          <p:cNvPr id="7181" name="Text Box 13"/>
          <p:cNvSpPr txBox="1">
            <a:spLocks noChangeArrowheads="1"/>
          </p:cNvSpPr>
          <p:nvPr/>
        </p:nvSpPr>
        <p:spPr bwMode="auto">
          <a:xfrm>
            <a:off x="5257800" y="4495800"/>
            <a:ext cx="2667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t>Plug in known values</a:t>
            </a:r>
          </a:p>
        </p:txBody>
      </p:sp>
      <p:sp>
        <p:nvSpPr>
          <p:cNvPr id="7182" name="Text Box 14"/>
          <p:cNvSpPr txBox="1">
            <a:spLocks noChangeArrowheads="1"/>
          </p:cNvSpPr>
          <p:nvPr/>
        </p:nvSpPr>
        <p:spPr bwMode="auto">
          <a:xfrm>
            <a:off x="5943600" y="5638800"/>
            <a:ext cx="1371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t>Simplify</a:t>
            </a:r>
          </a:p>
        </p:txBody>
      </p:sp>
    </p:spTree>
    <p:extLst>
      <p:ext uri="{BB962C8B-B14F-4D97-AF65-F5344CB8AC3E}">
        <p14:creationId xmlns:p14="http://schemas.microsoft.com/office/powerpoint/2010/main" val="12265882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dissolve">
                                      <p:cBhvr>
                                        <p:cTn id="7" dur="500"/>
                                        <p:tgtEl>
                                          <p:spTgt spid="717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177"/>
                                        </p:tgtEl>
                                        <p:attrNameLst>
                                          <p:attrName>style.visibility</p:attrName>
                                        </p:attrNameLst>
                                      </p:cBhvr>
                                      <p:to>
                                        <p:strVal val="visible"/>
                                      </p:to>
                                    </p:set>
                                    <p:animEffect transition="in" filter="dissolve">
                                      <p:cBhvr>
                                        <p:cTn id="10" dur="500"/>
                                        <p:tgtEl>
                                          <p:spTgt spid="717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7180"/>
                                        </p:tgtEl>
                                        <p:attrNameLst>
                                          <p:attrName>style.visibility</p:attrName>
                                        </p:attrNameLst>
                                      </p:cBhvr>
                                      <p:to>
                                        <p:strVal val="visible"/>
                                      </p:to>
                                    </p:set>
                                    <p:animEffect transition="in" filter="dissolve">
                                      <p:cBhvr>
                                        <p:cTn id="15" dur="500"/>
                                        <p:tgtEl>
                                          <p:spTgt spid="7180"/>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7174"/>
                                        </p:tgtEl>
                                        <p:attrNameLst>
                                          <p:attrName>style.visibility</p:attrName>
                                        </p:attrNameLst>
                                      </p:cBhvr>
                                      <p:to>
                                        <p:strVal val="visible"/>
                                      </p:to>
                                    </p:set>
                                    <p:animEffect transition="in" filter="dissolve">
                                      <p:cBhvr>
                                        <p:cTn id="18" dur="500"/>
                                        <p:tgtEl>
                                          <p:spTgt spid="717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7175"/>
                                        </p:tgtEl>
                                        <p:attrNameLst>
                                          <p:attrName>style.visibility</p:attrName>
                                        </p:attrNameLst>
                                      </p:cBhvr>
                                      <p:to>
                                        <p:strVal val="visible"/>
                                      </p:to>
                                    </p:set>
                                    <p:animEffect transition="in" filter="dissolve">
                                      <p:cBhvr>
                                        <p:cTn id="23" dur="500"/>
                                        <p:tgtEl>
                                          <p:spTgt spid="7175"/>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7181"/>
                                        </p:tgtEl>
                                        <p:attrNameLst>
                                          <p:attrName>style.visibility</p:attrName>
                                        </p:attrNameLst>
                                      </p:cBhvr>
                                      <p:to>
                                        <p:strVal val="visible"/>
                                      </p:to>
                                    </p:set>
                                    <p:animEffect transition="in" filter="dissolve">
                                      <p:cBhvr>
                                        <p:cTn id="26" dur="500"/>
                                        <p:tgtEl>
                                          <p:spTgt spid="718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7173"/>
                                        </p:tgtEl>
                                        <p:attrNameLst>
                                          <p:attrName>style.visibility</p:attrName>
                                        </p:attrNameLst>
                                      </p:cBhvr>
                                      <p:to>
                                        <p:strVal val="visible"/>
                                      </p:to>
                                    </p:set>
                                    <p:animEffect transition="in" filter="dissolve">
                                      <p:cBhvr>
                                        <p:cTn id="31" dur="500"/>
                                        <p:tgtEl>
                                          <p:spTgt spid="7173"/>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7182"/>
                                        </p:tgtEl>
                                        <p:attrNameLst>
                                          <p:attrName>style.visibility</p:attrName>
                                        </p:attrNameLst>
                                      </p:cBhvr>
                                      <p:to>
                                        <p:strVal val="visible"/>
                                      </p:to>
                                    </p:set>
                                    <p:animEffect transition="in" filter="dissolve">
                                      <p:cBhvr>
                                        <p:cTn id="34" dur="500"/>
                                        <p:tgtEl>
                                          <p:spTgt spid="7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nimBg="1"/>
      <p:bldP spid="7173" grpId="0" animBg="1"/>
      <p:bldP spid="7174" grpId="0" animBg="1"/>
      <p:bldP spid="7175" grpId="0" animBg="1"/>
      <p:bldP spid="7177" grpId="0"/>
      <p:bldP spid="7180" grpId="0"/>
      <p:bldP spid="7181" grpId="0"/>
      <p:bldP spid="718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mtClean="0"/>
              <a:t>Now you try one:</a:t>
            </a:r>
          </a:p>
        </p:txBody>
      </p:sp>
      <p:sp>
        <p:nvSpPr>
          <p:cNvPr id="10243" name="Rectangle 3"/>
          <p:cNvSpPr>
            <a:spLocks noGrp="1" noChangeArrowheads="1"/>
          </p:cNvSpPr>
          <p:nvPr>
            <p:ph type="body" idx="1"/>
          </p:nvPr>
        </p:nvSpPr>
        <p:spPr>
          <a:xfrm>
            <a:off x="381000" y="1295400"/>
            <a:ext cx="8229600" cy="1752600"/>
          </a:xfrm>
        </p:spPr>
        <p:txBody>
          <a:bodyPr/>
          <a:lstStyle/>
          <a:p>
            <a:pPr eaLnBrk="1" hangingPunct="1">
              <a:buFontTx/>
              <a:buNone/>
            </a:pPr>
            <a:r>
              <a:rPr lang="en-US" altLang="en-US" smtClean="0"/>
              <a:t>   Find the 25</a:t>
            </a:r>
            <a:r>
              <a:rPr lang="en-US" altLang="en-US" baseline="30000" smtClean="0"/>
              <a:t>th</a:t>
            </a:r>
            <a:r>
              <a:rPr lang="en-US" altLang="en-US" smtClean="0"/>
              <a:t> term of the arithmetic sequence: 26, 13, 0, -13</a:t>
            </a:r>
          </a:p>
        </p:txBody>
      </p:sp>
    </p:spTree>
    <p:extLst>
      <p:ext uri="{BB962C8B-B14F-4D97-AF65-F5344CB8AC3E}">
        <p14:creationId xmlns:p14="http://schemas.microsoft.com/office/powerpoint/2010/main" val="28977804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0"/>
            <a:ext cx="8229600" cy="1143000"/>
          </a:xfrm>
        </p:spPr>
        <p:txBody>
          <a:bodyPr/>
          <a:lstStyle/>
          <a:p>
            <a:pPr eaLnBrk="1" hangingPunct="1"/>
            <a:r>
              <a:rPr lang="en-US" altLang="en-US" sz="3200" smtClean="0"/>
              <a:t>Explicit Arithmetic Sequence Problem</a:t>
            </a:r>
          </a:p>
        </p:txBody>
      </p:sp>
      <p:sp>
        <p:nvSpPr>
          <p:cNvPr id="11267" name="Rectangle 3"/>
          <p:cNvSpPr>
            <a:spLocks noGrp="1" noChangeArrowheads="1"/>
          </p:cNvSpPr>
          <p:nvPr>
            <p:ph type="body" idx="1"/>
          </p:nvPr>
        </p:nvSpPr>
        <p:spPr>
          <a:xfrm>
            <a:off x="457200" y="1143000"/>
            <a:ext cx="8229600" cy="914400"/>
          </a:xfrm>
        </p:spPr>
        <p:txBody>
          <a:bodyPr/>
          <a:lstStyle/>
          <a:p>
            <a:pPr eaLnBrk="1" hangingPunct="1">
              <a:lnSpc>
                <a:spcPct val="80000"/>
              </a:lnSpc>
              <a:buFontTx/>
              <a:buNone/>
            </a:pPr>
            <a:r>
              <a:rPr lang="en-US" altLang="en-US" smtClean="0"/>
              <a:t> Find the 25</a:t>
            </a:r>
            <a:r>
              <a:rPr lang="en-US" altLang="en-US" baseline="30000" smtClean="0"/>
              <a:t>th</a:t>
            </a:r>
            <a:r>
              <a:rPr lang="en-US" altLang="en-US" smtClean="0"/>
              <a:t> term of the arithmetic sequence: 26, 13, 0, -13</a:t>
            </a:r>
          </a:p>
        </p:txBody>
      </p:sp>
      <p:sp>
        <p:nvSpPr>
          <p:cNvPr id="11268" name="Text Box 4"/>
          <p:cNvSpPr txBox="1">
            <a:spLocks noChangeArrowheads="1"/>
          </p:cNvSpPr>
          <p:nvPr/>
        </p:nvSpPr>
        <p:spPr bwMode="auto">
          <a:xfrm>
            <a:off x="838200" y="2514600"/>
            <a:ext cx="2743200" cy="519113"/>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t>a</a:t>
            </a:r>
            <a:r>
              <a:rPr lang="en-US" altLang="en-US" sz="2800" baseline="-25000"/>
              <a:t>n</a:t>
            </a:r>
            <a:r>
              <a:rPr lang="en-US" altLang="en-US" sz="2800"/>
              <a:t> = a</a:t>
            </a:r>
            <a:r>
              <a:rPr lang="en-US" altLang="en-US" sz="2800" baseline="-25000"/>
              <a:t>1</a:t>
            </a:r>
            <a:r>
              <a:rPr lang="en-US" altLang="en-US" sz="2800"/>
              <a:t> + (n-1)d</a:t>
            </a:r>
          </a:p>
        </p:txBody>
      </p:sp>
      <p:sp>
        <p:nvSpPr>
          <p:cNvPr id="11269" name="Text Box 5"/>
          <p:cNvSpPr txBox="1">
            <a:spLocks noChangeArrowheads="1"/>
          </p:cNvSpPr>
          <p:nvPr/>
        </p:nvSpPr>
        <p:spPr bwMode="auto">
          <a:xfrm>
            <a:off x="381000" y="5562600"/>
            <a:ext cx="4343400" cy="519113"/>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t>a</a:t>
            </a:r>
            <a:r>
              <a:rPr lang="en-US" altLang="en-US" sz="2800" baseline="-25000"/>
              <a:t>25</a:t>
            </a:r>
            <a:r>
              <a:rPr lang="en-US" altLang="en-US" sz="2800"/>
              <a:t> = 26 + (24)(-13) =-286</a:t>
            </a:r>
          </a:p>
        </p:txBody>
      </p:sp>
      <p:sp>
        <p:nvSpPr>
          <p:cNvPr id="11270" name="Text Box 6"/>
          <p:cNvSpPr txBox="1">
            <a:spLocks noChangeArrowheads="1"/>
          </p:cNvSpPr>
          <p:nvPr/>
        </p:nvSpPr>
        <p:spPr bwMode="auto">
          <a:xfrm>
            <a:off x="838200" y="3505200"/>
            <a:ext cx="2743200" cy="519113"/>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t>difference = -13</a:t>
            </a:r>
          </a:p>
        </p:txBody>
      </p:sp>
      <p:sp>
        <p:nvSpPr>
          <p:cNvPr id="11271" name="Text Box 7"/>
          <p:cNvSpPr txBox="1">
            <a:spLocks noChangeArrowheads="1"/>
          </p:cNvSpPr>
          <p:nvPr/>
        </p:nvSpPr>
        <p:spPr bwMode="auto">
          <a:xfrm>
            <a:off x="457200" y="4495800"/>
            <a:ext cx="3733800" cy="519113"/>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t>a</a:t>
            </a:r>
            <a:r>
              <a:rPr lang="en-US" altLang="en-US" sz="2800" baseline="-25000"/>
              <a:t>25</a:t>
            </a:r>
            <a:r>
              <a:rPr lang="en-US" altLang="en-US" sz="2800"/>
              <a:t> = 26 + (25 -1)(-13)</a:t>
            </a:r>
          </a:p>
        </p:txBody>
      </p:sp>
      <p:sp>
        <p:nvSpPr>
          <p:cNvPr id="11272" name="Text Box 8"/>
          <p:cNvSpPr txBox="1">
            <a:spLocks noChangeArrowheads="1"/>
          </p:cNvSpPr>
          <p:nvPr/>
        </p:nvSpPr>
        <p:spPr bwMode="auto">
          <a:xfrm>
            <a:off x="4267200" y="2590800"/>
            <a:ext cx="4648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t>Start with the explicit sequence formula</a:t>
            </a:r>
          </a:p>
        </p:txBody>
      </p:sp>
      <p:sp>
        <p:nvSpPr>
          <p:cNvPr id="11273" name="Text Box 9"/>
          <p:cNvSpPr txBox="1">
            <a:spLocks noChangeArrowheads="1"/>
          </p:cNvSpPr>
          <p:nvPr/>
        </p:nvSpPr>
        <p:spPr bwMode="auto">
          <a:xfrm>
            <a:off x="4876800" y="3429000"/>
            <a:ext cx="3429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t>Find the common difference             between the values. </a:t>
            </a:r>
          </a:p>
        </p:txBody>
      </p:sp>
      <p:sp>
        <p:nvSpPr>
          <p:cNvPr id="11274" name="Text Box 10"/>
          <p:cNvSpPr txBox="1">
            <a:spLocks noChangeArrowheads="1"/>
          </p:cNvSpPr>
          <p:nvPr/>
        </p:nvSpPr>
        <p:spPr bwMode="auto">
          <a:xfrm>
            <a:off x="5257800" y="4495800"/>
            <a:ext cx="2667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t>Plug in known values</a:t>
            </a:r>
          </a:p>
        </p:txBody>
      </p:sp>
      <p:sp>
        <p:nvSpPr>
          <p:cNvPr id="11275" name="Text Box 11"/>
          <p:cNvSpPr txBox="1">
            <a:spLocks noChangeArrowheads="1"/>
          </p:cNvSpPr>
          <p:nvPr/>
        </p:nvSpPr>
        <p:spPr bwMode="auto">
          <a:xfrm>
            <a:off x="5943600" y="5638800"/>
            <a:ext cx="1371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t>Simplify</a:t>
            </a:r>
          </a:p>
        </p:txBody>
      </p:sp>
    </p:spTree>
    <p:extLst>
      <p:ext uri="{BB962C8B-B14F-4D97-AF65-F5344CB8AC3E}">
        <p14:creationId xmlns:p14="http://schemas.microsoft.com/office/powerpoint/2010/main" val="17459033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en-US" altLang="en-US" dirty="0" smtClean="0"/>
              <a:t>9-3  </a:t>
            </a:r>
            <a:r>
              <a:rPr lang="en-US" altLang="en-US" dirty="0"/>
              <a:t>Geometric Sequences</a:t>
            </a:r>
          </a:p>
        </p:txBody>
      </p:sp>
      <p:sp>
        <p:nvSpPr>
          <p:cNvPr id="2051" name="Rectangle 3"/>
          <p:cNvSpPr>
            <a:spLocks noGrp="1" noChangeArrowheads="1"/>
          </p:cNvSpPr>
          <p:nvPr>
            <p:ph type="subTitle" idx="1"/>
          </p:nvPr>
        </p:nvSpPr>
        <p:spPr/>
        <p:txBody>
          <a:bodyPr/>
          <a:lstStyle/>
          <a:p>
            <a:pPr eaLnBrk="1" hangingPunct="1">
              <a:defRPr/>
            </a:pPr>
            <a:endParaRPr lang="en-US" altLang="en-US"/>
          </a:p>
        </p:txBody>
      </p:sp>
    </p:spTree>
    <p:extLst>
      <p:ext uri="{BB962C8B-B14F-4D97-AF65-F5344CB8AC3E}">
        <p14:creationId xmlns:p14="http://schemas.microsoft.com/office/powerpoint/2010/main" val="28016037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
            <a:ext cx="8229600" cy="838200"/>
          </a:xfrm>
        </p:spPr>
        <p:style>
          <a:lnRef idx="2">
            <a:schemeClr val="accent4"/>
          </a:lnRef>
          <a:fillRef idx="1">
            <a:schemeClr val="lt1"/>
          </a:fillRef>
          <a:effectRef idx="0">
            <a:schemeClr val="accent4"/>
          </a:effectRef>
          <a:fontRef idx="minor">
            <a:schemeClr val="dk1"/>
          </a:fontRef>
        </p:style>
        <p:txBody>
          <a:bodyPr>
            <a:normAutofit/>
          </a:bodyPr>
          <a:lstStyle/>
          <a:p>
            <a:pPr algn="ctr"/>
            <a:r>
              <a:rPr lang="en-US" sz="4000" b="1" dirty="0">
                <a:solidFill>
                  <a:schemeClr val="accent6"/>
                </a:solidFill>
              </a:rPr>
              <a:t>Sequence</a:t>
            </a:r>
          </a:p>
        </p:txBody>
      </p:sp>
      <p:sp>
        <p:nvSpPr>
          <p:cNvPr id="5" name="Content Placeholder 2"/>
          <p:cNvSpPr>
            <a:spLocks noGrp="1"/>
          </p:cNvSpPr>
          <p:nvPr>
            <p:ph idx="1"/>
          </p:nvPr>
        </p:nvSpPr>
        <p:spPr>
          <a:xfrm>
            <a:off x="457200" y="1143000"/>
            <a:ext cx="8305800" cy="5410200"/>
          </a:xfrm>
          <a:solidFill>
            <a:srgbClr val="CCECFF"/>
          </a:solidFill>
        </p:spPr>
        <p:txBody>
          <a:bodyPr>
            <a:normAutofit/>
          </a:bodyPr>
          <a:lstStyle/>
          <a:p>
            <a:pPr marL="0" indent="0">
              <a:buNone/>
            </a:pPr>
            <a:r>
              <a:rPr lang="en-US" sz="3200" b="1" dirty="0">
                <a:solidFill>
                  <a:schemeClr val="accent6">
                    <a:lumMod val="50000"/>
                  </a:schemeClr>
                </a:solidFill>
              </a:rPr>
              <a:t>A sequence is an ordered list of numbers.</a:t>
            </a:r>
          </a:p>
          <a:p>
            <a:pPr marL="0" indent="0">
              <a:buNone/>
            </a:pPr>
            <a:endParaRPr lang="en-US" sz="3200" b="1" dirty="0">
              <a:solidFill>
                <a:schemeClr val="accent6">
                  <a:lumMod val="50000"/>
                </a:schemeClr>
              </a:solidFill>
            </a:endParaRPr>
          </a:p>
          <a:p>
            <a:pPr marL="0" indent="0">
              <a:buNone/>
            </a:pPr>
            <a:r>
              <a:rPr lang="en-US" sz="3200" b="1" dirty="0">
                <a:solidFill>
                  <a:schemeClr val="accent6">
                    <a:lumMod val="50000"/>
                  </a:schemeClr>
                </a:solidFill>
              </a:rPr>
              <a:t>You can describe some patterns with a sequence.</a:t>
            </a:r>
          </a:p>
          <a:p>
            <a:pPr marL="0" indent="0">
              <a:buNone/>
            </a:pPr>
            <a:endParaRPr lang="en-US" sz="3200" b="1" dirty="0">
              <a:solidFill>
                <a:schemeClr val="accent6">
                  <a:lumMod val="50000"/>
                </a:schemeClr>
              </a:solidFill>
            </a:endParaRPr>
          </a:p>
          <a:p>
            <a:pPr marL="0" indent="0">
              <a:buNone/>
            </a:pPr>
            <a:r>
              <a:rPr lang="en-US" sz="3200" b="1" u="sng" dirty="0">
                <a:solidFill>
                  <a:srgbClr val="D52F9A"/>
                </a:solidFill>
              </a:rPr>
              <a:t>Term:</a:t>
            </a:r>
            <a:r>
              <a:rPr lang="en-US" sz="3200" b="1" dirty="0">
                <a:solidFill>
                  <a:srgbClr val="D52F9A"/>
                </a:solidFill>
              </a:rPr>
              <a:t/>
            </a:r>
            <a:br>
              <a:rPr lang="en-US" sz="3200" b="1" dirty="0">
                <a:solidFill>
                  <a:srgbClr val="D52F9A"/>
                </a:solidFill>
              </a:rPr>
            </a:br>
            <a:r>
              <a:rPr lang="en-US" sz="3200" b="1" dirty="0">
                <a:solidFill>
                  <a:srgbClr val="D52F9A"/>
                </a:solidFill>
              </a:rPr>
              <a:t>Each number in a sequence.</a:t>
            </a:r>
          </a:p>
        </p:txBody>
      </p:sp>
    </p:spTree>
    <p:extLst>
      <p:ext uri="{BB962C8B-B14F-4D97-AF65-F5344CB8AC3E}">
        <p14:creationId xmlns:p14="http://schemas.microsoft.com/office/powerpoint/2010/main" val="188182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5">
                                            <p:bg/>
                                          </p:spTgt>
                                        </p:tgtEl>
                                        <p:attrNameLst>
                                          <p:attrName>style.visibility</p:attrName>
                                        </p:attrNameLst>
                                      </p:cBhvr>
                                      <p:to>
                                        <p:strVal val="visible"/>
                                      </p:to>
                                    </p:set>
                                    <p:anim calcmode="lin" valueType="num">
                                      <p:cBhvr additive="base">
                                        <p:cTn id="12" dur="500" fill="hold"/>
                                        <p:tgtEl>
                                          <p:spTgt spid="5">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5">
                                            <p:bg/>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 calcmode="lin" valueType="num">
                                      <p:cBhvr additive="base">
                                        <p:cTn id="1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 calcmode="lin" valueType="num">
                                      <p:cBhvr additive="base">
                                        <p:cTn id="2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additive="base">
                                        <p:cTn id="28"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uiExpand="1" build="p"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defRPr/>
            </a:pPr>
            <a:r>
              <a:rPr lang="en-US" altLang="en-US" sz="4000"/>
              <a:t>What is a Geometric Sequence?</a:t>
            </a:r>
          </a:p>
        </p:txBody>
      </p:sp>
      <p:sp>
        <p:nvSpPr>
          <p:cNvPr id="3075" name="Rectangle 3"/>
          <p:cNvSpPr>
            <a:spLocks noGrp="1" noChangeArrowheads="1"/>
          </p:cNvSpPr>
          <p:nvPr>
            <p:ph type="body" idx="1"/>
          </p:nvPr>
        </p:nvSpPr>
        <p:spPr/>
        <p:txBody>
          <a:bodyPr/>
          <a:lstStyle/>
          <a:p>
            <a:pPr eaLnBrk="1" hangingPunct="1">
              <a:lnSpc>
                <a:spcPct val="90000"/>
              </a:lnSpc>
              <a:defRPr/>
            </a:pPr>
            <a:r>
              <a:rPr lang="en-US" altLang="en-US"/>
              <a:t>In a geometric sequence, the ratio between consecutive terms is constant. This ratio is called the </a:t>
            </a:r>
            <a:r>
              <a:rPr lang="en-US" altLang="en-US" b="1" i="1"/>
              <a:t>common ratio</a:t>
            </a:r>
            <a:r>
              <a:rPr lang="en-US" altLang="en-US"/>
              <a:t>. </a:t>
            </a:r>
          </a:p>
          <a:p>
            <a:pPr eaLnBrk="1" hangingPunct="1">
              <a:lnSpc>
                <a:spcPct val="90000"/>
              </a:lnSpc>
              <a:defRPr/>
            </a:pPr>
            <a:r>
              <a:rPr lang="en-US" altLang="en-US"/>
              <a:t>Unlike in an arithmetic sequence, the difference between consecutive terms varies. </a:t>
            </a:r>
          </a:p>
          <a:p>
            <a:pPr eaLnBrk="1" hangingPunct="1">
              <a:lnSpc>
                <a:spcPct val="90000"/>
              </a:lnSpc>
              <a:defRPr/>
            </a:pPr>
            <a:r>
              <a:rPr lang="en-US" altLang="en-US"/>
              <a:t>We look for </a:t>
            </a:r>
            <a:r>
              <a:rPr lang="en-US" altLang="en-US" b="1" i="1"/>
              <a:t>multiplication</a:t>
            </a:r>
            <a:r>
              <a:rPr lang="en-US" altLang="en-US"/>
              <a:t> to identify geometric sequences. </a:t>
            </a:r>
            <a:endParaRPr lang="en-US" altLang="en-US" u="sng"/>
          </a:p>
        </p:txBody>
      </p:sp>
    </p:spTree>
    <p:extLst>
      <p:ext uri="{BB962C8B-B14F-4D97-AF65-F5344CB8AC3E}">
        <p14:creationId xmlns:p14="http://schemas.microsoft.com/office/powerpoint/2010/main" val="38990033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anim calcmode="lin" valueType="num">
                                      <p:cBhvr additive="base">
                                        <p:cTn id="7"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075">
                                            <p:txEl>
                                              <p:pRg st="2" end="2"/>
                                            </p:txEl>
                                          </p:spTgt>
                                        </p:tgtEl>
                                        <p:attrNameLst>
                                          <p:attrName>style.visibility</p:attrName>
                                        </p:attrNameLst>
                                      </p:cBhvr>
                                      <p:to>
                                        <p:strVal val="visible"/>
                                      </p:to>
                                    </p:set>
                                    <p:anim calcmode="lin" valueType="num">
                                      <p:cBhvr additive="base">
                                        <p:cTn id="13"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en-US" altLang="en-US" sz="3200"/>
              <a:t>Ex: Determine if the sequence is geometric. If so, identify the common ratio</a:t>
            </a:r>
          </a:p>
        </p:txBody>
      </p:sp>
      <p:sp>
        <p:nvSpPr>
          <p:cNvPr id="4099" name="Rectangle 3"/>
          <p:cNvSpPr>
            <a:spLocks noGrp="1" noChangeArrowheads="1"/>
          </p:cNvSpPr>
          <p:nvPr>
            <p:ph type="body" idx="1"/>
          </p:nvPr>
        </p:nvSpPr>
        <p:spPr/>
        <p:txBody>
          <a:bodyPr>
            <a:noAutofit/>
          </a:bodyPr>
          <a:lstStyle/>
          <a:p>
            <a:pPr eaLnBrk="1" hangingPunct="1">
              <a:defRPr/>
            </a:pPr>
            <a:r>
              <a:rPr lang="en-US" altLang="en-US" sz="3200" dirty="0"/>
              <a:t>1, -6, 36, -216</a:t>
            </a:r>
          </a:p>
          <a:p>
            <a:pPr eaLnBrk="1" hangingPunct="1">
              <a:buFont typeface="Wingdings" panose="05000000000000000000" pitchFamily="2" charset="2"/>
              <a:buNone/>
              <a:defRPr/>
            </a:pPr>
            <a:r>
              <a:rPr lang="en-US" altLang="en-US" sz="3200" dirty="0"/>
              <a:t>	yes. Common ratio=-6</a:t>
            </a:r>
          </a:p>
          <a:p>
            <a:pPr eaLnBrk="1" hangingPunct="1">
              <a:buFont typeface="Wingdings" panose="05000000000000000000" pitchFamily="2" charset="2"/>
              <a:buNone/>
              <a:defRPr/>
            </a:pPr>
            <a:endParaRPr lang="en-US" altLang="en-US" sz="3200" dirty="0"/>
          </a:p>
          <a:p>
            <a:pPr eaLnBrk="1" hangingPunct="1">
              <a:buFont typeface="Wingdings" panose="05000000000000000000" pitchFamily="2" charset="2"/>
              <a:buNone/>
              <a:defRPr/>
            </a:pPr>
            <a:endParaRPr lang="en-US" altLang="en-US" sz="3200" dirty="0"/>
          </a:p>
          <a:p>
            <a:pPr eaLnBrk="1" hangingPunct="1">
              <a:defRPr/>
            </a:pPr>
            <a:r>
              <a:rPr lang="en-US" altLang="en-US" sz="3200" dirty="0"/>
              <a:t>2, 4, 6, 8</a:t>
            </a:r>
          </a:p>
          <a:p>
            <a:pPr eaLnBrk="1" hangingPunct="1">
              <a:buFont typeface="Wingdings" panose="05000000000000000000" pitchFamily="2" charset="2"/>
              <a:buNone/>
              <a:defRPr/>
            </a:pPr>
            <a:r>
              <a:rPr lang="en-US" altLang="en-US" sz="3200" dirty="0"/>
              <a:t>   no. No common ratio</a:t>
            </a:r>
          </a:p>
        </p:txBody>
      </p:sp>
    </p:spTree>
    <p:extLst>
      <p:ext uri="{BB962C8B-B14F-4D97-AF65-F5344CB8AC3E}">
        <p14:creationId xmlns:p14="http://schemas.microsoft.com/office/powerpoint/2010/main" val="9977959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anim calcmode="lin" valueType="num">
                                      <p:cBhvr additive="base">
                                        <p:cTn id="7" dur="500" fill="hold"/>
                                        <p:tgtEl>
                                          <p:spTgt spid="409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099">
                                            <p:txEl>
                                              <p:pRg st="5" end="5"/>
                                            </p:txEl>
                                          </p:spTgt>
                                        </p:tgtEl>
                                        <p:attrNameLst>
                                          <p:attrName>style.visibility</p:attrName>
                                        </p:attrNameLst>
                                      </p:cBhvr>
                                      <p:to>
                                        <p:strVal val="visible"/>
                                      </p:to>
                                    </p:set>
                                    <p:anim calcmode="lin" valueType="num">
                                      <p:cBhvr additive="base">
                                        <p:cTn id="13" dur="500" fill="hold"/>
                                        <p:tgtEl>
                                          <p:spTgt spid="4099">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0" y="0"/>
            <a:ext cx="9144000" cy="1143000"/>
          </a:xfrm>
        </p:spPr>
        <p:txBody>
          <a:bodyPr/>
          <a:lstStyle/>
          <a:p>
            <a:pPr algn="ctr"/>
            <a:r>
              <a:rPr lang="en-US" altLang="en-US" sz="4800"/>
              <a:t>Geometric Sequence</a:t>
            </a:r>
            <a:endParaRPr lang="en-US" altLang="en-US"/>
          </a:p>
        </p:txBody>
      </p:sp>
      <p:sp>
        <p:nvSpPr>
          <p:cNvPr id="79875" name="Rectangle 3"/>
          <p:cNvSpPr>
            <a:spLocks noGrp="1" noChangeArrowheads="1"/>
          </p:cNvSpPr>
          <p:nvPr>
            <p:ph type="body" idx="1"/>
          </p:nvPr>
        </p:nvSpPr>
        <p:spPr>
          <a:xfrm>
            <a:off x="990600" y="838200"/>
            <a:ext cx="8153400" cy="6019800"/>
          </a:xfrm>
        </p:spPr>
        <p:txBody>
          <a:bodyPr/>
          <a:lstStyle/>
          <a:p>
            <a:r>
              <a:rPr lang="en-US" altLang="en-US" sz="4400">
                <a:latin typeface="Comic Sans MS" panose="030F0702030302020204" pitchFamily="66" charset="0"/>
              </a:rPr>
              <a:t>Find the first five terms of the geometric sequence with a</a:t>
            </a:r>
            <a:r>
              <a:rPr lang="en-US" altLang="en-US" sz="4400" baseline="-25000">
                <a:latin typeface="Comic Sans MS" panose="030F0702030302020204" pitchFamily="66" charset="0"/>
              </a:rPr>
              <a:t>1</a:t>
            </a:r>
            <a:r>
              <a:rPr lang="en-US" altLang="en-US" sz="4400">
                <a:latin typeface="Comic Sans MS" panose="030F0702030302020204" pitchFamily="66" charset="0"/>
              </a:rPr>
              <a:t> = -3 and common ratio (r) of 5.</a:t>
            </a:r>
          </a:p>
          <a:p>
            <a:r>
              <a:rPr lang="en-US" altLang="en-US" sz="4400">
                <a:latin typeface="Comic Sans MS" panose="030F0702030302020204" pitchFamily="66" charset="0"/>
              </a:rPr>
              <a:t>-3, -15, -75, -375, -1875 </a:t>
            </a:r>
          </a:p>
        </p:txBody>
      </p:sp>
    </p:spTree>
    <p:extLst>
      <p:ext uri="{BB962C8B-B14F-4D97-AF65-F5344CB8AC3E}">
        <p14:creationId xmlns:p14="http://schemas.microsoft.com/office/powerpoint/2010/main" val="36478992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anim calcmode="lin" valueType="num">
                                      <p:cBhvr additive="base">
                                        <p:cTn id="7" dur="500" fill="hold"/>
                                        <p:tgtEl>
                                          <p:spTgt spid="798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987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9875">
                                            <p:txEl>
                                              <p:pRg st="1" end="1"/>
                                            </p:txEl>
                                          </p:spTgt>
                                        </p:tgtEl>
                                        <p:attrNameLst>
                                          <p:attrName>style.visibility</p:attrName>
                                        </p:attrNameLst>
                                      </p:cBhvr>
                                      <p:to>
                                        <p:strVal val="visible"/>
                                      </p:to>
                                    </p:set>
                                    <p:anim calcmode="lin" valueType="num">
                                      <p:cBhvr additive="base">
                                        <p:cTn id="13" dur="500" fill="hold"/>
                                        <p:tgtEl>
                                          <p:spTgt spid="7987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987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0" y="0"/>
            <a:ext cx="9144000" cy="1143000"/>
          </a:xfrm>
        </p:spPr>
        <p:txBody>
          <a:bodyPr/>
          <a:lstStyle/>
          <a:p>
            <a:pPr algn="ctr"/>
            <a:r>
              <a:rPr lang="en-US" altLang="en-US" sz="4800"/>
              <a:t>Geometric Sequence</a:t>
            </a:r>
            <a:endParaRPr lang="en-US" altLang="en-US"/>
          </a:p>
        </p:txBody>
      </p:sp>
      <p:sp>
        <p:nvSpPr>
          <p:cNvPr id="80899" name="Rectangle 3"/>
          <p:cNvSpPr>
            <a:spLocks noGrp="1" noChangeArrowheads="1"/>
          </p:cNvSpPr>
          <p:nvPr>
            <p:ph type="body" idx="1"/>
          </p:nvPr>
        </p:nvSpPr>
        <p:spPr>
          <a:xfrm>
            <a:off x="990600" y="838200"/>
            <a:ext cx="8153400" cy="6019800"/>
          </a:xfrm>
        </p:spPr>
        <p:txBody>
          <a:bodyPr>
            <a:normAutofit lnSpcReduction="10000"/>
          </a:bodyPr>
          <a:lstStyle/>
          <a:p>
            <a:r>
              <a:rPr lang="en-US" altLang="en-US" sz="4400">
                <a:latin typeface="Comic Sans MS" panose="030F0702030302020204" pitchFamily="66" charset="0"/>
              </a:rPr>
              <a:t>Find the common ratio of the sequence 2, -4, 8, -16, 32, …</a:t>
            </a:r>
          </a:p>
          <a:p>
            <a:r>
              <a:rPr lang="en-US" altLang="en-US" sz="4400">
                <a:latin typeface="Comic Sans MS" panose="030F0702030302020204" pitchFamily="66" charset="0"/>
              </a:rPr>
              <a:t>To find the common ratio, divide any term by the previous term.</a:t>
            </a:r>
          </a:p>
          <a:p>
            <a:r>
              <a:rPr lang="en-US" altLang="en-US" sz="4400">
                <a:latin typeface="Comic Sans MS" panose="030F0702030302020204" pitchFamily="66" charset="0"/>
              </a:rPr>
              <a:t>8 ÷ -4 = -2</a:t>
            </a:r>
          </a:p>
          <a:p>
            <a:r>
              <a:rPr lang="en-US" altLang="en-US" sz="4400">
                <a:latin typeface="Comic Sans MS" panose="030F0702030302020204" pitchFamily="66" charset="0"/>
              </a:rPr>
              <a:t>r = -2 </a:t>
            </a:r>
          </a:p>
        </p:txBody>
      </p:sp>
    </p:spTree>
    <p:extLst>
      <p:ext uri="{BB962C8B-B14F-4D97-AF65-F5344CB8AC3E}">
        <p14:creationId xmlns:p14="http://schemas.microsoft.com/office/powerpoint/2010/main" val="6722136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 calcmode="lin" valueType="num">
                                      <p:cBhvr additive="base">
                                        <p:cTn id="7" dur="500" fill="hold"/>
                                        <p:tgtEl>
                                          <p:spTgt spid="808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089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0899">
                                            <p:txEl>
                                              <p:pRg st="1" end="1"/>
                                            </p:txEl>
                                          </p:spTgt>
                                        </p:tgtEl>
                                        <p:attrNameLst>
                                          <p:attrName>style.visibility</p:attrName>
                                        </p:attrNameLst>
                                      </p:cBhvr>
                                      <p:to>
                                        <p:strVal val="visible"/>
                                      </p:to>
                                    </p:set>
                                    <p:anim calcmode="lin" valueType="num">
                                      <p:cBhvr additive="base">
                                        <p:cTn id="13" dur="500" fill="hold"/>
                                        <p:tgtEl>
                                          <p:spTgt spid="808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089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0899">
                                            <p:txEl>
                                              <p:pRg st="2" end="2"/>
                                            </p:txEl>
                                          </p:spTgt>
                                        </p:tgtEl>
                                        <p:attrNameLst>
                                          <p:attrName>style.visibility</p:attrName>
                                        </p:attrNameLst>
                                      </p:cBhvr>
                                      <p:to>
                                        <p:strVal val="visible"/>
                                      </p:to>
                                    </p:set>
                                    <p:anim calcmode="lin" valueType="num">
                                      <p:cBhvr additive="base">
                                        <p:cTn id="19" dur="500" fill="hold"/>
                                        <p:tgtEl>
                                          <p:spTgt spid="808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089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0899">
                                            <p:txEl>
                                              <p:pRg st="3" end="3"/>
                                            </p:txEl>
                                          </p:spTgt>
                                        </p:tgtEl>
                                        <p:attrNameLst>
                                          <p:attrName>style.visibility</p:attrName>
                                        </p:attrNameLst>
                                      </p:cBhvr>
                                      <p:to>
                                        <p:strVal val="visible"/>
                                      </p:to>
                                    </p:set>
                                    <p:anim calcmode="lin" valueType="num">
                                      <p:cBhvr additive="base">
                                        <p:cTn id="25" dur="500" fill="hold"/>
                                        <p:tgtEl>
                                          <p:spTgt spid="808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089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0" y="0"/>
            <a:ext cx="9144000" cy="1143000"/>
          </a:xfrm>
        </p:spPr>
        <p:txBody>
          <a:bodyPr/>
          <a:lstStyle/>
          <a:p>
            <a:pPr algn="ctr"/>
            <a:r>
              <a:rPr lang="en-US" altLang="en-US" sz="4800"/>
              <a:t>Geometric Sequence</a:t>
            </a:r>
            <a:endParaRPr lang="en-US" altLang="en-US"/>
          </a:p>
        </p:txBody>
      </p:sp>
      <p:sp>
        <p:nvSpPr>
          <p:cNvPr id="81923" name="Rectangle 3"/>
          <p:cNvSpPr>
            <a:spLocks noGrp="1" noChangeArrowheads="1"/>
          </p:cNvSpPr>
          <p:nvPr>
            <p:ph type="body" idx="1"/>
          </p:nvPr>
        </p:nvSpPr>
        <p:spPr>
          <a:xfrm>
            <a:off x="990600" y="838200"/>
            <a:ext cx="8153400" cy="6019800"/>
          </a:xfrm>
        </p:spPr>
        <p:txBody>
          <a:bodyPr/>
          <a:lstStyle/>
          <a:p>
            <a:r>
              <a:rPr lang="en-US" altLang="en-US" sz="4400">
                <a:latin typeface="Comic Sans MS" panose="030F0702030302020204" pitchFamily="66" charset="0"/>
              </a:rPr>
              <a:t>Just like arithmetic sequences, there is a formula for finding any given term in a geometric sequence.  Let’s figure it out using the pay check example.  </a:t>
            </a:r>
          </a:p>
        </p:txBody>
      </p:sp>
    </p:spTree>
    <p:extLst>
      <p:ext uri="{BB962C8B-B14F-4D97-AF65-F5344CB8AC3E}">
        <p14:creationId xmlns:p14="http://schemas.microsoft.com/office/powerpoint/2010/main" val="23647065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0" y="0"/>
            <a:ext cx="9144000" cy="1143000"/>
          </a:xfrm>
        </p:spPr>
        <p:txBody>
          <a:bodyPr/>
          <a:lstStyle/>
          <a:p>
            <a:pPr algn="ctr"/>
            <a:r>
              <a:rPr lang="en-US" altLang="en-US" sz="4800"/>
              <a:t>Geometric Sequence</a:t>
            </a:r>
            <a:endParaRPr lang="en-US" altLang="en-US"/>
          </a:p>
        </p:txBody>
      </p:sp>
      <p:sp>
        <p:nvSpPr>
          <p:cNvPr id="82947" name="Rectangle 3"/>
          <p:cNvSpPr>
            <a:spLocks noGrp="1" noChangeArrowheads="1"/>
          </p:cNvSpPr>
          <p:nvPr>
            <p:ph type="body" idx="1"/>
          </p:nvPr>
        </p:nvSpPr>
        <p:spPr>
          <a:xfrm>
            <a:off x="990600" y="838200"/>
            <a:ext cx="8153400" cy="6019800"/>
          </a:xfrm>
        </p:spPr>
        <p:txBody>
          <a:bodyPr/>
          <a:lstStyle/>
          <a:p>
            <a:r>
              <a:rPr lang="en-US" altLang="en-US" sz="4400">
                <a:latin typeface="Comic Sans MS" panose="030F0702030302020204" pitchFamily="66" charset="0"/>
              </a:rPr>
              <a:t>To find the 5th term we look 100 and multiplied it by two four times.  </a:t>
            </a:r>
          </a:p>
          <a:p>
            <a:r>
              <a:rPr lang="en-US" altLang="en-US" sz="4400">
                <a:latin typeface="Comic Sans MS" panose="030F0702030302020204" pitchFamily="66" charset="0"/>
              </a:rPr>
              <a:t>Repeated multiplication is represented using exponents.     </a:t>
            </a:r>
          </a:p>
        </p:txBody>
      </p:sp>
    </p:spTree>
    <p:extLst>
      <p:ext uri="{BB962C8B-B14F-4D97-AF65-F5344CB8AC3E}">
        <p14:creationId xmlns:p14="http://schemas.microsoft.com/office/powerpoint/2010/main" val="25090345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 calcmode="lin" valueType="num">
                                      <p:cBhvr additive="base">
                                        <p:cTn id="7" dur="500" fill="hold"/>
                                        <p:tgtEl>
                                          <p:spTgt spid="829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294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2947">
                                            <p:txEl>
                                              <p:pRg st="1" end="1"/>
                                            </p:txEl>
                                          </p:spTgt>
                                        </p:tgtEl>
                                        <p:attrNameLst>
                                          <p:attrName>style.visibility</p:attrName>
                                        </p:attrNameLst>
                                      </p:cBhvr>
                                      <p:to>
                                        <p:strVal val="visible"/>
                                      </p:to>
                                    </p:set>
                                    <p:anim calcmode="lin" valueType="num">
                                      <p:cBhvr additive="base">
                                        <p:cTn id="13" dur="500" fill="hold"/>
                                        <p:tgtEl>
                                          <p:spTgt spid="8294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294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0" y="0"/>
            <a:ext cx="9144000" cy="1143000"/>
          </a:xfrm>
        </p:spPr>
        <p:txBody>
          <a:bodyPr/>
          <a:lstStyle/>
          <a:p>
            <a:pPr algn="ctr"/>
            <a:r>
              <a:rPr lang="en-US" altLang="en-US" sz="4800"/>
              <a:t>Geometric Sequence</a:t>
            </a:r>
            <a:endParaRPr lang="en-US" altLang="en-US"/>
          </a:p>
        </p:txBody>
      </p:sp>
      <p:sp>
        <p:nvSpPr>
          <p:cNvPr id="83971" name="Rectangle 3"/>
          <p:cNvSpPr>
            <a:spLocks noGrp="1" noChangeArrowheads="1"/>
          </p:cNvSpPr>
          <p:nvPr>
            <p:ph type="body" idx="1"/>
          </p:nvPr>
        </p:nvSpPr>
        <p:spPr>
          <a:xfrm>
            <a:off x="990600" y="838200"/>
            <a:ext cx="8153400" cy="6019800"/>
          </a:xfrm>
        </p:spPr>
        <p:txBody>
          <a:bodyPr/>
          <a:lstStyle/>
          <a:p>
            <a:r>
              <a:rPr lang="en-US" altLang="en-US" sz="4400">
                <a:latin typeface="Comic Sans MS" panose="030F0702030302020204" pitchFamily="66" charset="0"/>
              </a:rPr>
              <a:t>Basically we will take $100 and multiply it by 2</a:t>
            </a:r>
            <a:r>
              <a:rPr lang="en-US" altLang="en-US" sz="4400" baseline="30000">
                <a:latin typeface="Comic Sans MS" panose="030F0702030302020204" pitchFamily="66" charset="0"/>
              </a:rPr>
              <a:t>4</a:t>
            </a:r>
            <a:endParaRPr lang="en-US" altLang="en-US" sz="4400">
              <a:latin typeface="Comic Sans MS" panose="030F0702030302020204" pitchFamily="66" charset="0"/>
            </a:endParaRPr>
          </a:p>
          <a:p>
            <a:r>
              <a:rPr lang="en-US" altLang="en-US" sz="4400">
                <a:latin typeface="Comic Sans MS" panose="030F0702030302020204" pitchFamily="66" charset="0"/>
              </a:rPr>
              <a:t>a</a:t>
            </a:r>
            <a:r>
              <a:rPr lang="en-US" altLang="en-US" sz="4400" baseline="-25000">
                <a:latin typeface="Comic Sans MS" panose="030F0702030302020204" pitchFamily="66" charset="0"/>
              </a:rPr>
              <a:t>5</a:t>
            </a:r>
            <a:r>
              <a:rPr lang="en-US" altLang="en-US" sz="4400">
                <a:latin typeface="Comic Sans MS" panose="030F0702030302020204" pitchFamily="66" charset="0"/>
              </a:rPr>
              <a:t> = 100•2</a:t>
            </a:r>
            <a:r>
              <a:rPr lang="en-US" altLang="en-US" sz="4400" baseline="30000">
                <a:latin typeface="Comic Sans MS" panose="030F0702030302020204" pitchFamily="66" charset="0"/>
              </a:rPr>
              <a:t>4</a:t>
            </a:r>
            <a:r>
              <a:rPr lang="en-US" altLang="en-US" sz="4400">
                <a:latin typeface="Comic Sans MS" panose="030F0702030302020204" pitchFamily="66" charset="0"/>
              </a:rPr>
              <a:t> = 1600</a:t>
            </a:r>
          </a:p>
          <a:p>
            <a:r>
              <a:rPr lang="en-US" altLang="en-US" sz="4400">
                <a:latin typeface="Comic Sans MS" panose="030F0702030302020204" pitchFamily="66" charset="0"/>
              </a:rPr>
              <a:t>A</a:t>
            </a:r>
            <a:r>
              <a:rPr lang="en-US" altLang="en-US" sz="4400" baseline="-25000">
                <a:latin typeface="Comic Sans MS" panose="030F0702030302020204" pitchFamily="66" charset="0"/>
              </a:rPr>
              <a:t>5</a:t>
            </a:r>
            <a:r>
              <a:rPr lang="en-US" altLang="en-US" sz="4400">
                <a:latin typeface="Comic Sans MS" panose="030F0702030302020204" pitchFamily="66" charset="0"/>
              </a:rPr>
              <a:t> is the term we are looking for, 100 was our a</a:t>
            </a:r>
            <a:r>
              <a:rPr lang="en-US" altLang="en-US" sz="4400" baseline="-25000">
                <a:latin typeface="Comic Sans MS" panose="030F0702030302020204" pitchFamily="66" charset="0"/>
              </a:rPr>
              <a:t>1</a:t>
            </a:r>
            <a:r>
              <a:rPr lang="en-US" altLang="en-US" sz="4400">
                <a:latin typeface="Comic Sans MS" panose="030F0702030302020204" pitchFamily="66" charset="0"/>
              </a:rPr>
              <a:t>, 2 is our common ratio, and 4 is n-1. </a:t>
            </a:r>
          </a:p>
        </p:txBody>
      </p:sp>
    </p:spTree>
    <p:extLst>
      <p:ext uri="{BB962C8B-B14F-4D97-AF65-F5344CB8AC3E}">
        <p14:creationId xmlns:p14="http://schemas.microsoft.com/office/powerpoint/2010/main" val="3108876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 calcmode="lin" valueType="num">
                                      <p:cBhvr additive="base">
                                        <p:cTn id="7" dur="500" fill="hold"/>
                                        <p:tgtEl>
                                          <p:spTgt spid="839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397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3971">
                                            <p:txEl>
                                              <p:pRg st="1" end="1"/>
                                            </p:txEl>
                                          </p:spTgt>
                                        </p:tgtEl>
                                        <p:attrNameLst>
                                          <p:attrName>style.visibility</p:attrName>
                                        </p:attrNameLst>
                                      </p:cBhvr>
                                      <p:to>
                                        <p:strVal val="visible"/>
                                      </p:to>
                                    </p:set>
                                    <p:anim calcmode="lin" valueType="num">
                                      <p:cBhvr additive="base">
                                        <p:cTn id="13" dur="500" fill="hold"/>
                                        <p:tgtEl>
                                          <p:spTgt spid="839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397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3971">
                                            <p:txEl>
                                              <p:pRg st="2" end="2"/>
                                            </p:txEl>
                                          </p:spTgt>
                                        </p:tgtEl>
                                        <p:attrNameLst>
                                          <p:attrName>style.visibility</p:attrName>
                                        </p:attrNameLst>
                                      </p:cBhvr>
                                      <p:to>
                                        <p:strVal val="visible"/>
                                      </p:to>
                                    </p:set>
                                    <p:anim calcmode="lin" valueType="num">
                                      <p:cBhvr additive="base">
                                        <p:cTn id="19" dur="500" fill="hold"/>
                                        <p:tgtEl>
                                          <p:spTgt spid="8397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397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0" y="0"/>
            <a:ext cx="9144000" cy="1143000"/>
          </a:xfrm>
        </p:spPr>
        <p:txBody>
          <a:bodyPr/>
          <a:lstStyle/>
          <a:p>
            <a:pPr algn="ctr"/>
            <a:r>
              <a:rPr lang="en-US" altLang="en-US" sz="4800"/>
              <a:t>Examples</a:t>
            </a:r>
            <a:endParaRPr lang="en-US" altLang="en-US"/>
          </a:p>
        </p:txBody>
      </p:sp>
      <p:sp>
        <p:nvSpPr>
          <p:cNvPr id="84995" name="Rectangle 3"/>
          <p:cNvSpPr>
            <a:spLocks noGrp="1" noChangeArrowheads="1"/>
          </p:cNvSpPr>
          <p:nvPr>
            <p:ph type="body" idx="1"/>
          </p:nvPr>
        </p:nvSpPr>
        <p:spPr>
          <a:xfrm>
            <a:off x="990600" y="838200"/>
            <a:ext cx="8153400" cy="6019800"/>
          </a:xfrm>
        </p:spPr>
        <p:txBody>
          <a:bodyPr/>
          <a:lstStyle/>
          <a:p>
            <a:r>
              <a:rPr lang="en-US" altLang="en-US" sz="4400">
                <a:latin typeface="Comic Sans MS" panose="030F0702030302020204" pitchFamily="66" charset="0"/>
              </a:rPr>
              <a:t>Thus our formula for finding any term of a geometric sequence is a</a:t>
            </a:r>
            <a:r>
              <a:rPr lang="en-US" altLang="en-US" sz="4400" baseline="-25000">
                <a:latin typeface="Comic Sans MS" panose="030F0702030302020204" pitchFamily="66" charset="0"/>
              </a:rPr>
              <a:t>n</a:t>
            </a:r>
            <a:r>
              <a:rPr lang="en-US" altLang="en-US" sz="4400">
                <a:latin typeface="Comic Sans MS" panose="030F0702030302020204" pitchFamily="66" charset="0"/>
              </a:rPr>
              <a:t> = a</a:t>
            </a:r>
            <a:r>
              <a:rPr lang="en-US" altLang="en-US" sz="4400" baseline="-25000">
                <a:latin typeface="Comic Sans MS" panose="030F0702030302020204" pitchFamily="66" charset="0"/>
              </a:rPr>
              <a:t>1</a:t>
            </a:r>
            <a:r>
              <a:rPr lang="en-US" altLang="en-US" sz="4400">
                <a:latin typeface="Comic Sans MS" panose="030F0702030302020204" pitchFamily="66" charset="0"/>
              </a:rPr>
              <a:t>•r</a:t>
            </a:r>
            <a:r>
              <a:rPr lang="en-US" altLang="en-US" sz="4400" baseline="30000">
                <a:latin typeface="Comic Sans MS" panose="030F0702030302020204" pitchFamily="66" charset="0"/>
              </a:rPr>
              <a:t>n-1</a:t>
            </a:r>
            <a:endParaRPr lang="en-US" altLang="en-US" sz="4400">
              <a:latin typeface="Comic Sans MS" panose="030F0702030302020204" pitchFamily="66" charset="0"/>
            </a:endParaRPr>
          </a:p>
          <a:p>
            <a:r>
              <a:rPr lang="en-US" altLang="en-US" sz="4400">
                <a:latin typeface="Comic Sans MS" panose="030F0702030302020204" pitchFamily="66" charset="0"/>
              </a:rPr>
              <a:t>Find the 10th term of the geometric sequence with a</a:t>
            </a:r>
            <a:r>
              <a:rPr lang="en-US" altLang="en-US" sz="4400" baseline="-25000">
                <a:latin typeface="Comic Sans MS" panose="030F0702030302020204" pitchFamily="66" charset="0"/>
              </a:rPr>
              <a:t>1</a:t>
            </a:r>
            <a:r>
              <a:rPr lang="en-US" altLang="en-US" sz="4400">
                <a:latin typeface="Comic Sans MS" panose="030F0702030302020204" pitchFamily="66" charset="0"/>
              </a:rPr>
              <a:t> = 2000 and a common ratio of </a:t>
            </a:r>
            <a:r>
              <a:rPr lang="en-US" altLang="en-US" sz="4400" baseline="30000">
                <a:latin typeface="Comic Sans MS" panose="030F0702030302020204" pitchFamily="66" charset="0"/>
              </a:rPr>
              <a:t>1</a:t>
            </a:r>
            <a:r>
              <a:rPr lang="en-US" altLang="en-US" sz="4400">
                <a:latin typeface="Comic Sans MS" panose="030F0702030302020204" pitchFamily="66" charset="0"/>
              </a:rPr>
              <a:t>/</a:t>
            </a:r>
            <a:r>
              <a:rPr lang="en-US" altLang="en-US" sz="4400" baseline="-25000">
                <a:latin typeface="Comic Sans MS" panose="030F0702030302020204" pitchFamily="66" charset="0"/>
              </a:rPr>
              <a:t>2</a:t>
            </a:r>
            <a:r>
              <a:rPr lang="en-US" altLang="en-US" sz="4400">
                <a:latin typeface="Comic Sans MS" panose="030F0702030302020204" pitchFamily="66" charset="0"/>
              </a:rPr>
              <a:t>. </a:t>
            </a:r>
          </a:p>
        </p:txBody>
      </p:sp>
    </p:spTree>
    <p:extLst>
      <p:ext uri="{BB962C8B-B14F-4D97-AF65-F5344CB8AC3E}">
        <p14:creationId xmlns:p14="http://schemas.microsoft.com/office/powerpoint/2010/main" val="2402540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 calcmode="lin" valueType="num">
                                      <p:cBhvr additive="base">
                                        <p:cTn id="7" dur="500" fill="hold"/>
                                        <p:tgtEl>
                                          <p:spTgt spid="849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499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4995">
                                            <p:txEl>
                                              <p:pRg st="1" end="1"/>
                                            </p:txEl>
                                          </p:spTgt>
                                        </p:tgtEl>
                                        <p:attrNameLst>
                                          <p:attrName>style.visibility</p:attrName>
                                        </p:attrNameLst>
                                      </p:cBhvr>
                                      <p:to>
                                        <p:strVal val="visible"/>
                                      </p:to>
                                    </p:set>
                                    <p:anim calcmode="lin" valueType="num">
                                      <p:cBhvr additive="base">
                                        <p:cTn id="13" dur="500" fill="hold"/>
                                        <p:tgtEl>
                                          <p:spTgt spid="849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499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0" y="0"/>
            <a:ext cx="9144000" cy="1143000"/>
          </a:xfrm>
        </p:spPr>
        <p:txBody>
          <a:bodyPr/>
          <a:lstStyle/>
          <a:p>
            <a:pPr algn="ctr"/>
            <a:r>
              <a:rPr lang="en-US" altLang="en-US" sz="4800"/>
              <a:t>Examples</a:t>
            </a:r>
            <a:endParaRPr lang="en-US" altLang="en-US"/>
          </a:p>
        </p:txBody>
      </p:sp>
      <p:sp>
        <p:nvSpPr>
          <p:cNvPr id="88067" name="Rectangle 3"/>
          <p:cNvSpPr>
            <a:spLocks noGrp="1" noChangeArrowheads="1"/>
          </p:cNvSpPr>
          <p:nvPr>
            <p:ph type="body" idx="1"/>
          </p:nvPr>
        </p:nvSpPr>
        <p:spPr>
          <a:xfrm>
            <a:off x="990600" y="838200"/>
            <a:ext cx="8153400" cy="6019800"/>
          </a:xfrm>
        </p:spPr>
        <p:txBody>
          <a:bodyPr/>
          <a:lstStyle/>
          <a:p>
            <a:r>
              <a:rPr lang="en-US" altLang="en-US" sz="4400">
                <a:latin typeface="Comic Sans MS" panose="030F0702030302020204" pitchFamily="66" charset="0"/>
              </a:rPr>
              <a:t>a</a:t>
            </a:r>
            <a:r>
              <a:rPr lang="en-US" altLang="en-US" sz="4400" baseline="-25000">
                <a:latin typeface="Comic Sans MS" panose="030F0702030302020204" pitchFamily="66" charset="0"/>
              </a:rPr>
              <a:t>10</a:t>
            </a:r>
            <a:r>
              <a:rPr lang="en-US" altLang="en-US" sz="4400">
                <a:latin typeface="Comic Sans MS" panose="030F0702030302020204" pitchFamily="66" charset="0"/>
              </a:rPr>
              <a:t> = 2000• (</a:t>
            </a:r>
            <a:r>
              <a:rPr lang="en-US" altLang="en-US" sz="4400" baseline="30000">
                <a:latin typeface="Comic Sans MS" panose="030F0702030302020204" pitchFamily="66" charset="0"/>
              </a:rPr>
              <a:t>1</a:t>
            </a:r>
            <a:r>
              <a:rPr lang="en-US" altLang="en-US" sz="4400">
                <a:latin typeface="Comic Sans MS" panose="030F0702030302020204" pitchFamily="66" charset="0"/>
              </a:rPr>
              <a:t>/</a:t>
            </a:r>
            <a:r>
              <a:rPr lang="en-US" altLang="en-US" sz="4400" baseline="-25000">
                <a:latin typeface="Comic Sans MS" panose="030F0702030302020204" pitchFamily="66" charset="0"/>
              </a:rPr>
              <a:t>2</a:t>
            </a:r>
            <a:r>
              <a:rPr lang="en-US" altLang="en-US" sz="4400">
                <a:latin typeface="Comic Sans MS" panose="030F0702030302020204" pitchFamily="66" charset="0"/>
              </a:rPr>
              <a:t>)</a:t>
            </a:r>
            <a:r>
              <a:rPr lang="en-US" altLang="en-US" sz="4400" baseline="30000">
                <a:latin typeface="Comic Sans MS" panose="030F0702030302020204" pitchFamily="66" charset="0"/>
              </a:rPr>
              <a:t>9</a:t>
            </a:r>
            <a:r>
              <a:rPr lang="en-US" altLang="en-US" sz="4400">
                <a:latin typeface="Comic Sans MS" panose="030F0702030302020204" pitchFamily="66" charset="0"/>
              </a:rPr>
              <a:t> = </a:t>
            </a:r>
          </a:p>
          <a:p>
            <a:r>
              <a:rPr lang="en-US" altLang="en-US" sz="4400">
                <a:latin typeface="Comic Sans MS" panose="030F0702030302020204" pitchFamily="66" charset="0"/>
              </a:rPr>
              <a:t> 2000 • </a:t>
            </a:r>
            <a:r>
              <a:rPr lang="en-US" altLang="en-US" sz="4400" baseline="30000">
                <a:latin typeface="Comic Sans MS" panose="030F0702030302020204" pitchFamily="66" charset="0"/>
              </a:rPr>
              <a:t>1</a:t>
            </a:r>
            <a:r>
              <a:rPr lang="en-US" altLang="en-US" sz="4400">
                <a:latin typeface="Comic Sans MS" panose="030F0702030302020204" pitchFamily="66" charset="0"/>
              </a:rPr>
              <a:t>/</a:t>
            </a:r>
            <a:r>
              <a:rPr lang="en-US" altLang="en-US" sz="4400" baseline="-25000">
                <a:latin typeface="Comic Sans MS" panose="030F0702030302020204" pitchFamily="66" charset="0"/>
              </a:rPr>
              <a:t>512</a:t>
            </a:r>
            <a:r>
              <a:rPr lang="en-US" altLang="en-US" sz="4400">
                <a:latin typeface="Comic Sans MS" panose="030F0702030302020204" pitchFamily="66" charset="0"/>
              </a:rPr>
              <a:t> = </a:t>
            </a:r>
          </a:p>
          <a:p>
            <a:r>
              <a:rPr lang="en-US" altLang="en-US" sz="4400" baseline="30000">
                <a:latin typeface="Comic Sans MS" panose="030F0702030302020204" pitchFamily="66" charset="0"/>
              </a:rPr>
              <a:t>2000</a:t>
            </a:r>
            <a:r>
              <a:rPr lang="en-US" altLang="en-US" sz="4400">
                <a:latin typeface="Comic Sans MS" panose="030F0702030302020204" pitchFamily="66" charset="0"/>
              </a:rPr>
              <a:t>/</a:t>
            </a:r>
            <a:r>
              <a:rPr lang="en-US" altLang="en-US" sz="4400" baseline="-25000">
                <a:latin typeface="Comic Sans MS" panose="030F0702030302020204" pitchFamily="66" charset="0"/>
              </a:rPr>
              <a:t>512</a:t>
            </a:r>
            <a:r>
              <a:rPr lang="en-US" altLang="en-US" sz="4400">
                <a:latin typeface="Comic Sans MS" panose="030F0702030302020204" pitchFamily="66" charset="0"/>
              </a:rPr>
              <a:t> = </a:t>
            </a:r>
            <a:r>
              <a:rPr lang="en-US" altLang="en-US" sz="4400" baseline="30000">
                <a:latin typeface="Comic Sans MS" panose="030F0702030302020204" pitchFamily="66" charset="0"/>
              </a:rPr>
              <a:t>500</a:t>
            </a:r>
            <a:r>
              <a:rPr lang="en-US" altLang="en-US" sz="4400">
                <a:latin typeface="Comic Sans MS" panose="030F0702030302020204" pitchFamily="66" charset="0"/>
              </a:rPr>
              <a:t>/</a:t>
            </a:r>
            <a:r>
              <a:rPr lang="en-US" altLang="en-US" sz="4400" baseline="-25000">
                <a:latin typeface="Comic Sans MS" panose="030F0702030302020204" pitchFamily="66" charset="0"/>
              </a:rPr>
              <a:t>128</a:t>
            </a:r>
            <a:r>
              <a:rPr lang="en-US" altLang="en-US" sz="4400">
                <a:latin typeface="Comic Sans MS" panose="030F0702030302020204" pitchFamily="66" charset="0"/>
              </a:rPr>
              <a:t> = </a:t>
            </a:r>
            <a:r>
              <a:rPr lang="en-US" altLang="en-US" sz="4400" baseline="30000">
                <a:latin typeface="Comic Sans MS" panose="030F0702030302020204" pitchFamily="66" charset="0"/>
              </a:rPr>
              <a:t>250</a:t>
            </a:r>
            <a:r>
              <a:rPr lang="en-US" altLang="en-US" sz="4400">
                <a:latin typeface="Comic Sans MS" panose="030F0702030302020204" pitchFamily="66" charset="0"/>
              </a:rPr>
              <a:t>/</a:t>
            </a:r>
            <a:r>
              <a:rPr lang="en-US" altLang="en-US" sz="4400" baseline="-25000">
                <a:latin typeface="Comic Sans MS" panose="030F0702030302020204" pitchFamily="66" charset="0"/>
              </a:rPr>
              <a:t>64</a:t>
            </a:r>
            <a:r>
              <a:rPr lang="en-US" altLang="en-US" sz="4400">
                <a:latin typeface="Comic Sans MS" panose="030F0702030302020204" pitchFamily="66" charset="0"/>
              </a:rPr>
              <a:t> = </a:t>
            </a:r>
            <a:r>
              <a:rPr lang="en-US" altLang="en-US" sz="4400" b="1" baseline="30000">
                <a:latin typeface="Comic Sans MS" panose="030F0702030302020204" pitchFamily="66" charset="0"/>
              </a:rPr>
              <a:t>125</a:t>
            </a:r>
            <a:r>
              <a:rPr lang="en-US" altLang="en-US" sz="4400" b="1">
                <a:latin typeface="Comic Sans MS" panose="030F0702030302020204" pitchFamily="66" charset="0"/>
              </a:rPr>
              <a:t>/</a:t>
            </a:r>
            <a:r>
              <a:rPr lang="en-US" altLang="en-US" sz="4400" b="1" baseline="-25000">
                <a:latin typeface="Comic Sans MS" panose="030F0702030302020204" pitchFamily="66" charset="0"/>
              </a:rPr>
              <a:t>32</a:t>
            </a:r>
            <a:r>
              <a:rPr lang="en-US" altLang="en-US" sz="4400">
                <a:latin typeface="Comic Sans MS" panose="030F0702030302020204" pitchFamily="66" charset="0"/>
              </a:rPr>
              <a:t>  </a:t>
            </a:r>
          </a:p>
          <a:p>
            <a:r>
              <a:rPr lang="en-US" altLang="en-US" sz="4400">
                <a:latin typeface="Comic Sans MS" panose="030F0702030302020204" pitchFamily="66" charset="0"/>
              </a:rPr>
              <a:t>Find the next two terms in the sequence -64, -16, -4 ...</a:t>
            </a:r>
            <a:endParaRPr lang="en-US" altLang="en-US" sz="4400" baseline="-25000">
              <a:latin typeface="Comic Sans MS" panose="030F0702030302020204" pitchFamily="66" charset="0"/>
            </a:endParaRPr>
          </a:p>
        </p:txBody>
      </p:sp>
    </p:spTree>
    <p:extLst>
      <p:ext uri="{BB962C8B-B14F-4D97-AF65-F5344CB8AC3E}">
        <p14:creationId xmlns:p14="http://schemas.microsoft.com/office/powerpoint/2010/main" val="15233211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 calcmode="lin" valueType="num">
                                      <p:cBhvr additive="base">
                                        <p:cTn id="7" dur="500" fill="hold"/>
                                        <p:tgtEl>
                                          <p:spTgt spid="880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806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8067">
                                            <p:txEl>
                                              <p:pRg st="1" end="1"/>
                                            </p:txEl>
                                          </p:spTgt>
                                        </p:tgtEl>
                                        <p:attrNameLst>
                                          <p:attrName>style.visibility</p:attrName>
                                        </p:attrNameLst>
                                      </p:cBhvr>
                                      <p:to>
                                        <p:strVal val="visible"/>
                                      </p:to>
                                    </p:set>
                                    <p:anim calcmode="lin" valueType="num">
                                      <p:cBhvr additive="base">
                                        <p:cTn id="13" dur="500" fill="hold"/>
                                        <p:tgtEl>
                                          <p:spTgt spid="880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806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8067">
                                            <p:txEl>
                                              <p:pRg st="2" end="2"/>
                                            </p:txEl>
                                          </p:spTgt>
                                        </p:tgtEl>
                                        <p:attrNameLst>
                                          <p:attrName>style.visibility</p:attrName>
                                        </p:attrNameLst>
                                      </p:cBhvr>
                                      <p:to>
                                        <p:strVal val="visible"/>
                                      </p:to>
                                    </p:set>
                                    <p:anim calcmode="lin" valueType="num">
                                      <p:cBhvr additive="base">
                                        <p:cTn id="19" dur="500" fill="hold"/>
                                        <p:tgtEl>
                                          <p:spTgt spid="8806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806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8067">
                                            <p:txEl>
                                              <p:pRg st="3" end="3"/>
                                            </p:txEl>
                                          </p:spTgt>
                                        </p:tgtEl>
                                        <p:attrNameLst>
                                          <p:attrName>style.visibility</p:attrName>
                                        </p:attrNameLst>
                                      </p:cBhvr>
                                      <p:to>
                                        <p:strVal val="visible"/>
                                      </p:to>
                                    </p:set>
                                    <p:anim calcmode="lin" valueType="num">
                                      <p:cBhvr additive="base">
                                        <p:cTn id="25" dur="500" fill="hold"/>
                                        <p:tgtEl>
                                          <p:spTgt spid="8806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806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0" y="0"/>
            <a:ext cx="9144000" cy="1143000"/>
          </a:xfrm>
        </p:spPr>
        <p:txBody>
          <a:bodyPr/>
          <a:lstStyle/>
          <a:p>
            <a:pPr algn="ctr"/>
            <a:r>
              <a:rPr lang="en-US" altLang="en-US" sz="4800"/>
              <a:t>Examples</a:t>
            </a:r>
            <a:endParaRPr lang="en-US" altLang="en-US"/>
          </a:p>
        </p:txBody>
      </p:sp>
      <p:sp>
        <p:nvSpPr>
          <p:cNvPr id="89091" name="Rectangle 3"/>
          <p:cNvSpPr>
            <a:spLocks noGrp="1" noChangeArrowheads="1"/>
          </p:cNvSpPr>
          <p:nvPr>
            <p:ph type="body" idx="1"/>
          </p:nvPr>
        </p:nvSpPr>
        <p:spPr>
          <a:xfrm>
            <a:off x="990600" y="838200"/>
            <a:ext cx="8153400" cy="6019800"/>
          </a:xfrm>
        </p:spPr>
        <p:txBody>
          <a:bodyPr>
            <a:normAutofit lnSpcReduction="10000"/>
          </a:bodyPr>
          <a:lstStyle/>
          <a:p>
            <a:r>
              <a:rPr lang="en-US" altLang="en-US" sz="4400">
                <a:latin typeface="Comic Sans MS" panose="030F0702030302020204" pitchFamily="66" charset="0"/>
              </a:rPr>
              <a:t>-64, -16, -4, __, __</a:t>
            </a:r>
          </a:p>
          <a:p>
            <a:r>
              <a:rPr lang="en-US" altLang="en-US" sz="4400">
                <a:latin typeface="Comic Sans MS" panose="030F0702030302020204" pitchFamily="66" charset="0"/>
              </a:rPr>
              <a:t>We need to find the common ratio so we divide any term by the previous term.</a:t>
            </a:r>
          </a:p>
          <a:p>
            <a:r>
              <a:rPr lang="en-US" altLang="en-US" sz="4400">
                <a:latin typeface="Comic Sans MS" panose="030F0702030302020204" pitchFamily="66" charset="0"/>
              </a:rPr>
              <a:t>-16/-64 = 1/4</a:t>
            </a:r>
          </a:p>
          <a:p>
            <a:r>
              <a:rPr lang="en-US" altLang="en-US" sz="4400">
                <a:latin typeface="Comic Sans MS" panose="030F0702030302020204" pitchFamily="66" charset="0"/>
              </a:rPr>
              <a:t>So we multiply by 1/4 to find the next two terms.</a:t>
            </a:r>
            <a:endParaRPr lang="en-US" altLang="en-US" sz="4400" baseline="-25000">
              <a:latin typeface="Comic Sans MS" panose="030F0702030302020204" pitchFamily="66" charset="0"/>
            </a:endParaRPr>
          </a:p>
        </p:txBody>
      </p:sp>
    </p:spTree>
    <p:extLst>
      <p:ext uri="{BB962C8B-B14F-4D97-AF65-F5344CB8AC3E}">
        <p14:creationId xmlns:p14="http://schemas.microsoft.com/office/powerpoint/2010/main" val="11301789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 calcmode="lin" valueType="num">
                                      <p:cBhvr additive="base">
                                        <p:cTn id="7" dur="500" fill="hold"/>
                                        <p:tgtEl>
                                          <p:spTgt spid="890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909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9091">
                                            <p:txEl>
                                              <p:pRg st="1" end="1"/>
                                            </p:txEl>
                                          </p:spTgt>
                                        </p:tgtEl>
                                        <p:attrNameLst>
                                          <p:attrName>style.visibility</p:attrName>
                                        </p:attrNameLst>
                                      </p:cBhvr>
                                      <p:to>
                                        <p:strVal val="visible"/>
                                      </p:to>
                                    </p:set>
                                    <p:anim calcmode="lin" valueType="num">
                                      <p:cBhvr additive="base">
                                        <p:cTn id="13" dur="500" fill="hold"/>
                                        <p:tgtEl>
                                          <p:spTgt spid="8909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909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9091">
                                            <p:txEl>
                                              <p:pRg st="2" end="2"/>
                                            </p:txEl>
                                          </p:spTgt>
                                        </p:tgtEl>
                                        <p:attrNameLst>
                                          <p:attrName>style.visibility</p:attrName>
                                        </p:attrNameLst>
                                      </p:cBhvr>
                                      <p:to>
                                        <p:strVal val="visible"/>
                                      </p:to>
                                    </p:set>
                                    <p:anim calcmode="lin" valueType="num">
                                      <p:cBhvr additive="base">
                                        <p:cTn id="19" dur="500" fill="hold"/>
                                        <p:tgtEl>
                                          <p:spTgt spid="8909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909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9091">
                                            <p:txEl>
                                              <p:pRg st="3" end="3"/>
                                            </p:txEl>
                                          </p:spTgt>
                                        </p:tgtEl>
                                        <p:attrNameLst>
                                          <p:attrName>style.visibility</p:attrName>
                                        </p:attrNameLst>
                                      </p:cBhvr>
                                      <p:to>
                                        <p:strVal val="visible"/>
                                      </p:to>
                                    </p:set>
                                    <p:anim calcmode="lin" valueType="num">
                                      <p:cBhvr additive="base">
                                        <p:cTn id="25" dur="500" fill="hold"/>
                                        <p:tgtEl>
                                          <p:spTgt spid="8909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909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
            <a:ext cx="8229600" cy="838200"/>
          </a:xfrm>
        </p:spPr>
        <p:style>
          <a:lnRef idx="2">
            <a:schemeClr val="accent4"/>
          </a:lnRef>
          <a:fillRef idx="1">
            <a:schemeClr val="lt1"/>
          </a:fillRef>
          <a:effectRef idx="0">
            <a:schemeClr val="accent4"/>
          </a:effectRef>
          <a:fontRef idx="minor">
            <a:schemeClr val="dk1"/>
          </a:fontRef>
        </p:style>
        <p:txBody>
          <a:bodyPr>
            <a:normAutofit/>
          </a:bodyPr>
          <a:lstStyle/>
          <a:p>
            <a:pPr algn="ctr"/>
            <a:r>
              <a:rPr lang="en-US" sz="4000" b="1" dirty="0">
                <a:solidFill>
                  <a:schemeClr val="accent6"/>
                </a:solidFill>
              </a:rPr>
              <a:t>Example 1</a:t>
            </a:r>
          </a:p>
        </p:txBody>
      </p:sp>
      <p:pic>
        <p:nvPicPr>
          <p:cNvPr id="2" name="Content Placeholder 1"/>
          <p:cNvPicPr>
            <a:picLocks noGrp="1" noChangeAspect="1"/>
          </p:cNvPicPr>
          <p:nvPr>
            <p:ph idx="1"/>
          </p:nvPr>
        </p:nvPicPr>
        <p:blipFill>
          <a:blip r:embed="rId3"/>
          <a:srcRect l="-21228" r="-21228"/>
          <a:stretch>
            <a:fillRect/>
          </a:stretch>
        </p:blipFill>
        <p:spPr>
          <a:xfrm>
            <a:off x="838200" y="990600"/>
            <a:ext cx="7239000" cy="3276600"/>
          </a:xfrm>
          <a:solidFill>
            <a:srgbClr val="CCECFF"/>
          </a:solidFill>
        </p:spPr>
      </p:pic>
      <p:sp>
        <p:nvSpPr>
          <p:cNvPr id="3" name="TextBox 2"/>
          <p:cNvSpPr txBox="1"/>
          <p:nvPr/>
        </p:nvSpPr>
        <p:spPr>
          <a:xfrm>
            <a:off x="304800" y="4343400"/>
            <a:ext cx="8382000" cy="769441"/>
          </a:xfrm>
          <a:prstGeom prst="rect">
            <a:avLst/>
          </a:prstGeom>
          <a:solidFill>
            <a:schemeClr val="bg2">
              <a:lumMod val="60000"/>
              <a:lumOff val="40000"/>
            </a:schemeClr>
          </a:solidFill>
        </p:spPr>
        <p:txBody>
          <a:bodyPr wrap="square" rtlCol="0">
            <a:spAutoFit/>
          </a:bodyPr>
          <a:lstStyle/>
          <a:p>
            <a:pPr marL="457200" indent="-457200">
              <a:buAutoNum type="alphaUcPeriod"/>
            </a:pPr>
            <a:r>
              <a:rPr lang="en-US" sz="2200" b="1" dirty="0"/>
              <a:t>What is the pattern of the triangles? Draw the next triangle.</a:t>
            </a:r>
          </a:p>
          <a:p>
            <a:pPr marL="457200" indent="-457200">
              <a:buAutoNum type="alphaUcPeriod"/>
            </a:pPr>
            <a:endParaRPr lang="en-US" sz="2200" b="1" dirty="0"/>
          </a:p>
        </p:txBody>
      </p:sp>
      <p:sp>
        <p:nvSpPr>
          <p:cNvPr id="21" name="TextBox 20"/>
          <p:cNvSpPr txBox="1"/>
          <p:nvPr/>
        </p:nvSpPr>
        <p:spPr>
          <a:xfrm>
            <a:off x="304800" y="4800600"/>
            <a:ext cx="8382000" cy="830997"/>
          </a:xfrm>
          <a:prstGeom prst="rect">
            <a:avLst/>
          </a:prstGeom>
          <a:solidFill>
            <a:schemeClr val="bg2">
              <a:lumMod val="60000"/>
              <a:lumOff val="40000"/>
            </a:schemeClr>
          </a:solidFill>
        </p:spPr>
        <p:txBody>
          <a:bodyPr wrap="square" rtlCol="0">
            <a:spAutoFit/>
          </a:bodyPr>
          <a:lstStyle/>
          <a:p>
            <a:r>
              <a:rPr lang="en-US" sz="2400" b="1" dirty="0">
                <a:solidFill>
                  <a:srgbClr val="FF0000"/>
                </a:solidFill>
              </a:rPr>
              <a:t>Add 2 more triangles than the previous one.</a:t>
            </a:r>
          </a:p>
          <a:p>
            <a:endParaRPr lang="en-US" sz="2400" b="1" dirty="0">
              <a:solidFill>
                <a:srgbClr val="FF0000"/>
              </a:solidFill>
            </a:endParaRPr>
          </a:p>
        </p:txBody>
      </p:sp>
      <p:sp>
        <p:nvSpPr>
          <p:cNvPr id="22" name="TextBox 21"/>
          <p:cNvSpPr txBox="1"/>
          <p:nvPr/>
        </p:nvSpPr>
        <p:spPr>
          <a:xfrm>
            <a:off x="304800" y="5334000"/>
            <a:ext cx="8382000" cy="461665"/>
          </a:xfrm>
          <a:prstGeom prst="rect">
            <a:avLst/>
          </a:prstGeom>
          <a:solidFill>
            <a:schemeClr val="bg2">
              <a:lumMod val="60000"/>
              <a:lumOff val="40000"/>
            </a:schemeClr>
          </a:solidFill>
        </p:spPr>
        <p:txBody>
          <a:bodyPr wrap="square" rtlCol="0">
            <a:spAutoFit/>
          </a:bodyPr>
          <a:lstStyle/>
          <a:p>
            <a:r>
              <a:rPr lang="en-US" sz="2400" b="1" dirty="0"/>
              <a:t>B. What is the pattern of the hexagons? </a:t>
            </a:r>
          </a:p>
        </p:txBody>
      </p:sp>
      <p:sp>
        <p:nvSpPr>
          <p:cNvPr id="23" name="TextBox 22"/>
          <p:cNvSpPr txBox="1"/>
          <p:nvPr/>
        </p:nvSpPr>
        <p:spPr>
          <a:xfrm>
            <a:off x="304800" y="5791200"/>
            <a:ext cx="8382000" cy="461665"/>
          </a:xfrm>
          <a:prstGeom prst="rect">
            <a:avLst/>
          </a:prstGeom>
          <a:solidFill>
            <a:schemeClr val="bg2">
              <a:lumMod val="60000"/>
              <a:lumOff val="40000"/>
            </a:schemeClr>
          </a:solidFill>
        </p:spPr>
        <p:txBody>
          <a:bodyPr wrap="square" rtlCol="0">
            <a:spAutoFit/>
          </a:bodyPr>
          <a:lstStyle/>
          <a:p>
            <a:r>
              <a:rPr lang="en-US" sz="2400" b="1" dirty="0">
                <a:solidFill>
                  <a:srgbClr val="FF0000"/>
                </a:solidFill>
              </a:rPr>
              <a:t>Add 12 more triangles than the previous one.</a:t>
            </a:r>
          </a:p>
        </p:txBody>
      </p:sp>
    </p:spTree>
    <p:extLst>
      <p:ext uri="{BB962C8B-B14F-4D97-AF65-F5344CB8AC3E}">
        <p14:creationId xmlns:p14="http://schemas.microsoft.com/office/powerpoint/2010/main" val="1361520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21" grpId="0" animBg="1"/>
      <p:bldP spid="22" grpId="0" animBg="1"/>
      <p:bldP spid="23"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0" y="0"/>
            <a:ext cx="9144000" cy="1143000"/>
          </a:xfrm>
        </p:spPr>
        <p:txBody>
          <a:bodyPr/>
          <a:lstStyle/>
          <a:p>
            <a:pPr algn="ctr"/>
            <a:r>
              <a:rPr lang="en-US" altLang="en-US" sz="4800"/>
              <a:t>Examples</a:t>
            </a:r>
            <a:endParaRPr lang="en-US" altLang="en-US"/>
          </a:p>
        </p:txBody>
      </p:sp>
      <p:sp>
        <p:nvSpPr>
          <p:cNvPr id="90115" name="Rectangle 3"/>
          <p:cNvSpPr>
            <a:spLocks noGrp="1" noChangeArrowheads="1"/>
          </p:cNvSpPr>
          <p:nvPr>
            <p:ph type="body" idx="1"/>
          </p:nvPr>
        </p:nvSpPr>
        <p:spPr>
          <a:xfrm>
            <a:off x="990600" y="838200"/>
            <a:ext cx="8153400" cy="6019800"/>
          </a:xfrm>
        </p:spPr>
        <p:txBody>
          <a:bodyPr/>
          <a:lstStyle/>
          <a:p>
            <a:r>
              <a:rPr lang="en-US" altLang="en-US" sz="4400">
                <a:latin typeface="Comic Sans MS" panose="030F0702030302020204" pitchFamily="66" charset="0"/>
              </a:rPr>
              <a:t>-64, -16, -4, -1, -1/4</a:t>
            </a:r>
          </a:p>
          <a:p>
            <a:endParaRPr lang="en-US" altLang="en-US" sz="4400" baseline="-25000">
              <a:latin typeface="Comic Sans MS" panose="030F0702030302020204" pitchFamily="66" charset="0"/>
            </a:endParaRPr>
          </a:p>
        </p:txBody>
      </p:sp>
    </p:spTree>
    <p:extLst>
      <p:ext uri="{BB962C8B-B14F-4D97-AF65-F5344CB8AC3E}">
        <p14:creationId xmlns:p14="http://schemas.microsoft.com/office/powerpoint/2010/main" val="14293449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anim calcmode="lin" valueType="num">
                                      <p:cBhvr additive="base">
                                        <p:cTn id="7" dur="500" fill="hold"/>
                                        <p:tgtEl>
                                          <p:spTgt spid="901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011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en-US" altLang="en-US" sz="4000"/>
              <a:t>Important Formulas for </a:t>
            </a:r>
            <a:br>
              <a:rPr lang="en-US" altLang="en-US" sz="4000"/>
            </a:br>
            <a:r>
              <a:rPr lang="en-US" altLang="en-US" sz="4000"/>
              <a:t>Geometric Sequence: </a:t>
            </a:r>
          </a:p>
        </p:txBody>
      </p:sp>
      <p:sp>
        <p:nvSpPr>
          <p:cNvPr id="17411" name="Rectangle 3"/>
          <p:cNvSpPr>
            <a:spLocks noGrp="1" noChangeArrowheads="1"/>
          </p:cNvSpPr>
          <p:nvPr>
            <p:ph type="body" idx="1"/>
          </p:nvPr>
        </p:nvSpPr>
        <p:spPr>
          <a:xfrm>
            <a:off x="457200" y="1600200"/>
            <a:ext cx="3886200" cy="1068388"/>
          </a:xfrm>
        </p:spPr>
        <p:txBody>
          <a:bodyPr/>
          <a:lstStyle/>
          <a:p>
            <a:pPr eaLnBrk="1" hangingPunct="1">
              <a:defRPr/>
            </a:pPr>
            <a:r>
              <a:rPr lang="en-US" altLang="en-US" sz="2800"/>
              <a:t>Recursive Formula</a:t>
            </a:r>
            <a:r>
              <a:rPr lang="en-US" altLang="en-US"/>
              <a:t>	</a:t>
            </a:r>
          </a:p>
        </p:txBody>
      </p:sp>
      <p:sp>
        <p:nvSpPr>
          <p:cNvPr id="17412" name="Rectangle 4"/>
          <p:cNvSpPr>
            <a:spLocks noChangeArrowheads="1"/>
          </p:cNvSpPr>
          <p:nvPr/>
        </p:nvSpPr>
        <p:spPr bwMode="auto">
          <a:xfrm>
            <a:off x="4953000" y="1600200"/>
            <a:ext cx="3886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70000"/>
              <a:buFont typeface="Wingdings" panose="05000000000000000000" pitchFamily="2" charset="2"/>
              <a:buChar char="u"/>
              <a:defRPr sz="3200">
                <a:solidFill>
                  <a:schemeClr val="tx1"/>
                </a:solidFill>
                <a:effectLst>
                  <a:outerShdw blurRad="38100" dist="38100" dir="2700000" algn="tl">
                    <a:srgbClr val="000000"/>
                  </a:outerShdw>
                </a:effectLst>
                <a:latin typeface="Verdana" panose="020B0604030504040204" pitchFamily="34" charset="0"/>
              </a:defRPr>
            </a:lvl1pPr>
            <a:lvl2pPr marL="742950" indent="-285750">
              <a:spcBef>
                <a:spcPct val="20000"/>
              </a:spcBef>
              <a:buChar char="–"/>
              <a:defRPr sz="2800">
                <a:solidFill>
                  <a:schemeClr val="tx1"/>
                </a:solidFill>
                <a:effectLst>
                  <a:outerShdw blurRad="38100" dist="38100" dir="2700000" algn="tl">
                    <a:srgbClr val="000000"/>
                  </a:outerShdw>
                </a:effectLst>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effectLst>
                  <a:outerShdw blurRad="38100" dist="38100" dir="2700000" algn="tl">
                    <a:srgbClr val="000000"/>
                  </a:outerShdw>
                </a:effectLst>
                <a:latin typeface="Verdana" panose="020B0604030504040204" pitchFamily="34" charset="0"/>
              </a:defRPr>
            </a:lvl3pPr>
            <a:lvl4pPr marL="1600200" indent="-228600">
              <a:spcBef>
                <a:spcPct val="20000"/>
              </a:spcBef>
              <a:buChar char="–"/>
              <a:defRPr sz="2000">
                <a:solidFill>
                  <a:schemeClr val="tx1"/>
                </a:solidFill>
                <a:effectLst>
                  <a:outerShdw blurRad="38100" dist="38100" dir="2700000" algn="tl">
                    <a:srgbClr val="000000"/>
                  </a:outerShdw>
                </a:effectLst>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effectLst>
                  <a:outerShdw blurRad="38100" dist="38100" dir="2700000" algn="tl">
                    <a:srgbClr val="000000"/>
                  </a:outerShdw>
                </a:effectLst>
                <a:latin typeface="Verdana" panose="020B0604030504040204" pitchFamily="34" charset="0"/>
              </a:defRPr>
            </a:lvl5pPr>
            <a:lvl6pPr marL="2514600" indent="-228600" fontAlgn="base">
              <a:spcBef>
                <a:spcPct val="20000"/>
              </a:spcBef>
              <a:spcAft>
                <a:spcPct val="0"/>
              </a:spcAft>
              <a:buClr>
                <a:schemeClr val="folHlink"/>
              </a:buClr>
              <a:buSzPct val="70000"/>
              <a:buFont typeface="Wingdings" panose="05000000000000000000" pitchFamily="2" charset="2"/>
              <a:buChar char="u"/>
              <a:defRPr sz="2000">
                <a:solidFill>
                  <a:schemeClr val="tx1"/>
                </a:solidFill>
                <a:effectLst>
                  <a:outerShdw blurRad="38100" dist="38100" dir="2700000" algn="tl">
                    <a:srgbClr val="000000"/>
                  </a:outerShdw>
                </a:effectLst>
                <a:latin typeface="Verdana" panose="020B0604030504040204" pitchFamily="34" charset="0"/>
              </a:defRPr>
            </a:lvl6pPr>
            <a:lvl7pPr marL="2971800" indent="-228600" fontAlgn="base">
              <a:spcBef>
                <a:spcPct val="20000"/>
              </a:spcBef>
              <a:spcAft>
                <a:spcPct val="0"/>
              </a:spcAft>
              <a:buClr>
                <a:schemeClr val="folHlink"/>
              </a:buClr>
              <a:buSzPct val="70000"/>
              <a:buFont typeface="Wingdings" panose="05000000000000000000" pitchFamily="2" charset="2"/>
              <a:buChar char="u"/>
              <a:defRPr sz="2000">
                <a:solidFill>
                  <a:schemeClr val="tx1"/>
                </a:solidFill>
                <a:effectLst>
                  <a:outerShdw blurRad="38100" dist="38100" dir="2700000" algn="tl">
                    <a:srgbClr val="000000"/>
                  </a:outerShdw>
                </a:effectLst>
                <a:latin typeface="Verdana" panose="020B0604030504040204" pitchFamily="34" charset="0"/>
              </a:defRPr>
            </a:lvl7pPr>
            <a:lvl8pPr marL="3429000" indent="-228600" fontAlgn="base">
              <a:spcBef>
                <a:spcPct val="20000"/>
              </a:spcBef>
              <a:spcAft>
                <a:spcPct val="0"/>
              </a:spcAft>
              <a:buClr>
                <a:schemeClr val="folHlink"/>
              </a:buClr>
              <a:buSzPct val="70000"/>
              <a:buFont typeface="Wingdings" panose="05000000000000000000" pitchFamily="2" charset="2"/>
              <a:buChar char="u"/>
              <a:defRPr sz="2000">
                <a:solidFill>
                  <a:schemeClr val="tx1"/>
                </a:solidFill>
                <a:effectLst>
                  <a:outerShdw blurRad="38100" dist="38100" dir="2700000" algn="tl">
                    <a:srgbClr val="000000"/>
                  </a:outerShdw>
                </a:effectLst>
                <a:latin typeface="Verdana" panose="020B0604030504040204" pitchFamily="34" charset="0"/>
              </a:defRPr>
            </a:lvl8pPr>
            <a:lvl9pPr marL="3886200" indent="-228600" fontAlgn="base">
              <a:spcBef>
                <a:spcPct val="20000"/>
              </a:spcBef>
              <a:spcAft>
                <a:spcPct val="0"/>
              </a:spcAft>
              <a:buClr>
                <a:schemeClr val="folHlink"/>
              </a:buClr>
              <a:buSzPct val="70000"/>
              <a:buFont typeface="Wingdings" panose="05000000000000000000" pitchFamily="2" charset="2"/>
              <a:buChar char="u"/>
              <a:defRPr sz="2000">
                <a:solidFill>
                  <a:schemeClr val="tx1"/>
                </a:solidFill>
                <a:effectLst>
                  <a:outerShdw blurRad="38100" dist="38100" dir="2700000" algn="tl">
                    <a:srgbClr val="000000"/>
                  </a:outerShdw>
                </a:effectLst>
                <a:latin typeface="Verdana" panose="020B0604030504040204" pitchFamily="34" charset="0"/>
              </a:defRPr>
            </a:lvl9pPr>
          </a:lstStyle>
          <a:p>
            <a:pPr eaLnBrk="1" hangingPunct="1">
              <a:defRPr/>
            </a:pPr>
            <a:r>
              <a:rPr lang="en-US" altLang="en-US" sz="2800"/>
              <a:t>Explicit Formula</a:t>
            </a:r>
            <a:r>
              <a:rPr lang="en-US" altLang="en-US"/>
              <a:t>	</a:t>
            </a:r>
          </a:p>
        </p:txBody>
      </p:sp>
      <p:sp>
        <p:nvSpPr>
          <p:cNvPr id="17413" name="Text Box 5"/>
          <p:cNvSpPr txBox="1">
            <a:spLocks noChangeArrowheads="1"/>
          </p:cNvSpPr>
          <p:nvPr/>
        </p:nvSpPr>
        <p:spPr bwMode="auto">
          <a:xfrm>
            <a:off x="1219200" y="2286000"/>
            <a:ext cx="2362200" cy="519113"/>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eaLnBrk="1" hangingPunct="1">
              <a:spcBef>
                <a:spcPct val="50000"/>
              </a:spcBef>
              <a:buClrTx/>
              <a:buSzTx/>
              <a:buFontTx/>
              <a:buNone/>
            </a:pPr>
            <a:r>
              <a:rPr lang="en-US" altLang="en-US" sz="2800">
                <a:solidFill>
                  <a:srgbClr val="000000"/>
                </a:solidFill>
                <a:latin typeface="Arial" panose="020B0604020202020204" pitchFamily="34" charset="0"/>
              </a:rPr>
              <a:t>a</a:t>
            </a:r>
            <a:r>
              <a:rPr lang="en-US" altLang="en-US" sz="2800" baseline="-25000">
                <a:solidFill>
                  <a:srgbClr val="000000"/>
                </a:solidFill>
                <a:latin typeface="Arial" panose="020B0604020202020204" pitchFamily="34" charset="0"/>
              </a:rPr>
              <a:t>n</a:t>
            </a:r>
            <a:r>
              <a:rPr lang="en-US" altLang="en-US" sz="2800">
                <a:solidFill>
                  <a:srgbClr val="000000"/>
                </a:solidFill>
                <a:latin typeface="Arial" panose="020B0604020202020204" pitchFamily="34" charset="0"/>
              </a:rPr>
              <a:t> = (a</a:t>
            </a:r>
            <a:r>
              <a:rPr lang="en-US" altLang="en-US" sz="2800" baseline="-25000">
                <a:solidFill>
                  <a:srgbClr val="000000"/>
                </a:solidFill>
                <a:latin typeface="Arial" panose="020B0604020202020204" pitchFamily="34" charset="0"/>
              </a:rPr>
              <a:t>n</a:t>
            </a:r>
            <a:r>
              <a:rPr lang="en-US" altLang="en-US" sz="2800">
                <a:solidFill>
                  <a:srgbClr val="000000"/>
                </a:solidFill>
                <a:latin typeface="Arial" panose="020B0604020202020204" pitchFamily="34" charset="0"/>
              </a:rPr>
              <a:t> </a:t>
            </a:r>
            <a:r>
              <a:rPr lang="en-US" altLang="en-US" sz="2800" baseline="-25000">
                <a:solidFill>
                  <a:srgbClr val="000000"/>
                </a:solidFill>
                <a:latin typeface="Arial" panose="020B0604020202020204" pitchFamily="34" charset="0"/>
              </a:rPr>
              <a:t>– 1</a:t>
            </a:r>
            <a:r>
              <a:rPr lang="en-US" altLang="en-US" sz="2800">
                <a:solidFill>
                  <a:srgbClr val="000000"/>
                </a:solidFill>
                <a:latin typeface="Arial" panose="020B0604020202020204" pitchFamily="34" charset="0"/>
              </a:rPr>
              <a:t> ) r</a:t>
            </a:r>
          </a:p>
        </p:txBody>
      </p:sp>
      <p:sp>
        <p:nvSpPr>
          <p:cNvPr id="17414" name="Text Box 6"/>
          <p:cNvSpPr txBox="1">
            <a:spLocks noChangeArrowheads="1"/>
          </p:cNvSpPr>
          <p:nvPr/>
        </p:nvSpPr>
        <p:spPr bwMode="auto">
          <a:xfrm>
            <a:off x="5486400" y="2362200"/>
            <a:ext cx="2743200" cy="519113"/>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eaLnBrk="1" hangingPunct="1">
              <a:spcBef>
                <a:spcPct val="50000"/>
              </a:spcBef>
              <a:buClrTx/>
              <a:buSzTx/>
              <a:buFontTx/>
              <a:buNone/>
            </a:pPr>
            <a:r>
              <a:rPr lang="en-US" altLang="en-US" sz="2800">
                <a:solidFill>
                  <a:srgbClr val="000000"/>
                </a:solidFill>
                <a:latin typeface="Arial" panose="020B0604020202020204" pitchFamily="34" charset="0"/>
              </a:rPr>
              <a:t>a</a:t>
            </a:r>
            <a:r>
              <a:rPr lang="en-US" altLang="en-US" sz="2800" baseline="-25000">
                <a:solidFill>
                  <a:srgbClr val="000000"/>
                </a:solidFill>
                <a:latin typeface="Arial" panose="020B0604020202020204" pitchFamily="34" charset="0"/>
              </a:rPr>
              <a:t>n</a:t>
            </a:r>
            <a:r>
              <a:rPr lang="en-US" altLang="en-US" sz="2800">
                <a:solidFill>
                  <a:srgbClr val="000000"/>
                </a:solidFill>
                <a:latin typeface="Arial" panose="020B0604020202020204" pitchFamily="34" charset="0"/>
              </a:rPr>
              <a:t> = a</a:t>
            </a:r>
            <a:r>
              <a:rPr lang="en-US" altLang="en-US" sz="2800" baseline="-25000">
                <a:solidFill>
                  <a:srgbClr val="000000"/>
                </a:solidFill>
                <a:latin typeface="Arial" panose="020B0604020202020204" pitchFamily="34" charset="0"/>
              </a:rPr>
              <a:t>1</a:t>
            </a:r>
            <a:r>
              <a:rPr lang="en-US" altLang="en-US" sz="2800">
                <a:solidFill>
                  <a:srgbClr val="000000"/>
                </a:solidFill>
                <a:latin typeface="Arial" panose="020B0604020202020204" pitchFamily="34" charset="0"/>
              </a:rPr>
              <a:t> * r </a:t>
            </a:r>
            <a:r>
              <a:rPr lang="en-US" altLang="en-US" sz="2800" baseline="30000">
                <a:solidFill>
                  <a:srgbClr val="000000"/>
                </a:solidFill>
                <a:latin typeface="Arial" panose="020B0604020202020204" pitchFamily="34" charset="0"/>
              </a:rPr>
              <a:t>n-1</a:t>
            </a:r>
          </a:p>
        </p:txBody>
      </p:sp>
      <p:sp>
        <p:nvSpPr>
          <p:cNvPr id="6151" name="Text Box 7"/>
          <p:cNvSpPr txBox="1">
            <a:spLocks noChangeArrowheads="1"/>
          </p:cNvSpPr>
          <p:nvPr/>
        </p:nvSpPr>
        <p:spPr bwMode="auto">
          <a:xfrm>
            <a:off x="457200" y="3352800"/>
            <a:ext cx="4572000" cy="3022600"/>
          </a:xfrm>
          <a:prstGeom prst="rect">
            <a:avLst/>
          </a:prstGeom>
          <a:noFill/>
          <a:ln w="952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eaLnBrk="1" hangingPunct="1">
              <a:spcBef>
                <a:spcPct val="50000"/>
              </a:spcBef>
              <a:buClrTx/>
              <a:buSzTx/>
              <a:buFontTx/>
              <a:buNone/>
            </a:pPr>
            <a:r>
              <a:rPr lang="en-US" altLang="en-US" sz="2400" dirty="0">
                <a:latin typeface="Arial" panose="020B0604020202020204" pitchFamily="34" charset="0"/>
              </a:rPr>
              <a:t>Where: </a:t>
            </a:r>
          </a:p>
          <a:p>
            <a:pPr eaLnBrk="1" hangingPunct="1">
              <a:spcBef>
                <a:spcPct val="50000"/>
              </a:spcBef>
              <a:buClrTx/>
              <a:buSzTx/>
              <a:buFontTx/>
              <a:buNone/>
            </a:pPr>
            <a:r>
              <a:rPr lang="en-US" altLang="en-US" sz="2400" dirty="0">
                <a:latin typeface="Arial" panose="020B0604020202020204" pitchFamily="34" charset="0"/>
              </a:rPr>
              <a:t>a</a:t>
            </a:r>
            <a:r>
              <a:rPr lang="en-US" altLang="en-US" sz="2400" baseline="-25000" dirty="0">
                <a:latin typeface="Arial" panose="020B0604020202020204" pitchFamily="34" charset="0"/>
              </a:rPr>
              <a:t>n</a:t>
            </a:r>
            <a:r>
              <a:rPr lang="en-US" altLang="en-US" sz="2400" dirty="0">
                <a:latin typeface="Arial" panose="020B0604020202020204" pitchFamily="34" charset="0"/>
              </a:rPr>
              <a:t> is the nth term in the sequence</a:t>
            </a:r>
          </a:p>
          <a:p>
            <a:pPr eaLnBrk="1" hangingPunct="1">
              <a:spcBef>
                <a:spcPct val="50000"/>
              </a:spcBef>
              <a:buClrTx/>
              <a:buSzTx/>
              <a:buFontTx/>
              <a:buNone/>
            </a:pPr>
            <a:r>
              <a:rPr lang="en-US" altLang="en-US" sz="2400" dirty="0">
                <a:latin typeface="Arial" panose="020B0604020202020204" pitchFamily="34" charset="0"/>
              </a:rPr>
              <a:t>a</a:t>
            </a:r>
            <a:r>
              <a:rPr lang="en-US" altLang="en-US" sz="2400" baseline="-25000" dirty="0">
                <a:latin typeface="Arial" panose="020B0604020202020204" pitchFamily="34" charset="0"/>
              </a:rPr>
              <a:t>1</a:t>
            </a:r>
            <a:r>
              <a:rPr lang="en-US" altLang="en-US" sz="2400" dirty="0">
                <a:latin typeface="Arial" panose="020B0604020202020204" pitchFamily="34" charset="0"/>
              </a:rPr>
              <a:t> is the first term</a:t>
            </a:r>
          </a:p>
          <a:p>
            <a:pPr eaLnBrk="1" hangingPunct="1">
              <a:spcBef>
                <a:spcPct val="50000"/>
              </a:spcBef>
              <a:buClrTx/>
              <a:buSzTx/>
              <a:buFontTx/>
              <a:buNone/>
            </a:pPr>
            <a:r>
              <a:rPr lang="en-US" altLang="en-US" sz="2400" dirty="0">
                <a:latin typeface="Arial" panose="020B0604020202020204" pitchFamily="34" charset="0"/>
              </a:rPr>
              <a:t>n is the number of the term</a:t>
            </a:r>
          </a:p>
          <a:p>
            <a:pPr eaLnBrk="1" hangingPunct="1">
              <a:spcBef>
                <a:spcPct val="50000"/>
              </a:spcBef>
              <a:buClrTx/>
              <a:buSzTx/>
              <a:buFontTx/>
              <a:buNone/>
            </a:pPr>
            <a:r>
              <a:rPr lang="en-US" altLang="en-US" sz="2400" dirty="0">
                <a:latin typeface="Arial" panose="020B0604020202020204" pitchFamily="34" charset="0"/>
              </a:rPr>
              <a:t>r is the common ratio</a:t>
            </a:r>
          </a:p>
        </p:txBody>
      </p:sp>
      <p:sp>
        <p:nvSpPr>
          <p:cNvPr id="17416" name="Rectangle 8"/>
          <p:cNvSpPr>
            <a:spLocks noChangeArrowheads="1"/>
          </p:cNvSpPr>
          <p:nvPr/>
        </p:nvSpPr>
        <p:spPr bwMode="auto">
          <a:xfrm>
            <a:off x="4953000" y="2971800"/>
            <a:ext cx="3886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70000"/>
              <a:buFont typeface="Wingdings" panose="05000000000000000000" pitchFamily="2" charset="2"/>
              <a:buChar char="u"/>
              <a:defRPr sz="3200">
                <a:solidFill>
                  <a:schemeClr val="tx1"/>
                </a:solidFill>
                <a:effectLst>
                  <a:outerShdw blurRad="38100" dist="38100" dir="2700000" algn="tl">
                    <a:srgbClr val="000000"/>
                  </a:outerShdw>
                </a:effectLst>
                <a:latin typeface="Verdana" panose="020B0604030504040204" pitchFamily="34" charset="0"/>
              </a:defRPr>
            </a:lvl1pPr>
            <a:lvl2pPr marL="742950" indent="-285750">
              <a:spcBef>
                <a:spcPct val="20000"/>
              </a:spcBef>
              <a:buChar char="–"/>
              <a:defRPr sz="2800">
                <a:solidFill>
                  <a:schemeClr val="tx1"/>
                </a:solidFill>
                <a:effectLst>
                  <a:outerShdw blurRad="38100" dist="38100" dir="2700000" algn="tl">
                    <a:srgbClr val="000000"/>
                  </a:outerShdw>
                </a:effectLst>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effectLst>
                  <a:outerShdw blurRad="38100" dist="38100" dir="2700000" algn="tl">
                    <a:srgbClr val="000000"/>
                  </a:outerShdw>
                </a:effectLst>
                <a:latin typeface="Verdana" panose="020B0604030504040204" pitchFamily="34" charset="0"/>
              </a:defRPr>
            </a:lvl3pPr>
            <a:lvl4pPr marL="1600200" indent="-228600">
              <a:spcBef>
                <a:spcPct val="20000"/>
              </a:spcBef>
              <a:buChar char="–"/>
              <a:defRPr sz="2000">
                <a:solidFill>
                  <a:schemeClr val="tx1"/>
                </a:solidFill>
                <a:effectLst>
                  <a:outerShdw blurRad="38100" dist="38100" dir="2700000" algn="tl">
                    <a:srgbClr val="000000"/>
                  </a:outerShdw>
                </a:effectLst>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effectLst>
                  <a:outerShdw blurRad="38100" dist="38100" dir="2700000" algn="tl">
                    <a:srgbClr val="000000"/>
                  </a:outerShdw>
                </a:effectLst>
                <a:latin typeface="Verdana" panose="020B0604030504040204" pitchFamily="34" charset="0"/>
              </a:defRPr>
            </a:lvl5pPr>
            <a:lvl6pPr marL="2514600" indent="-228600" fontAlgn="base">
              <a:spcBef>
                <a:spcPct val="20000"/>
              </a:spcBef>
              <a:spcAft>
                <a:spcPct val="0"/>
              </a:spcAft>
              <a:buClr>
                <a:schemeClr val="folHlink"/>
              </a:buClr>
              <a:buSzPct val="70000"/>
              <a:buFont typeface="Wingdings" panose="05000000000000000000" pitchFamily="2" charset="2"/>
              <a:buChar char="u"/>
              <a:defRPr sz="2000">
                <a:solidFill>
                  <a:schemeClr val="tx1"/>
                </a:solidFill>
                <a:effectLst>
                  <a:outerShdw blurRad="38100" dist="38100" dir="2700000" algn="tl">
                    <a:srgbClr val="000000"/>
                  </a:outerShdw>
                </a:effectLst>
                <a:latin typeface="Verdana" panose="020B0604030504040204" pitchFamily="34" charset="0"/>
              </a:defRPr>
            </a:lvl6pPr>
            <a:lvl7pPr marL="2971800" indent="-228600" fontAlgn="base">
              <a:spcBef>
                <a:spcPct val="20000"/>
              </a:spcBef>
              <a:spcAft>
                <a:spcPct val="0"/>
              </a:spcAft>
              <a:buClr>
                <a:schemeClr val="folHlink"/>
              </a:buClr>
              <a:buSzPct val="70000"/>
              <a:buFont typeface="Wingdings" panose="05000000000000000000" pitchFamily="2" charset="2"/>
              <a:buChar char="u"/>
              <a:defRPr sz="2000">
                <a:solidFill>
                  <a:schemeClr val="tx1"/>
                </a:solidFill>
                <a:effectLst>
                  <a:outerShdw blurRad="38100" dist="38100" dir="2700000" algn="tl">
                    <a:srgbClr val="000000"/>
                  </a:outerShdw>
                </a:effectLst>
                <a:latin typeface="Verdana" panose="020B0604030504040204" pitchFamily="34" charset="0"/>
              </a:defRPr>
            </a:lvl7pPr>
            <a:lvl8pPr marL="3429000" indent="-228600" fontAlgn="base">
              <a:spcBef>
                <a:spcPct val="20000"/>
              </a:spcBef>
              <a:spcAft>
                <a:spcPct val="0"/>
              </a:spcAft>
              <a:buClr>
                <a:schemeClr val="folHlink"/>
              </a:buClr>
              <a:buSzPct val="70000"/>
              <a:buFont typeface="Wingdings" panose="05000000000000000000" pitchFamily="2" charset="2"/>
              <a:buChar char="u"/>
              <a:defRPr sz="2000">
                <a:solidFill>
                  <a:schemeClr val="tx1"/>
                </a:solidFill>
                <a:effectLst>
                  <a:outerShdw blurRad="38100" dist="38100" dir="2700000" algn="tl">
                    <a:srgbClr val="000000"/>
                  </a:outerShdw>
                </a:effectLst>
                <a:latin typeface="Verdana" panose="020B0604030504040204" pitchFamily="34" charset="0"/>
              </a:defRPr>
            </a:lvl8pPr>
            <a:lvl9pPr marL="3886200" indent="-228600" fontAlgn="base">
              <a:spcBef>
                <a:spcPct val="20000"/>
              </a:spcBef>
              <a:spcAft>
                <a:spcPct val="0"/>
              </a:spcAft>
              <a:buClr>
                <a:schemeClr val="folHlink"/>
              </a:buClr>
              <a:buSzPct val="70000"/>
              <a:buFont typeface="Wingdings" panose="05000000000000000000" pitchFamily="2" charset="2"/>
              <a:buChar char="u"/>
              <a:defRPr sz="2000">
                <a:solidFill>
                  <a:schemeClr val="tx1"/>
                </a:solidFill>
                <a:effectLst>
                  <a:outerShdw blurRad="38100" dist="38100" dir="2700000" algn="tl">
                    <a:srgbClr val="000000"/>
                  </a:outerShdw>
                </a:effectLst>
                <a:latin typeface="Verdana" panose="020B0604030504040204" pitchFamily="34" charset="0"/>
              </a:defRPr>
            </a:lvl9pPr>
          </a:lstStyle>
          <a:p>
            <a:pPr eaLnBrk="1" hangingPunct="1">
              <a:defRPr/>
            </a:pPr>
            <a:r>
              <a:rPr lang="en-US" altLang="en-US" sz="2800" dirty="0"/>
              <a:t>Geometric Mean</a:t>
            </a:r>
            <a:r>
              <a:rPr lang="en-US" altLang="en-US" dirty="0"/>
              <a:t>	</a:t>
            </a:r>
          </a:p>
        </p:txBody>
      </p:sp>
      <p:sp>
        <p:nvSpPr>
          <p:cNvPr id="17417" name="Text Box 9"/>
          <p:cNvSpPr txBox="1">
            <a:spLocks noChangeArrowheads="1"/>
          </p:cNvSpPr>
          <p:nvPr/>
        </p:nvSpPr>
        <p:spPr bwMode="auto">
          <a:xfrm>
            <a:off x="5334000" y="3505200"/>
            <a:ext cx="3429000" cy="3323987"/>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eaLnBrk="1" hangingPunct="1">
              <a:spcBef>
                <a:spcPct val="50000"/>
              </a:spcBef>
              <a:buClrTx/>
              <a:buSzTx/>
              <a:buFontTx/>
              <a:buNone/>
            </a:pPr>
            <a:r>
              <a:rPr lang="en-US" altLang="en-US" sz="2800" dirty="0">
                <a:solidFill>
                  <a:srgbClr val="000000"/>
                </a:solidFill>
                <a:latin typeface="Arial" panose="020B0604020202020204" pitchFamily="34" charset="0"/>
              </a:rPr>
              <a:t>Find the product of the two </a:t>
            </a:r>
            <a:r>
              <a:rPr lang="en-US" altLang="en-US" sz="2800" dirty="0" smtClean="0">
                <a:solidFill>
                  <a:srgbClr val="000000"/>
                </a:solidFill>
                <a:latin typeface="Arial" panose="020B0604020202020204" pitchFamily="34" charset="0"/>
              </a:rPr>
              <a:t>values, x &amp; y, </a:t>
            </a:r>
            <a:r>
              <a:rPr lang="en-US" altLang="en-US" sz="2800" dirty="0">
                <a:solidFill>
                  <a:srgbClr val="000000"/>
                </a:solidFill>
                <a:latin typeface="Arial" panose="020B0604020202020204" pitchFamily="34" charset="0"/>
              </a:rPr>
              <a:t>and then take the square root of the answer</a:t>
            </a:r>
            <a:r>
              <a:rPr lang="en-US" altLang="en-US" sz="2800" dirty="0" smtClean="0">
                <a:solidFill>
                  <a:srgbClr val="000000"/>
                </a:solidFill>
                <a:latin typeface="Arial" panose="020B0604020202020204" pitchFamily="34" charset="0"/>
              </a:rPr>
              <a:t>.  </a:t>
            </a:r>
          </a:p>
          <a:p>
            <a:pPr eaLnBrk="1" hangingPunct="1">
              <a:spcBef>
                <a:spcPct val="50000"/>
              </a:spcBef>
              <a:buClrTx/>
              <a:buSzTx/>
              <a:buFontTx/>
              <a:buNone/>
            </a:pPr>
            <a:r>
              <a:rPr lang="en-US" altLang="en-US" sz="2800" dirty="0" smtClean="0">
                <a:solidFill>
                  <a:srgbClr val="000000"/>
                </a:solidFill>
                <a:latin typeface="Arial" panose="020B0604020202020204" pitchFamily="34" charset="0"/>
              </a:rPr>
              <a:t>Missing term in between = √</a:t>
            </a:r>
            <a:r>
              <a:rPr lang="en-US" altLang="en-US" sz="2800" dirty="0" err="1" smtClean="0">
                <a:solidFill>
                  <a:srgbClr val="000000"/>
                </a:solidFill>
                <a:latin typeface="Arial" panose="020B0604020202020204" pitchFamily="34" charset="0"/>
              </a:rPr>
              <a:t>xy</a:t>
            </a:r>
            <a:endParaRPr lang="en-US" altLang="en-US" sz="2800" dirty="0">
              <a:solidFill>
                <a:srgbClr val="000000"/>
              </a:solidFill>
              <a:latin typeface="Arial" panose="020B0604020202020204" pitchFamily="34" charset="0"/>
            </a:endParaRPr>
          </a:p>
        </p:txBody>
      </p:sp>
    </p:spTree>
    <p:extLst>
      <p:ext uri="{BB962C8B-B14F-4D97-AF65-F5344CB8AC3E}">
        <p14:creationId xmlns:p14="http://schemas.microsoft.com/office/powerpoint/2010/main" val="37856522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7413"/>
                                        </p:tgtEl>
                                        <p:attrNameLst>
                                          <p:attrName>style.visibility</p:attrName>
                                        </p:attrNameLst>
                                      </p:cBhvr>
                                      <p:to>
                                        <p:strVal val="visible"/>
                                      </p:to>
                                    </p:set>
                                    <p:animEffect transition="in" filter="diamond(in)">
                                      <p:cBhvr>
                                        <p:cTn id="7" dur="2000"/>
                                        <p:tgtEl>
                                          <p:spTgt spid="174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7414"/>
                                        </p:tgtEl>
                                        <p:attrNameLst>
                                          <p:attrName>style.visibility</p:attrName>
                                        </p:attrNameLst>
                                      </p:cBhvr>
                                      <p:to>
                                        <p:strVal val="visible"/>
                                      </p:to>
                                    </p:set>
                                    <p:animEffect transition="in" filter="diamond(in)">
                                      <p:cBhvr>
                                        <p:cTn id="12" dur="2000"/>
                                        <p:tgtEl>
                                          <p:spTgt spid="174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7417"/>
                                        </p:tgtEl>
                                        <p:attrNameLst>
                                          <p:attrName>style.visibility</p:attrName>
                                        </p:attrNameLst>
                                      </p:cBhvr>
                                      <p:to>
                                        <p:strVal val="visible"/>
                                      </p:to>
                                    </p:set>
                                    <p:animEffect transition="in" filter="diamond(in)">
                                      <p:cBhvr>
                                        <p:cTn id="17" dur="2000"/>
                                        <p:tgtEl>
                                          <p:spTgt spid="17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animBg="1"/>
      <p:bldP spid="17414" grpId="0" animBg="1"/>
      <p:bldP spid="1741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en-US" altLang="en-US" sz="4000"/>
              <a:t>Let’s start with the geometric mean</a:t>
            </a:r>
          </a:p>
        </p:txBody>
      </p:sp>
      <p:sp>
        <p:nvSpPr>
          <p:cNvPr id="5123" name="Rectangle 3"/>
          <p:cNvSpPr>
            <a:spLocks noGrp="1" noChangeArrowheads="1"/>
          </p:cNvSpPr>
          <p:nvPr>
            <p:ph type="body" idx="1"/>
          </p:nvPr>
        </p:nvSpPr>
        <p:spPr>
          <a:xfrm>
            <a:off x="457200" y="1600200"/>
            <a:ext cx="8229600" cy="1143000"/>
          </a:xfrm>
        </p:spPr>
        <p:txBody>
          <a:bodyPr/>
          <a:lstStyle/>
          <a:p>
            <a:pPr eaLnBrk="1" hangingPunct="1">
              <a:defRPr/>
            </a:pPr>
            <a:r>
              <a:rPr lang="en-US" altLang="en-US"/>
              <a:t>Find the geometric mean between    3 and 48</a:t>
            </a:r>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438400"/>
            <a:ext cx="3905250"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5" name="Text Box 5"/>
          <p:cNvSpPr txBox="1">
            <a:spLocks noChangeArrowheads="1"/>
          </p:cNvSpPr>
          <p:nvPr/>
        </p:nvSpPr>
        <p:spPr bwMode="auto">
          <a:xfrm>
            <a:off x="609600" y="4191000"/>
            <a:ext cx="7924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spcBef>
                <a:spcPct val="50000"/>
              </a:spcBef>
              <a:buClrTx/>
              <a:buSzTx/>
              <a:buFontTx/>
              <a:buNone/>
            </a:pPr>
            <a:r>
              <a:rPr lang="en-US" altLang="en-US" sz="2800"/>
              <a:t>Let’s try one: Find the geometric mean between 28 and 5103</a:t>
            </a:r>
          </a:p>
        </p:txBody>
      </p:sp>
      <p:pic>
        <p:nvPicPr>
          <p:cNvPr id="51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5486400"/>
            <a:ext cx="5410200" cy="95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07913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additive="base">
                                        <p:cTn id="7" dur="500" fill="hold"/>
                                        <p:tgtEl>
                                          <p:spTgt spid="5124"/>
                                        </p:tgtEl>
                                        <p:attrNameLst>
                                          <p:attrName>ppt_x</p:attrName>
                                        </p:attrNameLst>
                                      </p:cBhvr>
                                      <p:tavLst>
                                        <p:tav tm="0">
                                          <p:val>
                                            <p:strVal val="#ppt_x"/>
                                          </p:val>
                                        </p:tav>
                                        <p:tav tm="100000">
                                          <p:val>
                                            <p:strVal val="#ppt_x"/>
                                          </p:val>
                                        </p:tav>
                                      </p:tavLst>
                                    </p:anim>
                                    <p:anim calcmode="lin" valueType="num">
                                      <p:cBhvr additive="base">
                                        <p:cTn id="8"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125">
                                            <p:txEl>
                                              <p:pRg st="0" end="0"/>
                                            </p:txEl>
                                          </p:spTgt>
                                        </p:tgtEl>
                                        <p:attrNameLst>
                                          <p:attrName>style.visibility</p:attrName>
                                        </p:attrNameLst>
                                      </p:cBhvr>
                                      <p:to>
                                        <p:strVal val="visible"/>
                                      </p:to>
                                    </p:set>
                                    <p:anim calcmode="lin" valueType="num">
                                      <p:cBhvr additive="base">
                                        <p:cTn id="13" dur="500" fill="hold"/>
                                        <p:tgtEl>
                                          <p:spTgt spid="512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126"/>
                                        </p:tgtEl>
                                        <p:attrNameLst>
                                          <p:attrName>style.visibility</p:attrName>
                                        </p:attrNameLst>
                                      </p:cBhvr>
                                      <p:to>
                                        <p:strVal val="visible"/>
                                      </p:to>
                                    </p:set>
                                    <p:anim calcmode="lin" valueType="num">
                                      <p:cBhvr additive="base">
                                        <p:cTn id="19" dur="500" fill="hold"/>
                                        <p:tgtEl>
                                          <p:spTgt spid="5126"/>
                                        </p:tgtEl>
                                        <p:attrNameLst>
                                          <p:attrName>ppt_x</p:attrName>
                                        </p:attrNameLst>
                                      </p:cBhvr>
                                      <p:tavLst>
                                        <p:tav tm="0">
                                          <p:val>
                                            <p:strVal val="#ppt_x"/>
                                          </p:val>
                                        </p:tav>
                                        <p:tav tm="100000">
                                          <p:val>
                                            <p:strVal val="#ppt_x"/>
                                          </p:val>
                                        </p:tav>
                                      </p:tavLst>
                                    </p:anim>
                                    <p:anim calcmode="lin" valueType="num">
                                      <p:cBhvr additive="base">
                                        <p:cTn id="20" dur="500" fill="hold"/>
                                        <p:tgtEl>
                                          <p:spTgt spid="51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0" y="0"/>
            <a:ext cx="9144000" cy="1143000"/>
          </a:xfrm>
        </p:spPr>
        <p:txBody>
          <a:bodyPr/>
          <a:lstStyle/>
          <a:p>
            <a:pPr algn="ctr"/>
            <a:r>
              <a:rPr lang="en-US" altLang="en-US" sz="4800"/>
              <a:t>Geometric Means</a:t>
            </a:r>
            <a:endParaRPr lang="en-US" altLang="en-US"/>
          </a:p>
        </p:txBody>
      </p:sp>
      <p:sp>
        <p:nvSpPr>
          <p:cNvPr id="91139" name="Rectangle 3"/>
          <p:cNvSpPr>
            <a:spLocks noGrp="1" noChangeArrowheads="1"/>
          </p:cNvSpPr>
          <p:nvPr>
            <p:ph type="body" idx="1"/>
          </p:nvPr>
        </p:nvSpPr>
        <p:spPr>
          <a:xfrm>
            <a:off x="990600" y="838200"/>
            <a:ext cx="8153400" cy="6019800"/>
          </a:xfrm>
        </p:spPr>
        <p:txBody>
          <a:bodyPr/>
          <a:lstStyle/>
          <a:p>
            <a:r>
              <a:rPr lang="en-US" altLang="en-US" sz="4400">
                <a:latin typeface="Comic Sans MS" panose="030F0702030302020204" pitchFamily="66" charset="0"/>
              </a:rPr>
              <a:t>Just like with arithmetic sequences, the missing terms between two nonconsecutive terms in a geometric sequence are called </a:t>
            </a:r>
            <a:r>
              <a:rPr lang="en-US" altLang="en-US" sz="4800">
                <a:latin typeface="Comic Sans MS" panose="030F0702030302020204" pitchFamily="66" charset="0"/>
              </a:rPr>
              <a:t>geometric means.</a:t>
            </a:r>
            <a:endParaRPr lang="en-US" altLang="en-US" sz="4400" baseline="-25000">
              <a:latin typeface="Comic Sans MS" panose="030F0702030302020204" pitchFamily="66" charset="0"/>
            </a:endParaRPr>
          </a:p>
        </p:txBody>
      </p:sp>
    </p:spTree>
    <p:extLst>
      <p:ext uri="{BB962C8B-B14F-4D97-AF65-F5344CB8AC3E}">
        <p14:creationId xmlns:p14="http://schemas.microsoft.com/office/powerpoint/2010/main" val="34469082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0" y="0"/>
            <a:ext cx="9144000" cy="1143000"/>
          </a:xfrm>
        </p:spPr>
        <p:txBody>
          <a:bodyPr/>
          <a:lstStyle/>
          <a:p>
            <a:pPr algn="ctr"/>
            <a:r>
              <a:rPr lang="en-US" altLang="en-US" sz="4800"/>
              <a:t>Geometric Means</a:t>
            </a:r>
            <a:endParaRPr lang="en-US" altLang="en-US"/>
          </a:p>
        </p:txBody>
      </p:sp>
      <p:sp>
        <p:nvSpPr>
          <p:cNvPr id="92163" name="Rectangle 3"/>
          <p:cNvSpPr>
            <a:spLocks noGrp="1" noChangeArrowheads="1"/>
          </p:cNvSpPr>
          <p:nvPr>
            <p:ph type="body" idx="1"/>
          </p:nvPr>
        </p:nvSpPr>
        <p:spPr>
          <a:xfrm>
            <a:off x="990600" y="838200"/>
            <a:ext cx="8153400" cy="6019800"/>
          </a:xfrm>
        </p:spPr>
        <p:txBody>
          <a:bodyPr/>
          <a:lstStyle/>
          <a:p>
            <a:r>
              <a:rPr lang="en-US" altLang="en-US" sz="4400">
                <a:latin typeface="Comic Sans MS" panose="030F0702030302020204" pitchFamily="66" charset="0"/>
              </a:rPr>
              <a:t>Looking at the geometric sequence 3, 12, 48, 192, 768 the geometric means between 3 and 768 are 12, 48, and 192.</a:t>
            </a:r>
          </a:p>
          <a:p>
            <a:r>
              <a:rPr lang="en-US" altLang="en-US" sz="4400">
                <a:latin typeface="Comic Sans MS" panose="030F0702030302020204" pitchFamily="66" charset="0"/>
              </a:rPr>
              <a:t>Find two geometric means between -5 and 625.</a:t>
            </a:r>
            <a:endParaRPr lang="en-US" altLang="en-US" sz="4400" baseline="-25000">
              <a:latin typeface="Comic Sans MS" panose="030F0702030302020204" pitchFamily="66" charset="0"/>
            </a:endParaRPr>
          </a:p>
        </p:txBody>
      </p:sp>
    </p:spTree>
    <p:extLst>
      <p:ext uri="{BB962C8B-B14F-4D97-AF65-F5344CB8AC3E}">
        <p14:creationId xmlns:p14="http://schemas.microsoft.com/office/powerpoint/2010/main" val="38631784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 calcmode="lin" valueType="num">
                                      <p:cBhvr additive="base">
                                        <p:cTn id="7" dur="500" fill="hold"/>
                                        <p:tgtEl>
                                          <p:spTgt spid="921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216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2163">
                                            <p:txEl>
                                              <p:pRg st="1" end="1"/>
                                            </p:txEl>
                                          </p:spTgt>
                                        </p:tgtEl>
                                        <p:attrNameLst>
                                          <p:attrName>style.visibility</p:attrName>
                                        </p:attrNameLst>
                                      </p:cBhvr>
                                      <p:to>
                                        <p:strVal val="visible"/>
                                      </p:to>
                                    </p:set>
                                    <p:anim calcmode="lin" valueType="num">
                                      <p:cBhvr additive="base">
                                        <p:cTn id="13" dur="500" fill="hold"/>
                                        <p:tgtEl>
                                          <p:spTgt spid="921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216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0" y="0"/>
            <a:ext cx="9144000" cy="1143000"/>
          </a:xfrm>
        </p:spPr>
        <p:txBody>
          <a:bodyPr/>
          <a:lstStyle/>
          <a:p>
            <a:pPr algn="ctr"/>
            <a:r>
              <a:rPr lang="en-US" altLang="en-US" sz="4800"/>
              <a:t>Geometric Means</a:t>
            </a:r>
            <a:endParaRPr lang="en-US" altLang="en-US"/>
          </a:p>
        </p:txBody>
      </p:sp>
      <p:sp>
        <p:nvSpPr>
          <p:cNvPr id="93187" name="Rectangle 3"/>
          <p:cNvSpPr>
            <a:spLocks noGrp="1" noChangeArrowheads="1"/>
          </p:cNvSpPr>
          <p:nvPr>
            <p:ph type="body" idx="1"/>
          </p:nvPr>
        </p:nvSpPr>
        <p:spPr>
          <a:xfrm>
            <a:off x="990600" y="838200"/>
            <a:ext cx="8153400" cy="6019800"/>
          </a:xfrm>
        </p:spPr>
        <p:txBody>
          <a:bodyPr/>
          <a:lstStyle/>
          <a:p>
            <a:r>
              <a:rPr lang="en-US" altLang="en-US" sz="4400">
                <a:latin typeface="Comic Sans MS" panose="030F0702030302020204" pitchFamily="66" charset="0"/>
              </a:rPr>
              <a:t>-5, __, __, 625</a:t>
            </a:r>
          </a:p>
          <a:p>
            <a:r>
              <a:rPr lang="en-US" altLang="en-US" sz="4400">
                <a:latin typeface="Comic Sans MS" panose="030F0702030302020204" pitchFamily="66" charset="0"/>
              </a:rPr>
              <a:t>We need to know the common ratio.  Since we only know nonconsecutive terms we will have to use the formula and work backwards.</a:t>
            </a:r>
            <a:endParaRPr lang="en-US" altLang="en-US" sz="4400" baseline="-25000">
              <a:latin typeface="Comic Sans MS" panose="030F0702030302020204" pitchFamily="66" charset="0"/>
            </a:endParaRPr>
          </a:p>
        </p:txBody>
      </p:sp>
    </p:spTree>
    <p:extLst>
      <p:ext uri="{BB962C8B-B14F-4D97-AF65-F5344CB8AC3E}">
        <p14:creationId xmlns:p14="http://schemas.microsoft.com/office/powerpoint/2010/main" val="32890203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0" y="0"/>
            <a:ext cx="9144000" cy="1143000"/>
          </a:xfrm>
        </p:spPr>
        <p:txBody>
          <a:bodyPr/>
          <a:lstStyle/>
          <a:p>
            <a:pPr algn="ctr"/>
            <a:r>
              <a:rPr lang="en-US" altLang="en-US" sz="4800"/>
              <a:t>Geometric Means</a:t>
            </a:r>
            <a:endParaRPr lang="en-US" altLang="en-US"/>
          </a:p>
        </p:txBody>
      </p:sp>
      <p:sp>
        <p:nvSpPr>
          <p:cNvPr id="94211" name="Rectangle 3"/>
          <p:cNvSpPr>
            <a:spLocks noGrp="1" noChangeArrowheads="1"/>
          </p:cNvSpPr>
          <p:nvPr>
            <p:ph type="body" idx="1"/>
          </p:nvPr>
        </p:nvSpPr>
        <p:spPr>
          <a:xfrm>
            <a:off x="990600" y="838200"/>
            <a:ext cx="8153400" cy="6019800"/>
          </a:xfrm>
        </p:spPr>
        <p:txBody>
          <a:bodyPr/>
          <a:lstStyle/>
          <a:p>
            <a:r>
              <a:rPr lang="en-US" altLang="en-US" sz="4400">
                <a:latin typeface="Comic Sans MS" panose="030F0702030302020204" pitchFamily="66" charset="0"/>
              </a:rPr>
              <a:t>-5, __, __, 625</a:t>
            </a:r>
          </a:p>
          <a:p>
            <a:r>
              <a:rPr lang="en-US" altLang="en-US" sz="4400">
                <a:latin typeface="Comic Sans MS" panose="030F0702030302020204" pitchFamily="66" charset="0"/>
              </a:rPr>
              <a:t>625 is a</a:t>
            </a:r>
            <a:r>
              <a:rPr lang="en-US" altLang="en-US" sz="4400" baseline="-25000">
                <a:latin typeface="Comic Sans MS" panose="030F0702030302020204" pitchFamily="66" charset="0"/>
              </a:rPr>
              <a:t>4</a:t>
            </a:r>
            <a:r>
              <a:rPr lang="en-US" altLang="en-US" sz="4400">
                <a:latin typeface="Comic Sans MS" panose="030F0702030302020204" pitchFamily="66" charset="0"/>
              </a:rPr>
              <a:t>, -5 is a</a:t>
            </a:r>
            <a:r>
              <a:rPr lang="en-US" altLang="en-US" sz="4400" baseline="-25000">
                <a:latin typeface="Comic Sans MS" panose="030F0702030302020204" pitchFamily="66" charset="0"/>
              </a:rPr>
              <a:t>1</a:t>
            </a:r>
            <a:r>
              <a:rPr lang="en-US" altLang="en-US" sz="4400">
                <a:latin typeface="Comic Sans MS" panose="030F0702030302020204" pitchFamily="66" charset="0"/>
              </a:rPr>
              <a:t>.</a:t>
            </a:r>
          </a:p>
          <a:p>
            <a:r>
              <a:rPr lang="en-US" altLang="en-US" sz="4400">
                <a:latin typeface="Comic Sans MS" panose="030F0702030302020204" pitchFamily="66" charset="0"/>
              </a:rPr>
              <a:t>625 = -5•r</a:t>
            </a:r>
            <a:r>
              <a:rPr lang="en-US" altLang="en-US" sz="4400" baseline="30000">
                <a:latin typeface="Comic Sans MS" panose="030F0702030302020204" pitchFamily="66" charset="0"/>
              </a:rPr>
              <a:t>4-1</a:t>
            </a:r>
            <a:r>
              <a:rPr lang="en-US" altLang="en-US" sz="4400">
                <a:latin typeface="Comic Sans MS" panose="030F0702030302020204" pitchFamily="66" charset="0"/>
              </a:rPr>
              <a:t> 	</a:t>
            </a:r>
            <a:r>
              <a:rPr lang="en-US" altLang="en-US" sz="3800">
                <a:latin typeface="Comic Sans MS" panose="030F0702030302020204" pitchFamily="66" charset="0"/>
              </a:rPr>
              <a:t>divide by -5</a:t>
            </a:r>
            <a:endParaRPr lang="en-US" altLang="en-US" sz="4400">
              <a:latin typeface="Comic Sans MS" panose="030F0702030302020204" pitchFamily="66" charset="0"/>
            </a:endParaRPr>
          </a:p>
          <a:p>
            <a:r>
              <a:rPr lang="en-US" altLang="en-US" sz="4400">
                <a:latin typeface="Comic Sans MS" panose="030F0702030302020204" pitchFamily="66" charset="0"/>
              </a:rPr>
              <a:t>-125 = r</a:t>
            </a:r>
            <a:r>
              <a:rPr lang="en-US" altLang="en-US" sz="4400" baseline="30000">
                <a:latin typeface="Comic Sans MS" panose="030F0702030302020204" pitchFamily="66" charset="0"/>
              </a:rPr>
              <a:t>3</a:t>
            </a:r>
            <a:r>
              <a:rPr lang="en-US" altLang="en-US" sz="4400">
                <a:latin typeface="Comic Sans MS" panose="030F0702030302020204" pitchFamily="66" charset="0"/>
              </a:rPr>
              <a:t>		</a:t>
            </a:r>
            <a:r>
              <a:rPr lang="en-US" altLang="en-US" sz="3800">
                <a:latin typeface="Comic Sans MS" panose="030F0702030302020204" pitchFamily="66" charset="0"/>
              </a:rPr>
              <a:t>take the cube root 				of both sides</a:t>
            </a:r>
          </a:p>
          <a:p>
            <a:r>
              <a:rPr lang="en-US" altLang="en-US" sz="4400">
                <a:latin typeface="Comic Sans MS" panose="030F0702030302020204" pitchFamily="66" charset="0"/>
              </a:rPr>
              <a:t>-5 = r</a:t>
            </a:r>
            <a:endParaRPr lang="en-US" altLang="en-US" sz="4400" baseline="-25000">
              <a:latin typeface="Comic Sans MS" panose="030F0702030302020204" pitchFamily="66" charset="0"/>
            </a:endParaRPr>
          </a:p>
        </p:txBody>
      </p:sp>
    </p:spTree>
    <p:extLst>
      <p:ext uri="{BB962C8B-B14F-4D97-AF65-F5344CB8AC3E}">
        <p14:creationId xmlns:p14="http://schemas.microsoft.com/office/powerpoint/2010/main" val="18132708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anim calcmode="lin" valueType="num">
                                      <p:cBhvr additive="base">
                                        <p:cTn id="7" dur="500" fill="hold"/>
                                        <p:tgtEl>
                                          <p:spTgt spid="942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421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4211">
                                            <p:txEl>
                                              <p:pRg st="1" end="1"/>
                                            </p:txEl>
                                          </p:spTgt>
                                        </p:tgtEl>
                                        <p:attrNameLst>
                                          <p:attrName>style.visibility</p:attrName>
                                        </p:attrNameLst>
                                      </p:cBhvr>
                                      <p:to>
                                        <p:strVal val="visible"/>
                                      </p:to>
                                    </p:set>
                                    <p:anim calcmode="lin" valueType="num">
                                      <p:cBhvr additive="base">
                                        <p:cTn id="13" dur="500" fill="hold"/>
                                        <p:tgtEl>
                                          <p:spTgt spid="9421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421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4211">
                                            <p:txEl>
                                              <p:pRg st="2" end="2"/>
                                            </p:txEl>
                                          </p:spTgt>
                                        </p:tgtEl>
                                        <p:attrNameLst>
                                          <p:attrName>style.visibility</p:attrName>
                                        </p:attrNameLst>
                                      </p:cBhvr>
                                      <p:to>
                                        <p:strVal val="visible"/>
                                      </p:to>
                                    </p:set>
                                    <p:anim calcmode="lin" valueType="num">
                                      <p:cBhvr additive="base">
                                        <p:cTn id="19" dur="500" fill="hold"/>
                                        <p:tgtEl>
                                          <p:spTgt spid="9421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421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4211">
                                            <p:txEl>
                                              <p:pRg st="3" end="3"/>
                                            </p:txEl>
                                          </p:spTgt>
                                        </p:tgtEl>
                                        <p:attrNameLst>
                                          <p:attrName>style.visibility</p:attrName>
                                        </p:attrNameLst>
                                      </p:cBhvr>
                                      <p:to>
                                        <p:strVal val="visible"/>
                                      </p:to>
                                    </p:set>
                                    <p:anim calcmode="lin" valueType="num">
                                      <p:cBhvr additive="base">
                                        <p:cTn id="25" dur="500" fill="hold"/>
                                        <p:tgtEl>
                                          <p:spTgt spid="9421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421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4211">
                                            <p:txEl>
                                              <p:pRg st="4" end="4"/>
                                            </p:txEl>
                                          </p:spTgt>
                                        </p:tgtEl>
                                        <p:attrNameLst>
                                          <p:attrName>style.visibility</p:attrName>
                                        </p:attrNameLst>
                                      </p:cBhvr>
                                      <p:to>
                                        <p:strVal val="visible"/>
                                      </p:to>
                                    </p:set>
                                    <p:anim calcmode="lin" valueType="num">
                                      <p:cBhvr additive="base">
                                        <p:cTn id="31" dur="500" fill="hold"/>
                                        <p:tgtEl>
                                          <p:spTgt spid="9421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421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0" y="0"/>
            <a:ext cx="9144000" cy="1143000"/>
          </a:xfrm>
        </p:spPr>
        <p:txBody>
          <a:bodyPr/>
          <a:lstStyle/>
          <a:p>
            <a:pPr algn="ctr"/>
            <a:r>
              <a:rPr lang="en-US" altLang="en-US" sz="4800"/>
              <a:t>Geometric Means</a:t>
            </a:r>
            <a:endParaRPr lang="en-US" altLang="en-US"/>
          </a:p>
        </p:txBody>
      </p:sp>
      <p:sp>
        <p:nvSpPr>
          <p:cNvPr id="95235" name="Rectangle 3"/>
          <p:cNvSpPr>
            <a:spLocks noGrp="1" noChangeArrowheads="1"/>
          </p:cNvSpPr>
          <p:nvPr>
            <p:ph type="body" idx="1"/>
          </p:nvPr>
        </p:nvSpPr>
        <p:spPr>
          <a:xfrm>
            <a:off x="990600" y="609600"/>
            <a:ext cx="8153400" cy="6248400"/>
          </a:xfrm>
        </p:spPr>
        <p:txBody>
          <a:bodyPr>
            <a:normAutofit lnSpcReduction="10000"/>
          </a:bodyPr>
          <a:lstStyle/>
          <a:p>
            <a:r>
              <a:rPr lang="en-US" altLang="en-US" sz="4400">
                <a:latin typeface="Comic Sans MS" panose="030F0702030302020204" pitchFamily="66" charset="0"/>
              </a:rPr>
              <a:t>-5, __, __, 625</a:t>
            </a:r>
          </a:p>
          <a:p>
            <a:r>
              <a:rPr lang="en-US" altLang="en-US" sz="4400">
                <a:latin typeface="Comic Sans MS" panose="030F0702030302020204" pitchFamily="66" charset="0"/>
              </a:rPr>
              <a:t>Now we just need to multiply by -5 to find the means.</a:t>
            </a:r>
          </a:p>
          <a:p>
            <a:r>
              <a:rPr lang="en-US" altLang="en-US" sz="4400">
                <a:latin typeface="Comic Sans MS" panose="030F0702030302020204" pitchFamily="66" charset="0"/>
              </a:rPr>
              <a:t>-5 • -5 = 25</a:t>
            </a:r>
          </a:p>
          <a:p>
            <a:r>
              <a:rPr lang="en-US" altLang="en-US" sz="4400">
                <a:latin typeface="Comic Sans MS" panose="030F0702030302020204" pitchFamily="66" charset="0"/>
              </a:rPr>
              <a:t>-5, 25, __, 625</a:t>
            </a:r>
          </a:p>
          <a:p>
            <a:r>
              <a:rPr lang="en-US" altLang="en-US" sz="4400">
                <a:latin typeface="Comic Sans MS" panose="030F0702030302020204" pitchFamily="66" charset="0"/>
              </a:rPr>
              <a:t>25 • -5 = -125</a:t>
            </a:r>
          </a:p>
          <a:p>
            <a:r>
              <a:rPr lang="en-US" altLang="en-US" sz="4400">
                <a:latin typeface="Comic Sans MS" panose="030F0702030302020204" pitchFamily="66" charset="0"/>
              </a:rPr>
              <a:t>-5, 25, -125, 625</a:t>
            </a:r>
          </a:p>
        </p:txBody>
      </p:sp>
    </p:spTree>
    <p:extLst>
      <p:ext uri="{BB962C8B-B14F-4D97-AF65-F5344CB8AC3E}">
        <p14:creationId xmlns:p14="http://schemas.microsoft.com/office/powerpoint/2010/main" val="35392607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anim calcmode="lin" valueType="num">
                                      <p:cBhvr additive="base">
                                        <p:cTn id="7" dur="500" fill="hold"/>
                                        <p:tgtEl>
                                          <p:spTgt spid="952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523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5235">
                                            <p:txEl>
                                              <p:pRg st="1" end="1"/>
                                            </p:txEl>
                                          </p:spTgt>
                                        </p:tgtEl>
                                        <p:attrNameLst>
                                          <p:attrName>style.visibility</p:attrName>
                                        </p:attrNameLst>
                                      </p:cBhvr>
                                      <p:to>
                                        <p:strVal val="visible"/>
                                      </p:to>
                                    </p:set>
                                    <p:anim calcmode="lin" valueType="num">
                                      <p:cBhvr additive="base">
                                        <p:cTn id="13" dur="500" fill="hold"/>
                                        <p:tgtEl>
                                          <p:spTgt spid="9523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523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5235">
                                            <p:txEl>
                                              <p:pRg st="2" end="2"/>
                                            </p:txEl>
                                          </p:spTgt>
                                        </p:tgtEl>
                                        <p:attrNameLst>
                                          <p:attrName>style.visibility</p:attrName>
                                        </p:attrNameLst>
                                      </p:cBhvr>
                                      <p:to>
                                        <p:strVal val="visible"/>
                                      </p:to>
                                    </p:set>
                                    <p:anim calcmode="lin" valueType="num">
                                      <p:cBhvr additive="base">
                                        <p:cTn id="19" dur="500" fill="hold"/>
                                        <p:tgtEl>
                                          <p:spTgt spid="9523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523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5235">
                                            <p:txEl>
                                              <p:pRg st="3" end="3"/>
                                            </p:txEl>
                                          </p:spTgt>
                                        </p:tgtEl>
                                        <p:attrNameLst>
                                          <p:attrName>style.visibility</p:attrName>
                                        </p:attrNameLst>
                                      </p:cBhvr>
                                      <p:to>
                                        <p:strVal val="visible"/>
                                      </p:to>
                                    </p:set>
                                    <p:anim calcmode="lin" valueType="num">
                                      <p:cBhvr additive="base">
                                        <p:cTn id="25" dur="500" fill="hold"/>
                                        <p:tgtEl>
                                          <p:spTgt spid="9523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523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5235">
                                            <p:txEl>
                                              <p:pRg st="4" end="4"/>
                                            </p:txEl>
                                          </p:spTgt>
                                        </p:tgtEl>
                                        <p:attrNameLst>
                                          <p:attrName>style.visibility</p:attrName>
                                        </p:attrNameLst>
                                      </p:cBhvr>
                                      <p:to>
                                        <p:strVal val="visible"/>
                                      </p:to>
                                    </p:set>
                                    <p:anim calcmode="lin" valueType="num">
                                      <p:cBhvr additive="base">
                                        <p:cTn id="31" dur="500" fill="hold"/>
                                        <p:tgtEl>
                                          <p:spTgt spid="9523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5235">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5235">
                                            <p:txEl>
                                              <p:pRg st="5" end="5"/>
                                            </p:txEl>
                                          </p:spTgt>
                                        </p:tgtEl>
                                        <p:attrNameLst>
                                          <p:attrName>style.visibility</p:attrName>
                                        </p:attrNameLst>
                                      </p:cBhvr>
                                      <p:to>
                                        <p:strVal val="visible"/>
                                      </p:to>
                                    </p:set>
                                    <p:anim calcmode="lin" valueType="num">
                                      <p:cBhvr additive="base">
                                        <p:cTn id="37" dur="500" fill="hold"/>
                                        <p:tgtEl>
                                          <p:spTgt spid="9523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95235">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n-US" altLang="en-US" sz="4000"/>
              <a:t>Ex: Write the explicit formula for each sequence</a:t>
            </a:r>
          </a:p>
        </p:txBody>
      </p:sp>
      <p:sp>
        <p:nvSpPr>
          <p:cNvPr id="23555" name="Rectangle 3"/>
          <p:cNvSpPr>
            <a:spLocks noGrp="1" noChangeArrowheads="1"/>
          </p:cNvSpPr>
          <p:nvPr>
            <p:ph type="body" idx="1"/>
          </p:nvPr>
        </p:nvSpPr>
        <p:spPr>
          <a:xfrm>
            <a:off x="2514600" y="1905000"/>
            <a:ext cx="4648200" cy="1830388"/>
          </a:xfrm>
        </p:spPr>
        <p:txBody>
          <a:bodyPr/>
          <a:lstStyle/>
          <a:p>
            <a:pPr eaLnBrk="1" hangingPunct="1">
              <a:buFont typeface="Wingdings" panose="05000000000000000000" pitchFamily="2" charset="2"/>
              <a:buNone/>
              <a:defRPr/>
            </a:pPr>
            <a:r>
              <a:rPr lang="en-US" altLang="en-US" sz="2800"/>
              <a:t>First term: a</a:t>
            </a:r>
            <a:r>
              <a:rPr lang="en-US" altLang="en-US" sz="2800" baseline="-25000"/>
              <a:t>1</a:t>
            </a:r>
            <a:r>
              <a:rPr lang="en-US" altLang="en-US" sz="2800"/>
              <a:t> = 7</a:t>
            </a:r>
          </a:p>
          <a:p>
            <a:pPr eaLnBrk="1" hangingPunct="1">
              <a:buFont typeface="Wingdings" panose="05000000000000000000" pitchFamily="2" charset="2"/>
              <a:buNone/>
              <a:defRPr/>
            </a:pPr>
            <a:r>
              <a:rPr lang="en-US" altLang="en-US" sz="2800"/>
              <a:t>Common ratio = 1/3</a:t>
            </a:r>
          </a:p>
          <a:p>
            <a:pPr eaLnBrk="1" hangingPunct="1">
              <a:buFont typeface="Wingdings" panose="05000000000000000000" pitchFamily="2" charset="2"/>
              <a:buNone/>
              <a:defRPr/>
            </a:pPr>
            <a:endParaRPr lang="en-US" altLang="en-US" sz="2800"/>
          </a:p>
          <a:p>
            <a:pPr eaLnBrk="1" hangingPunct="1">
              <a:buFont typeface="Wingdings" panose="05000000000000000000" pitchFamily="2" charset="2"/>
              <a:buNone/>
              <a:defRPr/>
            </a:pPr>
            <a:endParaRPr lang="en-US" altLang="en-US" sz="2800"/>
          </a:p>
          <a:p>
            <a:pPr eaLnBrk="1" hangingPunct="1">
              <a:buFont typeface="Wingdings" panose="05000000000000000000" pitchFamily="2" charset="2"/>
              <a:buNone/>
              <a:defRPr/>
            </a:pPr>
            <a:endParaRPr lang="en-US" altLang="en-US" sz="2800"/>
          </a:p>
        </p:txBody>
      </p:sp>
      <p:sp>
        <p:nvSpPr>
          <p:cNvPr id="8196" name="Rectangle 9"/>
          <p:cNvSpPr>
            <a:spLocks noChangeArrowheads="1"/>
          </p:cNvSpPr>
          <p:nvPr/>
        </p:nvSpPr>
        <p:spPr bwMode="auto">
          <a:xfrm>
            <a:off x="304800" y="3505200"/>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eaLnBrk="1" hangingPunct="1">
              <a:spcBef>
                <a:spcPct val="0"/>
              </a:spcBef>
              <a:buClrTx/>
              <a:buSzTx/>
              <a:buFontTx/>
              <a:buNone/>
            </a:pPr>
            <a:r>
              <a:rPr lang="en-US" altLang="en-US" sz="2400">
                <a:latin typeface="Arial" panose="020B0604020202020204" pitchFamily="34" charset="0"/>
              </a:rPr>
              <a:t>Explicit:</a:t>
            </a:r>
          </a:p>
        </p:txBody>
      </p:sp>
      <p:sp>
        <p:nvSpPr>
          <p:cNvPr id="23562" name="Text Box 10"/>
          <p:cNvSpPr txBox="1">
            <a:spLocks noChangeArrowheads="1"/>
          </p:cNvSpPr>
          <p:nvPr/>
        </p:nvSpPr>
        <p:spPr bwMode="auto">
          <a:xfrm>
            <a:off x="2133600" y="3505200"/>
            <a:ext cx="2514600" cy="51911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eaLnBrk="1" hangingPunct="1">
              <a:spcBef>
                <a:spcPct val="50000"/>
              </a:spcBef>
              <a:buClrTx/>
              <a:buSzTx/>
              <a:buFontTx/>
              <a:buNone/>
            </a:pPr>
            <a:r>
              <a:rPr lang="en-US" altLang="en-US" sz="2800">
                <a:solidFill>
                  <a:srgbClr val="000000"/>
                </a:solidFill>
                <a:latin typeface="Arial" panose="020B0604020202020204" pitchFamily="34" charset="0"/>
              </a:rPr>
              <a:t>a</a:t>
            </a:r>
            <a:r>
              <a:rPr lang="en-US" altLang="en-US" sz="2800" baseline="-25000">
                <a:solidFill>
                  <a:srgbClr val="000000"/>
                </a:solidFill>
                <a:latin typeface="Arial" panose="020B0604020202020204" pitchFamily="34" charset="0"/>
              </a:rPr>
              <a:t>n</a:t>
            </a:r>
            <a:r>
              <a:rPr lang="en-US" altLang="en-US" sz="2800">
                <a:solidFill>
                  <a:srgbClr val="000000"/>
                </a:solidFill>
                <a:latin typeface="Arial" panose="020B0604020202020204" pitchFamily="34" charset="0"/>
              </a:rPr>
              <a:t> = a</a:t>
            </a:r>
            <a:r>
              <a:rPr lang="en-US" altLang="en-US" sz="2800" baseline="-25000">
                <a:solidFill>
                  <a:srgbClr val="000000"/>
                </a:solidFill>
                <a:latin typeface="Arial" panose="020B0604020202020204" pitchFamily="34" charset="0"/>
              </a:rPr>
              <a:t>1</a:t>
            </a:r>
            <a:r>
              <a:rPr lang="en-US" altLang="en-US" sz="2800">
                <a:solidFill>
                  <a:srgbClr val="000000"/>
                </a:solidFill>
                <a:latin typeface="Arial" panose="020B0604020202020204" pitchFamily="34" charset="0"/>
              </a:rPr>
              <a:t> * r </a:t>
            </a:r>
            <a:r>
              <a:rPr lang="en-US" altLang="en-US" sz="2800" baseline="30000">
                <a:solidFill>
                  <a:srgbClr val="000000"/>
                </a:solidFill>
                <a:latin typeface="Arial" panose="020B0604020202020204" pitchFamily="34" charset="0"/>
              </a:rPr>
              <a:t>n-1</a:t>
            </a:r>
          </a:p>
        </p:txBody>
      </p:sp>
      <p:pic>
        <p:nvPicPr>
          <p:cNvPr id="23563"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3276600"/>
            <a:ext cx="19050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64" name="Text Box 12"/>
          <p:cNvSpPr txBox="1">
            <a:spLocks noChangeArrowheads="1"/>
          </p:cNvSpPr>
          <p:nvPr/>
        </p:nvSpPr>
        <p:spPr bwMode="auto">
          <a:xfrm>
            <a:off x="228600" y="4876800"/>
            <a:ext cx="4343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spcBef>
                <a:spcPct val="50000"/>
              </a:spcBef>
              <a:buClrTx/>
              <a:buSzTx/>
              <a:buFontTx/>
              <a:buNone/>
            </a:pPr>
            <a:r>
              <a:rPr lang="en-US" altLang="en-US" sz="2400"/>
              <a:t>Now find the first five terms:</a:t>
            </a:r>
          </a:p>
        </p:txBody>
      </p:sp>
      <p:sp>
        <p:nvSpPr>
          <p:cNvPr id="8200" name="Text Box 13"/>
          <p:cNvSpPr txBox="1">
            <a:spLocks noChangeArrowheads="1"/>
          </p:cNvSpPr>
          <p:nvPr/>
        </p:nvSpPr>
        <p:spPr bwMode="auto">
          <a:xfrm>
            <a:off x="4495800" y="5181600"/>
            <a:ext cx="2209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spcBef>
                <a:spcPct val="50000"/>
              </a:spcBef>
              <a:buClrTx/>
              <a:buSzTx/>
              <a:buFontTx/>
              <a:buNone/>
            </a:pPr>
            <a:endParaRPr lang="en-US" altLang="en-US" sz="1800"/>
          </a:p>
        </p:txBody>
      </p:sp>
      <p:sp>
        <p:nvSpPr>
          <p:cNvPr id="23566" name="Text Box 14"/>
          <p:cNvSpPr txBox="1">
            <a:spLocks noChangeArrowheads="1"/>
          </p:cNvSpPr>
          <p:nvPr/>
        </p:nvSpPr>
        <p:spPr bwMode="auto">
          <a:xfrm>
            <a:off x="4800600" y="4665663"/>
            <a:ext cx="3781425" cy="219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spcBef>
                <a:spcPct val="0"/>
              </a:spcBef>
              <a:buClrTx/>
              <a:buSzTx/>
              <a:buFontTx/>
              <a:buNone/>
            </a:pPr>
            <a:r>
              <a:rPr lang="en-US" altLang="en-US" sz="2400"/>
              <a:t>a</a:t>
            </a:r>
            <a:r>
              <a:rPr lang="en-US" altLang="en-US" sz="2400" baseline="-25000"/>
              <a:t>1</a:t>
            </a:r>
            <a:r>
              <a:rPr lang="en-US" altLang="en-US" sz="2400"/>
              <a:t> = 7(1/3) </a:t>
            </a:r>
            <a:r>
              <a:rPr lang="en-US" altLang="en-US" sz="2400" baseline="30000"/>
              <a:t>(1-1)</a:t>
            </a:r>
            <a:r>
              <a:rPr lang="en-US" altLang="en-US" sz="2400"/>
              <a:t> = 7</a:t>
            </a:r>
          </a:p>
          <a:p>
            <a:pPr>
              <a:spcBef>
                <a:spcPct val="0"/>
              </a:spcBef>
              <a:buClrTx/>
              <a:buSzTx/>
              <a:buFontTx/>
              <a:buNone/>
            </a:pPr>
            <a:r>
              <a:rPr lang="en-US" altLang="en-US" sz="2400"/>
              <a:t>a</a:t>
            </a:r>
            <a:r>
              <a:rPr lang="en-US" altLang="en-US" sz="2400" baseline="-25000"/>
              <a:t>2</a:t>
            </a:r>
            <a:r>
              <a:rPr lang="en-US" altLang="en-US" sz="2400"/>
              <a:t> = 7(1/3) </a:t>
            </a:r>
            <a:r>
              <a:rPr lang="en-US" altLang="en-US" sz="2400" baseline="30000"/>
              <a:t>(2-1)</a:t>
            </a:r>
            <a:r>
              <a:rPr lang="en-US" altLang="en-US" sz="2400"/>
              <a:t> = 7/3</a:t>
            </a:r>
          </a:p>
          <a:p>
            <a:pPr>
              <a:spcBef>
                <a:spcPct val="0"/>
              </a:spcBef>
              <a:buClrTx/>
              <a:buSzTx/>
              <a:buFontTx/>
              <a:buNone/>
            </a:pPr>
            <a:r>
              <a:rPr lang="en-US" altLang="en-US" sz="2400"/>
              <a:t>a</a:t>
            </a:r>
            <a:r>
              <a:rPr lang="en-US" altLang="en-US" sz="2400" baseline="-25000"/>
              <a:t>3</a:t>
            </a:r>
            <a:r>
              <a:rPr lang="en-US" altLang="en-US" sz="2400"/>
              <a:t> = 7(1/3) </a:t>
            </a:r>
            <a:r>
              <a:rPr lang="en-US" altLang="en-US" sz="2400" baseline="30000"/>
              <a:t>(3-1)</a:t>
            </a:r>
            <a:r>
              <a:rPr lang="en-US" altLang="en-US" sz="2400"/>
              <a:t> = 7/9</a:t>
            </a:r>
          </a:p>
          <a:p>
            <a:pPr>
              <a:spcBef>
                <a:spcPct val="0"/>
              </a:spcBef>
              <a:buClrTx/>
              <a:buSzTx/>
              <a:buFontTx/>
              <a:buNone/>
            </a:pPr>
            <a:r>
              <a:rPr lang="en-US" altLang="en-US" sz="2400"/>
              <a:t>a</a:t>
            </a:r>
            <a:r>
              <a:rPr lang="en-US" altLang="en-US" sz="2400" baseline="-25000"/>
              <a:t>4</a:t>
            </a:r>
            <a:r>
              <a:rPr lang="en-US" altLang="en-US" sz="2400"/>
              <a:t> = 7(1/3) </a:t>
            </a:r>
            <a:r>
              <a:rPr lang="en-US" altLang="en-US" sz="2400" baseline="30000"/>
              <a:t>(4-1)</a:t>
            </a:r>
            <a:r>
              <a:rPr lang="en-US" altLang="en-US" sz="2400"/>
              <a:t> = 7/27</a:t>
            </a:r>
          </a:p>
          <a:p>
            <a:pPr>
              <a:spcBef>
                <a:spcPct val="0"/>
              </a:spcBef>
              <a:buClrTx/>
              <a:buSzTx/>
              <a:buFontTx/>
              <a:buNone/>
            </a:pPr>
            <a:r>
              <a:rPr lang="en-US" altLang="en-US" sz="2400"/>
              <a:t>a</a:t>
            </a:r>
            <a:r>
              <a:rPr lang="en-US" altLang="en-US" sz="2400" baseline="-25000"/>
              <a:t>5</a:t>
            </a:r>
            <a:r>
              <a:rPr lang="en-US" altLang="en-US" sz="2400"/>
              <a:t> = 7(1/3) </a:t>
            </a:r>
            <a:r>
              <a:rPr lang="en-US" altLang="en-US" sz="2400" baseline="30000"/>
              <a:t>(5-1)</a:t>
            </a:r>
            <a:r>
              <a:rPr lang="en-US" altLang="en-US" sz="2400"/>
              <a:t> = 7/81</a:t>
            </a:r>
          </a:p>
          <a:p>
            <a:pPr>
              <a:spcBef>
                <a:spcPct val="0"/>
              </a:spcBef>
              <a:buClrTx/>
              <a:buSzTx/>
              <a:buFontTx/>
              <a:buNone/>
            </a:pPr>
            <a:endParaRPr lang="en-US" altLang="en-US" sz="1800"/>
          </a:p>
        </p:txBody>
      </p:sp>
    </p:spTree>
    <p:extLst>
      <p:ext uri="{BB962C8B-B14F-4D97-AF65-F5344CB8AC3E}">
        <p14:creationId xmlns:p14="http://schemas.microsoft.com/office/powerpoint/2010/main" val="9063019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3562"/>
                                        </p:tgtEl>
                                        <p:attrNameLst>
                                          <p:attrName>style.visibility</p:attrName>
                                        </p:attrNameLst>
                                      </p:cBhvr>
                                      <p:to>
                                        <p:strVal val="visible"/>
                                      </p:to>
                                    </p:set>
                                    <p:animEffect transition="in" filter="diamond(in)">
                                      <p:cBhvr>
                                        <p:cTn id="7" dur="2000"/>
                                        <p:tgtEl>
                                          <p:spTgt spid="23562"/>
                                        </p:tgtEl>
                                      </p:cBhvr>
                                    </p:animEffect>
                                  </p:childTnLst>
                                </p:cTn>
                              </p:par>
                              <p:par>
                                <p:cTn id="8" presetID="2" presetClass="entr" presetSubtype="4" fill="hold" grpId="1" nodeType="withEffect">
                                  <p:stCondLst>
                                    <p:cond delay="0"/>
                                  </p:stCondLst>
                                  <p:childTnLst>
                                    <p:set>
                                      <p:cBhvr>
                                        <p:cTn id="9" dur="1" fill="hold">
                                          <p:stCondLst>
                                            <p:cond delay="0"/>
                                          </p:stCondLst>
                                        </p:cTn>
                                        <p:tgtEl>
                                          <p:spTgt spid="23562"/>
                                        </p:tgtEl>
                                        <p:attrNameLst>
                                          <p:attrName>style.visibility</p:attrName>
                                        </p:attrNameLst>
                                      </p:cBhvr>
                                      <p:to>
                                        <p:strVal val="visible"/>
                                      </p:to>
                                    </p:set>
                                    <p:anim calcmode="lin" valueType="num">
                                      <p:cBhvr additive="base">
                                        <p:cTn id="10" dur="500" fill="hold"/>
                                        <p:tgtEl>
                                          <p:spTgt spid="23562"/>
                                        </p:tgtEl>
                                        <p:attrNameLst>
                                          <p:attrName>ppt_x</p:attrName>
                                        </p:attrNameLst>
                                      </p:cBhvr>
                                      <p:tavLst>
                                        <p:tav tm="0">
                                          <p:val>
                                            <p:strVal val="#ppt_x"/>
                                          </p:val>
                                        </p:tav>
                                        <p:tav tm="100000">
                                          <p:val>
                                            <p:strVal val="#ppt_x"/>
                                          </p:val>
                                        </p:tav>
                                      </p:tavLst>
                                    </p:anim>
                                    <p:anim calcmode="lin" valueType="num">
                                      <p:cBhvr additive="base">
                                        <p:cTn id="11" dur="500" fill="hold"/>
                                        <p:tgtEl>
                                          <p:spTgt spid="23562"/>
                                        </p:tgtEl>
                                        <p:attrNameLst>
                                          <p:attrName>ppt_y</p:attrName>
                                        </p:attrNameLst>
                                      </p:cBhvr>
                                      <p:tavLst>
                                        <p:tav tm="0">
                                          <p:val>
                                            <p:strVal val="1+#ppt_h/2"/>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8" presetClass="entr" presetSubtype="16" fill="hold" nodeType="clickEffect">
                                  <p:stCondLst>
                                    <p:cond delay="0"/>
                                  </p:stCondLst>
                                  <p:childTnLst>
                                    <p:set>
                                      <p:cBhvr>
                                        <p:cTn id="15" dur="1" fill="hold">
                                          <p:stCondLst>
                                            <p:cond delay="0"/>
                                          </p:stCondLst>
                                        </p:cTn>
                                        <p:tgtEl>
                                          <p:spTgt spid="23563"/>
                                        </p:tgtEl>
                                        <p:attrNameLst>
                                          <p:attrName>style.visibility</p:attrName>
                                        </p:attrNameLst>
                                      </p:cBhvr>
                                      <p:to>
                                        <p:strVal val="visible"/>
                                      </p:to>
                                    </p:set>
                                    <p:animEffect transition="in" filter="diamond(in)">
                                      <p:cBhvr>
                                        <p:cTn id="16" dur="2000"/>
                                        <p:tgtEl>
                                          <p:spTgt spid="2356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3564"/>
                                        </p:tgtEl>
                                        <p:attrNameLst>
                                          <p:attrName>style.visibility</p:attrName>
                                        </p:attrNameLst>
                                      </p:cBhvr>
                                      <p:to>
                                        <p:strVal val="visible"/>
                                      </p:to>
                                    </p:set>
                                    <p:animEffect transition="in" filter="blinds(horizontal)">
                                      <p:cBhvr>
                                        <p:cTn id="21" dur="500"/>
                                        <p:tgtEl>
                                          <p:spTgt spid="2356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23566"/>
                                        </p:tgtEl>
                                        <p:attrNameLst>
                                          <p:attrName>style.visibility</p:attrName>
                                        </p:attrNameLst>
                                      </p:cBhvr>
                                      <p:to>
                                        <p:strVal val="visible"/>
                                      </p:to>
                                    </p:set>
                                    <p:animEffect transition="in" filter="blinds(horizontal)">
                                      <p:cBhvr>
                                        <p:cTn id="26" dur="500"/>
                                        <p:tgtEl>
                                          <p:spTgt spid="235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2" grpId="0" animBg="1"/>
      <p:bldP spid="23562" grpId="1" animBg="1"/>
      <p:bldP spid="23564" grpId="0"/>
      <p:bldP spid="2356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0"/>
            <a:ext cx="8229600" cy="1143000"/>
          </a:xfrm>
        </p:spPr>
        <p:txBody>
          <a:bodyPr/>
          <a:lstStyle/>
          <a:p>
            <a:pPr eaLnBrk="1" hangingPunct="1">
              <a:defRPr/>
            </a:pPr>
            <a:r>
              <a:rPr lang="en-US" altLang="en-US" sz="3200" dirty="0"/>
              <a:t>Explicit Geometric Sequence Problem</a:t>
            </a:r>
          </a:p>
        </p:txBody>
      </p:sp>
      <p:sp>
        <p:nvSpPr>
          <p:cNvPr id="28675" name="Rectangle 3"/>
          <p:cNvSpPr>
            <a:spLocks noGrp="1" noChangeArrowheads="1"/>
          </p:cNvSpPr>
          <p:nvPr>
            <p:ph type="body" idx="1"/>
          </p:nvPr>
        </p:nvSpPr>
        <p:spPr>
          <a:xfrm>
            <a:off x="457200" y="1143000"/>
            <a:ext cx="8229600" cy="914400"/>
          </a:xfrm>
        </p:spPr>
        <p:txBody>
          <a:bodyPr/>
          <a:lstStyle/>
          <a:p>
            <a:pPr eaLnBrk="1" hangingPunct="1">
              <a:lnSpc>
                <a:spcPct val="80000"/>
              </a:lnSpc>
              <a:buFont typeface="Wingdings" panose="05000000000000000000" pitchFamily="2" charset="2"/>
              <a:buNone/>
              <a:defRPr/>
            </a:pPr>
            <a:r>
              <a:rPr lang="en-US" altLang="en-US"/>
              <a:t>Find the 19</a:t>
            </a:r>
            <a:r>
              <a:rPr lang="en-US" altLang="en-US" baseline="30000"/>
              <a:t>th</a:t>
            </a:r>
            <a:r>
              <a:rPr lang="en-US" altLang="en-US"/>
              <a:t> term in the sequence of            11,33,99,297 . . . </a:t>
            </a:r>
          </a:p>
        </p:txBody>
      </p:sp>
      <p:sp>
        <p:nvSpPr>
          <p:cNvPr id="28676" name="Text Box 4"/>
          <p:cNvSpPr txBox="1">
            <a:spLocks noChangeArrowheads="1"/>
          </p:cNvSpPr>
          <p:nvPr/>
        </p:nvSpPr>
        <p:spPr bwMode="auto">
          <a:xfrm>
            <a:off x="381000" y="5562600"/>
            <a:ext cx="4876800" cy="519113"/>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eaLnBrk="1" hangingPunct="1">
              <a:spcBef>
                <a:spcPct val="50000"/>
              </a:spcBef>
              <a:buClrTx/>
              <a:buSzTx/>
              <a:buFontTx/>
              <a:buNone/>
            </a:pPr>
            <a:r>
              <a:rPr lang="en-US" altLang="en-US" sz="2800">
                <a:solidFill>
                  <a:srgbClr val="000000"/>
                </a:solidFill>
                <a:latin typeface="Arial" panose="020B0604020202020204" pitchFamily="34" charset="0"/>
              </a:rPr>
              <a:t>a</a:t>
            </a:r>
            <a:r>
              <a:rPr lang="en-US" altLang="en-US" sz="2800" baseline="-25000">
                <a:solidFill>
                  <a:srgbClr val="000000"/>
                </a:solidFill>
                <a:latin typeface="Arial" panose="020B0604020202020204" pitchFamily="34" charset="0"/>
              </a:rPr>
              <a:t>19</a:t>
            </a:r>
            <a:r>
              <a:rPr lang="en-US" altLang="en-US" sz="2800">
                <a:solidFill>
                  <a:srgbClr val="000000"/>
                </a:solidFill>
                <a:latin typeface="Arial" panose="020B0604020202020204" pitchFamily="34" charset="0"/>
              </a:rPr>
              <a:t> = 11(3)</a:t>
            </a:r>
            <a:r>
              <a:rPr lang="en-US" altLang="en-US" sz="2800" baseline="30000">
                <a:solidFill>
                  <a:srgbClr val="000000"/>
                </a:solidFill>
                <a:latin typeface="Arial" panose="020B0604020202020204" pitchFamily="34" charset="0"/>
              </a:rPr>
              <a:t>18</a:t>
            </a:r>
            <a:r>
              <a:rPr lang="en-US" altLang="en-US" sz="2800">
                <a:solidFill>
                  <a:srgbClr val="000000"/>
                </a:solidFill>
                <a:latin typeface="Arial" panose="020B0604020202020204" pitchFamily="34" charset="0"/>
              </a:rPr>
              <a:t> =4,261,626,379</a:t>
            </a:r>
          </a:p>
        </p:txBody>
      </p:sp>
      <p:sp>
        <p:nvSpPr>
          <p:cNvPr id="28677" name="Text Box 5"/>
          <p:cNvSpPr txBox="1">
            <a:spLocks noChangeArrowheads="1"/>
          </p:cNvSpPr>
          <p:nvPr/>
        </p:nvSpPr>
        <p:spPr bwMode="auto">
          <a:xfrm>
            <a:off x="533400" y="3505200"/>
            <a:ext cx="3200400" cy="519113"/>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eaLnBrk="1" hangingPunct="1">
              <a:spcBef>
                <a:spcPct val="50000"/>
              </a:spcBef>
              <a:buClrTx/>
              <a:buSzTx/>
              <a:buFontTx/>
              <a:buNone/>
            </a:pPr>
            <a:r>
              <a:rPr lang="en-US" altLang="en-US" sz="2800">
                <a:solidFill>
                  <a:srgbClr val="000000"/>
                </a:solidFill>
                <a:latin typeface="Arial" panose="020B0604020202020204" pitchFamily="34" charset="0"/>
              </a:rPr>
              <a:t>Common ratio = 3</a:t>
            </a:r>
          </a:p>
        </p:txBody>
      </p:sp>
      <p:sp>
        <p:nvSpPr>
          <p:cNvPr id="28678" name="Text Box 6"/>
          <p:cNvSpPr txBox="1">
            <a:spLocks noChangeArrowheads="1"/>
          </p:cNvSpPr>
          <p:nvPr/>
        </p:nvSpPr>
        <p:spPr bwMode="auto">
          <a:xfrm>
            <a:off x="609600" y="4495800"/>
            <a:ext cx="3429000" cy="519113"/>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eaLnBrk="1" hangingPunct="1">
              <a:spcBef>
                <a:spcPct val="50000"/>
              </a:spcBef>
              <a:buClrTx/>
              <a:buSzTx/>
              <a:buFontTx/>
              <a:buNone/>
            </a:pPr>
            <a:r>
              <a:rPr lang="en-US" altLang="en-US" sz="2800">
                <a:solidFill>
                  <a:srgbClr val="000000"/>
                </a:solidFill>
                <a:latin typeface="Arial" panose="020B0604020202020204" pitchFamily="34" charset="0"/>
              </a:rPr>
              <a:t>a</a:t>
            </a:r>
            <a:r>
              <a:rPr lang="en-US" altLang="en-US" sz="2800" baseline="-25000">
                <a:solidFill>
                  <a:srgbClr val="000000"/>
                </a:solidFill>
                <a:latin typeface="Arial" panose="020B0604020202020204" pitchFamily="34" charset="0"/>
              </a:rPr>
              <a:t>19</a:t>
            </a:r>
            <a:r>
              <a:rPr lang="en-US" altLang="en-US" sz="2800">
                <a:solidFill>
                  <a:srgbClr val="000000"/>
                </a:solidFill>
                <a:latin typeface="Arial" panose="020B0604020202020204" pitchFamily="34" charset="0"/>
              </a:rPr>
              <a:t> = 11 (3) </a:t>
            </a:r>
            <a:r>
              <a:rPr lang="en-US" altLang="en-US" sz="2800" baseline="30000">
                <a:solidFill>
                  <a:srgbClr val="000000"/>
                </a:solidFill>
                <a:latin typeface="Arial" panose="020B0604020202020204" pitchFamily="34" charset="0"/>
              </a:rPr>
              <a:t>(19-1)</a:t>
            </a:r>
          </a:p>
        </p:txBody>
      </p:sp>
      <p:sp>
        <p:nvSpPr>
          <p:cNvPr id="28679" name="Text Box 7"/>
          <p:cNvSpPr txBox="1">
            <a:spLocks noChangeArrowheads="1"/>
          </p:cNvSpPr>
          <p:nvPr/>
        </p:nvSpPr>
        <p:spPr bwMode="auto">
          <a:xfrm>
            <a:off x="4267200" y="2590800"/>
            <a:ext cx="4648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eaLnBrk="1" hangingPunct="1">
              <a:spcBef>
                <a:spcPct val="50000"/>
              </a:spcBef>
              <a:buClrTx/>
              <a:buSzTx/>
              <a:buFontTx/>
              <a:buNone/>
            </a:pPr>
            <a:r>
              <a:rPr lang="en-US" altLang="en-US" sz="2000">
                <a:latin typeface="Arial" panose="020B0604020202020204" pitchFamily="34" charset="0"/>
              </a:rPr>
              <a:t>Start with the explicit sequence formula</a:t>
            </a:r>
          </a:p>
        </p:txBody>
      </p:sp>
      <p:sp>
        <p:nvSpPr>
          <p:cNvPr id="28680" name="Text Box 8"/>
          <p:cNvSpPr txBox="1">
            <a:spLocks noChangeArrowheads="1"/>
          </p:cNvSpPr>
          <p:nvPr/>
        </p:nvSpPr>
        <p:spPr bwMode="auto">
          <a:xfrm>
            <a:off x="4876800" y="3429000"/>
            <a:ext cx="3429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eaLnBrk="1" hangingPunct="1">
              <a:spcBef>
                <a:spcPct val="50000"/>
              </a:spcBef>
              <a:buClrTx/>
              <a:buSzTx/>
              <a:buFontTx/>
              <a:buNone/>
            </a:pPr>
            <a:r>
              <a:rPr lang="en-US" altLang="en-US" sz="2000">
                <a:latin typeface="Arial" panose="020B0604020202020204" pitchFamily="34" charset="0"/>
              </a:rPr>
              <a:t>Find the common ratio             between the values. </a:t>
            </a:r>
          </a:p>
        </p:txBody>
      </p:sp>
      <p:sp>
        <p:nvSpPr>
          <p:cNvPr id="28681" name="Text Box 9"/>
          <p:cNvSpPr txBox="1">
            <a:spLocks noChangeArrowheads="1"/>
          </p:cNvSpPr>
          <p:nvPr/>
        </p:nvSpPr>
        <p:spPr bwMode="auto">
          <a:xfrm>
            <a:off x="5257800" y="4495800"/>
            <a:ext cx="2667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eaLnBrk="1" hangingPunct="1">
              <a:spcBef>
                <a:spcPct val="50000"/>
              </a:spcBef>
              <a:buClrTx/>
              <a:buSzTx/>
              <a:buFontTx/>
              <a:buNone/>
            </a:pPr>
            <a:r>
              <a:rPr lang="en-US" altLang="en-US" sz="2000">
                <a:latin typeface="Arial" panose="020B0604020202020204" pitchFamily="34" charset="0"/>
              </a:rPr>
              <a:t>Plug in known values</a:t>
            </a:r>
          </a:p>
        </p:txBody>
      </p:sp>
      <p:sp>
        <p:nvSpPr>
          <p:cNvPr id="28682" name="Text Box 10"/>
          <p:cNvSpPr txBox="1">
            <a:spLocks noChangeArrowheads="1"/>
          </p:cNvSpPr>
          <p:nvPr/>
        </p:nvSpPr>
        <p:spPr bwMode="auto">
          <a:xfrm>
            <a:off x="5943600" y="5638800"/>
            <a:ext cx="1371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eaLnBrk="1" hangingPunct="1">
              <a:spcBef>
                <a:spcPct val="50000"/>
              </a:spcBef>
              <a:buClrTx/>
              <a:buSzTx/>
              <a:buFontTx/>
              <a:buNone/>
            </a:pPr>
            <a:r>
              <a:rPr lang="en-US" altLang="en-US" sz="2000">
                <a:latin typeface="Arial" panose="020B0604020202020204" pitchFamily="34" charset="0"/>
              </a:rPr>
              <a:t>Simplify</a:t>
            </a:r>
          </a:p>
        </p:txBody>
      </p:sp>
      <p:sp>
        <p:nvSpPr>
          <p:cNvPr id="28683" name="Text Box 11"/>
          <p:cNvSpPr txBox="1">
            <a:spLocks noChangeArrowheads="1"/>
          </p:cNvSpPr>
          <p:nvPr/>
        </p:nvSpPr>
        <p:spPr bwMode="auto">
          <a:xfrm>
            <a:off x="914400" y="2590800"/>
            <a:ext cx="2514600" cy="51911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eaLnBrk="1" hangingPunct="1">
              <a:spcBef>
                <a:spcPct val="50000"/>
              </a:spcBef>
              <a:buClrTx/>
              <a:buSzTx/>
              <a:buFontTx/>
              <a:buNone/>
            </a:pPr>
            <a:r>
              <a:rPr lang="en-US" altLang="en-US" sz="2800">
                <a:solidFill>
                  <a:srgbClr val="000000"/>
                </a:solidFill>
                <a:latin typeface="Arial" panose="020B0604020202020204" pitchFamily="34" charset="0"/>
              </a:rPr>
              <a:t>a</a:t>
            </a:r>
            <a:r>
              <a:rPr lang="en-US" altLang="en-US" sz="2800" baseline="-25000">
                <a:solidFill>
                  <a:srgbClr val="000000"/>
                </a:solidFill>
                <a:latin typeface="Arial" panose="020B0604020202020204" pitchFamily="34" charset="0"/>
              </a:rPr>
              <a:t>n</a:t>
            </a:r>
            <a:r>
              <a:rPr lang="en-US" altLang="en-US" sz="2800">
                <a:solidFill>
                  <a:srgbClr val="000000"/>
                </a:solidFill>
                <a:latin typeface="Arial" panose="020B0604020202020204" pitchFamily="34" charset="0"/>
              </a:rPr>
              <a:t> = a</a:t>
            </a:r>
            <a:r>
              <a:rPr lang="en-US" altLang="en-US" sz="2800" baseline="-25000">
                <a:solidFill>
                  <a:srgbClr val="000000"/>
                </a:solidFill>
                <a:latin typeface="Arial" panose="020B0604020202020204" pitchFamily="34" charset="0"/>
              </a:rPr>
              <a:t>1</a:t>
            </a:r>
            <a:r>
              <a:rPr lang="en-US" altLang="en-US" sz="2800">
                <a:solidFill>
                  <a:srgbClr val="000000"/>
                </a:solidFill>
                <a:latin typeface="Arial" panose="020B0604020202020204" pitchFamily="34" charset="0"/>
              </a:rPr>
              <a:t> * r </a:t>
            </a:r>
            <a:r>
              <a:rPr lang="en-US" altLang="en-US" sz="2800" baseline="30000">
                <a:solidFill>
                  <a:srgbClr val="000000"/>
                </a:solidFill>
                <a:latin typeface="Arial" panose="020B0604020202020204" pitchFamily="34" charset="0"/>
              </a:rPr>
              <a:t>n-1</a:t>
            </a:r>
          </a:p>
        </p:txBody>
      </p:sp>
    </p:spTree>
    <p:extLst>
      <p:ext uri="{BB962C8B-B14F-4D97-AF65-F5344CB8AC3E}">
        <p14:creationId xmlns:p14="http://schemas.microsoft.com/office/powerpoint/2010/main" val="10374745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8683"/>
                                        </p:tgtEl>
                                        <p:attrNameLst>
                                          <p:attrName>style.visibility</p:attrName>
                                        </p:attrNameLst>
                                      </p:cBhvr>
                                      <p:to>
                                        <p:strVal val="visible"/>
                                      </p:to>
                                    </p:set>
                                    <p:animEffect transition="in" filter="diamond(in)">
                                      <p:cBhvr>
                                        <p:cTn id="7" dur="2000"/>
                                        <p:tgtEl>
                                          <p:spTgt spid="28683"/>
                                        </p:tgtEl>
                                      </p:cBhvr>
                                    </p:animEffect>
                                  </p:childTnLst>
                                </p:cTn>
                              </p:par>
                              <p:par>
                                <p:cTn id="8" presetID="2" presetClass="entr" presetSubtype="4" fill="hold" grpId="1" nodeType="withEffect">
                                  <p:stCondLst>
                                    <p:cond delay="0"/>
                                  </p:stCondLst>
                                  <p:childTnLst>
                                    <p:set>
                                      <p:cBhvr>
                                        <p:cTn id="9" dur="1" fill="hold">
                                          <p:stCondLst>
                                            <p:cond delay="0"/>
                                          </p:stCondLst>
                                        </p:cTn>
                                        <p:tgtEl>
                                          <p:spTgt spid="28683"/>
                                        </p:tgtEl>
                                        <p:attrNameLst>
                                          <p:attrName>style.visibility</p:attrName>
                                        </p:attrNameLst>
                                      </p:cBhvr>
                                      <p:to>
                                        <p:strVal val="visible"/>
                                      </p:to>
                                    </p:set>
                                    <p:anim calcmode="lin" valueType="num">
                                      <p:cBhvr additive="base">
                                        <p:cTn id="10" dur="500" fill="hold"/>
                                        <p:tgtEl>
                                          <p:spTgt spid="28683"/>
                                        </p:tgtEl>
                                        <p:attrNameLst>
                                          <p:attrName>ppt_x</p:attrName>
                                        </p:attrNameLst>
                                      </p:cBhvr>
                                      <p:tavLst>
                                        <p:tav tm="0">
                                          <p:val>
                                            <p:strVal val="#ppt_x"/>
                                          </p:val>
                                        </p:tav>
                                        <p:tav tm="100000">
                                          <p:val>
                                            <p:strVal val="#ppt_x"/>
                                          </p:val>
                                        </p:tav>
                                      </p:tavLst>
                                    </p:anim>
                                    <p:anim calcmode="lin" valueType="num">
                                      <p:cBhvr additive="base">
                                        <p:cTn id="11" dur="500" fill="hold"/>
                                        <p:tgtEl>
                                          <p:spTgt spid="28683"/>
                                        </p:tgtEl>
                                        <p:attrNameLst>
                                          <p:attrName>ppt_y</p:attrName>
                                        </p:attrNameLst>
                                      </p:cBhvr>
                                      <p:tavLst>
                                        <p:tav tm="0">
                                          <p:val>
                                            <p:strVal val="1+#ppt_h/2"/>
                                          </p:val>
                                        </p:tav>
                                        <p:tav tm="100000">
                                          <p:val>
                                            <p:strVal val="#ppt_y"/>
                                          </p:val>
                                        </p:tav>
                                      </p:tavLst>
                                    </p:anim>
                                  </p:childTnLst>
                                </p:cTn>
                              </p:par>
                              <p:par>
                                <p:cTn id="12" presetID="9" presetClass="entr" presetSubtype="0" fill="hold" grpId="0" nodeType="withEffect">
                                  <p:stCondLst>
                                    <p:cond delay="0"/>
                                  </p:stCondLst>
                                  <p:childTnLst>
                                    <p:set>
                                      <p:cBhvr>
                                        <p:cTn id="13" dur="1" fill="hold">
                                          <p:stCondLst>
                                            <p:cond delay="0"/>
                                          </p:stCondLst>
                                        </p:cTn>
                                        <p:tgtEl>
                                          <p:spTgt spid="28679"/>
                                        </p:tgtEl>
                                        <p:attrNameLst>
                                          <p:attrName>style.visibility</p:attrName>
                                        </p:attrNameLst>
                                      </p:cBhvr>
                                      <p:to>
                                        <p:strVal val="visible"/>
                                      </p:to>
                                    </p:set>
                                    <p:animEffect transition="in" filter="dissolve">
                                      <p:cBhvr>
                                        <p:cTn id="14" dur="500"/>
                                        <p:tgtEl>
                                          <p:spTgt spid="2867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28680"/>
                                        </p:tgtEl>
                                        <p:attrNameLst>
                                          <p:attrName>style.visibility</p:attrName>
                                        </p:attrNameLst>
                                      </p:cBhvr>
                                      <p:to>
                                        <p:strVal val="visible"/>
                                      </p:to>
                                    </p:set>
                                    <p:animEffect transition="in" filter="dissolve">
                                      <p:cBhvr>
                                        <p:cTn id="19" dur="500"/>
                                        <p:tgtEl>
                                          <p:spTgt spid="28680"/>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8677"/>
                                        </p:tgtEl>
                                        <p:attrNameLst>
                                          <p:attrName>style.visibility</p:attrName>
                                        </p:attrNameLst>
                                      </p:cBhvr>
                                      <p:to>
                                        <p:strVal val="visible"/>
                                      </p:to>
                                    </p:set>
                                    <p:animEffect transition="in" filter="dissolve">
                                      <p:cBhvr>
                                        <p:cTn id="22" dur="500"/>
                                        <p:tgtEl>
                                          <p:spTgt spid="2867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8678"/>
                                        </p:tgtEl>
                                        <p:attrNameLst>
                                          <p:attrName>style.visibility</p:attrName>
                                        </p:attrNameLst>
                                      </p:cBhvr>
                                      <p:to>
                                        <p:strVal val="visible"/>
                                      </p:to>
                                    </p:set>
                                    <p:animEffect transition="in" filter="dissolve">
                                      <p:cBhvr>
                                        <p:cTn id="27" dur="500"/>
                                        <p:tgtEl>
                                          <p:spTgt spid="28678"/>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8681"/>
                                        </p:tgtEl>
                                        <p:attrNameLst>
                                          <p:attrName>style.visibility</p:attrName>
                                        </p:attrNameLst>
                                      </p:cBhvr>
                                      <p:to>
                                        <p:strVal val="visible"/>
                                      </p:to>
                                    </p:set>
                                    <p:animEffect transition="in" filter="dissolve">
                                      <p:cBhvr>
                                        <p:cTn id="30" dur="500"/>
                                        <p:tgtEl>
                                          <p:spTgt spid="2868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28676"/>
                                        </p:tgtEl>
                                        <p:attrNameLst>
                                          <p:attrName>style.visibility</p:attrName>
                                        </p:attrNameLst>
                                      </p:cBhvr>
                                      <p:to>
                                        <p:strVal val="visible"/>
                                      </p:to>
                                    </p:set>
                                    <p:animEffect transition="in" filter="dissolve">
                                      <p:cBhvr>
                                        <p:cTn id="35" dur="500"/>
                                        <p:tgtEl>
                                          <p:spTgt spid="28676"/>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28682"/>
                                        </p:tgtEl>
                                        <p:attrNameLst>
                                          <p:attrName>style.visibility</p:attrName>
                                        </p:attrNameLst>
                                      </p:cBhvr>
                                      <p:to>
                                        <p:strVal val="visible"/>
                                      </p:to>
                                    </p:set>
                                    <p:animEffect transition="in" filter="dissolve">
                                      <p:cBhvr>
                                        <p:cTn id="38" dur="500"/>
                                        <p:tgtEl>
                                          <p:spTgt spid="286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animBg="1"/>
      <p:bldP spid="28677" grpId="0" animBg="1"/>
      <p:bldP spid="28678" grpId="0" animBg="1"/>
      <p:bldP spid="28679" grpId="0"/>
      <p:bldP spid="28680" grpId="0"/>
      <p:bldP spid="28681" grpId="0"/>
      <p:bldP spid="28682" grpId="0"/>
      <p:bldP spid="28683" grpId="0" animBg="1"/>
      <p:bldP spid="2868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
            <a:ext cx="8229600" cy="838200"/>
          </a:xfrm>
        </p:spPr>
        <p:style>
          <a:lnRef idx="2">
            <a:schemeClr val="accent4"/>
          </a:lnRef>
          <a:fillRef idx="1">
            <a:schemeClr val="lt1"/>
          </a:fillRef>
          <a:effectRef idx="0">
            <a:schemeClr val="accent4"/>
          </a:effectRef>
          <a:fontRef idx="minor">
            <a:schemeClr val="dk1"/>
          </a:fontRef>
        </p:style>
        <p:txBody>
          <a:bodyPr>
            <a:normAutofit/>
          </a:bodyPr>
          <a:lstStyle/>
          <a:p>
            <a:pPr algn="ctr"/>
            <a:r>
              <a:rPr lang="en-US" sz="4000" b="1" dirty="0">
                <a:solidFill>
                  <a:schemeClr val="accent6"/>
                </a:solidFill>
              </a:rPr>
              <a:t>On Own</a:t>
            </a:r>
          </a:p>
        </p:txBody>
      </p:sp>
      <p:sp>
        <p:nvSpPr>
          <p:cNvPr id="5" name="Content Placeholder 2"/>
          <p:cNvSpPr>
            <a:spLocks noGrp="1"/>
          </p:cNvSpPr>
          <p:nvPr>
            <p:ph idx="1"/>
          </p:nvPr>
        </p:nvSpPr>
        <p:spPr>
          <a:xfrm>
            <a:off x="457200" y="1143000"/>
            <a:ext cx="8305800" cy="5410200"/>
          </a:xfrm>
          <a:solidFill>
            <a:srgbClr val="CCECFF"/>
          </a:solidFill>
        </p:spPr>
        <p:txBody>
          <a:bodyPr>
            <a:normAutofit/>
          </a:bodyPr>
          <a:lstStyle/>
          <a:p>
            <a:pPr marL="0" indent="0">
              <a:buNone/>
            </a:pPr>
            <a:r>
              <a:rPr lang="en-US" sz="2800" b="1" dirty="0">
                <a:solidFill>
                  <a:schemeClr val="accent5">
                    <a:lumMod val="75000"/>
                  </a:schemeClr>
                </a:solidFill>
              </a:rPr>
              <a:t>Describe the pattern formed. Find the next three terms.</a:t>
            </a:r>
          </a:p>
          <a:p>
            <a:pPr marL="0" indent="0">
              <a:buNone/>
            </a:pPr>
            <a:endParaRPr lang="en-US" sz="2800" b="1" dirty="0">
              <a:solidFill>
                <a:schemeClr val="accent5">
                  <a:lumMod val="75000"/>
                </a:schemeClr>
              </a:solidFill>
            </a:endParaRPr>
          </a:p>
          <a:p>
            <a:pPr marL="514350" indent="-514350">
              <a:buAutoNum type="alphaLcPeriod"/>
            </a:pPr>
            <a:r>
              <a:rPr lang="en-US" sz="2800" b="1" dirty="0">
                <a:solidFill>
                  <a:schemeClr val="accent5">
                    <a:lumMod val="75000"/>
                  </a:schemeClr>
                </a:solidFill>
                <a:latin typeface="Arial" pitchFamily="34" charset="0"/>
                <a:cs typeface="Arial" pitchFamily="34" charset="0"/>
              </a:rPr>
              <a:t>27, 34, 41, 48, …</a:t>
            </a:r>
          </a:p>
          <a:p>
            <a:pPr marL="514350" indent="-514350">
              <a:buAutoNum type="alphaLcPeriod"/>
            </a:pPr>
            <a:endParaRPr lang="en-US" sz="2800" b="1" dirty="0">
              <a:solidFill>
                <a:schemeClr val="accent5">
                  <a:lumMod val="75000"/>
                </a:schemeClr>
              </a:solidFill>
              <a:latin typeface="Arial" pitchFamily="34" charset="0"/>
              <a:cs typeface="Arial" pitchFamily="34" charset="0"/>
            </a:endParaRPr>
          </a:p>
          <a:p>
            <a:pPr marL="514350" indent="-514350">
              <a:buAutoNum type="alphaLcPeriod"/>
            </a:pPr>
            <a:endParaRPr lang="en-US" sz="2800" b="1" dirty="0">
              <a:solidFill>
                <a:schemeClr val="accent5">
                  <a:lumMod val="75000"/>
                </a:schemeClr>
              </a:solidFill>
              <a:latin typeface="Arial" pitchFamily="34" charset="0"/>
              <a:cs typeface="Arial" pitchFamily="34" charset="0"/>
            </a:endParaRPr>
          </a:p>
          <a:p>
            <a:pPr marL="514350" indent="-514350">
              <a:buAutoNum type="alphaLcPeriod"/>
            </a:pPr>
            <a:r>
              <a:rPr lang="en-US" sz="2800" b="1" dirty="0">
                <a:solidFill>
                  <a:schemeClr val="accent5">
                    <a:lumMod val="75000"/>
                  </a:schemeClr>
                </a:solidFill>
                <a:latin typeface="Arial" pitchFamily="34" charset="0"/>
                <a:cs typeface="Arial" pitchFamily="34" charset="0"/>
              </a:rPr>
              <a:t> 243, 81, 27, 9, …</a:t>
            </a:r>
          </a:p>
        </p:txBody>
      </p:sp>
      <p:sp>
        <p:nvSpPr>
          <p:cNvPr id="6" name="TextBox 5"/>
          <p:cNvSpPr txBox="1"/>
          <p:nvPr/>
        </p:nvSpPr>
        <p:spPr>
          <a:xfrm>
            <a:off x="1066800" y="3860723"/>
            <a:ext cx="2590800" cy="461665"/>
          </a:xfrm>
          <a:prstGeom prst="rect">
            <a:avLst/>
          </a:prstGeom>
          <a:noFill/>
        </p:spPr>
        <p:txBody>
          <a:bodyPr wrap="square" rtlCol="0">
            <a:spAutoFit/>
          </a:bodyPr>
          <a:lstStyle/>
          <a:p>
            <a:r>
              <a:rPr lang="en-US" sz="2400" b="1" dirty="0">
                <a:solidFill>
                  <a:schemeClr val="accent6">
                    <a:lumMod val="50000"/>
                  </a:schemeClr>
                </a:solidFill>
                <a:latin typeface="Arial" pitchFamily="34" charset="0"/>
                <a:cs typeface="Arial" pitchFamily="34" charset="0"/>
              </a:rPr>
              <a:t>Pattern:  Add 7</a:t>
            </a:r>
          </a:p>
        </p:txBody>
      </p:sp>
      <p:sp>
        <p:nvSpPr>
          <p:cNvPr id="7" name="TextBox 6"/>
          <p:cNvSpPr txBox="1"/>
          <p:nvPr/>
        </p:nvSpPr>
        <p:spPr>
          <a:xfrm>
            <a:off x="4267200" y="3860723"/>
            <a:ext cx="2590800" cy="461665"/>
          </a:xfrm>
          <a:prstGeom prst="rect">
            <a:avLst/>
          </a:prstGeom>
          <a:noFill/>
        </p:spPr>
        <p:txBody>
          <a:bodyPr wrap="square" rtlCol="0">
            <a:spAutoFit/>
          </a:bodyPr>
          <a:lstStyle/>
          <a:p>
            <a:r>
              <a:rPr lang="en-US" sz="2400" b="1" dirty="0">
                <a:solidFill>
                  <a:schemeClr val="accent6">
                    <a:lumMod val="50000"/>
                  </a:schemeClr>
                </a:solidFill>
                <a:latin typeface="Arial" pitchFamily="34" charset="0"/>
                <a:cs typeface="Arial" pitchFamily="34" charset="0"/>
              </a:rPr>
              <a:t>55, 62, 69</a:t>
            </a:r>
          </a:p>
        </p:txBody>
      </p:sp>
      <p:sp>
        <p:nvSpPr>
          <p:cNvPr id="8" name="TextBox 7"/>
          <p:cNvSpPr txBox="1"/>
          <p:nvPr/>
        </p:nvSpPr>
        <p:spPr>
          <a:xfrm>
            <a:off x="1184564" y="5638800"/>
            <a:ext cx="3463636" cy="461665"/>
          </a:xfrm>
          <a:prstGeom prst="rect">
            <a:avLst/>
          </a:prstGeom>
          <a:noFill/>
        </p:spPr>
        <p:txBody>
          <a:bodyPr wrap="square" rtlCol="0">
            <a:spAutoFit/>
          </a:bodyPr>
          <a:lstStyle/>
          <a:p>
            <a:r>
              <a:rPr lang="en-US" sz="2400" b="1" dirty="0">
                <a:solidFill>
                  <a:schemeClr val="accent6">
                    <a:lumMod val="50000"/>
                  </a:schemeClr>
                </a:solidFill>
                <a:latin typeface="Arial" pitchFamily="34" charset="0"/>
                <a:cs typeface="Arial" pitchFamily="34" charset="0"/>
              </a:rPr>
              <a:t>Pattern:  Divide by 3</a:t>
            </a:r>
          </a:p>
        </p:txBody>
      </p:sp>
      <p:sp>
        <p:nvSpPr>
          <p:cNvPr id="9" name="TextBox 8"/>
          <p:cNvSpPr txBox="1"/>
          <p:nvPr/>
        </p:nvSpPr>
        <p:spPr>
          <a:xfrm>
            <a:off x="5569527" y="5592633"/>
            <a:ext cx="2590800" cy="461665"/>
          </a:xfrm>
          <a:prstGeom prst="rect">
            <a:avLst/>
          </a:prstGeom>
          <a:noFill/>
        </p:spPr>
        <p:txBody>
          <a:bodyPr wrap="square" rtlCol="0">
            <a:spAutoFit/>
          </a:bodyPr>
          <a:lstStyle/>
          <a:p>
            <a:r>
              <a:rPr lang="en-US" sz="2400" b="1" dirty="0">
                <a:solidFill>
                  <a:schemeClr val="accent6">
                    <a:lumMod val="50000"/>
                  </a:schemeClr>
                </a:solidFill>
                <a:latin typeface="Arial" pitchFamily="34" charset="0"/>
                <a:cs typeface="Arial" pitchFamily="34" charset="0"/>
              </a:rPr>
              <a:t>3, 1, 1/3 </a:t>
            </a:r>
          </a:p>
        </p:txBody>
      </p:sp>
    </p:spTree>
    <p:extLst>
      <p:ext uri="{BB962C8B-B14F-4D97-AF65-F5344CB8AC3E}">
        <p14:creationId xmlns:p14="http://schemas.microsoft.com/office/powerpoint/2010/main" val="294521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5">
                                            <p:bg/>
                                          </p:spTgt>
                                        </p:tgtEl>
                                        <p:attrNameLst>
                                          <p:attrName>style.visibility</p:attrName>
                                        </p:attrNameLst>
                                      </p:cBhvr>
                                      <p:to>
                                        <p:strVal val="visible"/>
                                      </p:to>
                                    </p:set>
                                    <p:anim calcmode="lin" valueType="num">
                                      <p:cBhvr additive="base">
                                        <p:cTn id="12" dur="500" fill="hold"/>
                                        <p:tgtEl>
                                          <p:spTgt spid="5">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5">
                                            <p:bg/>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 calcmode="lin" valueType="num">
                                      <p:cBhvr additive="base">
                                        <p:cTn id="1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 calcmode="lin" valueType="num">
                                      <p:cBhvr additive="base">
                                        <p:cTn id="2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5">
                                            <p:txEl>
                                              <p:pRg st="5" end="5"/>
                                            </p:txEl>
                                          </p:spTgt>
                                        </p:tgtEl>
                                        <p:attrNameLst>
                                          <p:attrName>style.visibility</p:attrName>
                                        </p:attrNameLst>
                                      </p:cBhvr>
                                      <p:to>
                                        <p:strVal val="visible"/>
                                      </p:to>
                                    </p:set>
                                    <p:anim calcmode="lin" valueType="num">
                                      <p:cBhvr additive="base">
                                        <p:cTn id="40"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ppt_x"/>
                                          </p:val>
                                        </p:tav>
                                        <p:tav tm="100000">
                                          <p:val>
                                            <p:strVal val="#ppt_x"/>
                                          </p:val>
                                        </p:tav>
                                      </p:tavLst>
                                    </p:anim>
                                    <p:anim calcmode="lin" valueType="num">
                                      <p:cBhvr additive="base">
                                        <p:cTn id="4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additive="base">
                                        <p:cTn id="52" dur="500" fill="hold"/>
                                        <p:tgtEl>
                                          <p:spTgt spid="9"/>
                                        </p:tgtEl>
                                        <p:attrNameLst>
                                          <p:attrName>ppt_x</p:attrName>
                                        </p:attrNameLst>
                                      </p:cBhvr>
                                      <p:tavLst>
                                        <p:tav tm="0">
                                          <p:val>
                                            <p:strVal val="#ppt_x"/>
                                          </p:val>
                                        </p:tav>
                                        <p:tav tm="100000">
                                          <p:val>
                                            <p:strVal val="#ppt_x"/>
                                          </p:val>
                                        </p:tav>
                                      </p:tavLst>
                                    </p:anim>
                                    <p:anim calcmode="lin" valueType="num">
                                      <p:cBhvr additive="base">
                                        <p:cTn id="5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uiExpand="1" build="p" animBg="1"/>
      <p:bldP spid="6" grpId="0"/>
      <p:bldP spid="7" grpId="0"/>
      <p:bldP spid="8" grpId="0"/>
      <p:bldP spid="9"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0"/>
            <a:ext cx="8229600" cy="1143000"/>
          </a:xfrm>
        </p:spPr>
        <p:txBody>
          <a:bodyPr/>
          <a:lstStyle/>
          <a:p>
            <a:pPr eaLnBrk="1" hangingPunct="1">
              <a:defRPr/>
            </a:pPr>
            <a:r>
              <a:rPr lang="en-US" altLang="en-US" sz="3200"/>
              <a:t>Let’s try one</a:t>
            </a:r>
          </a:p>
        </p:txBody>
      </p:sp>
      <p:sp>
        <p:nvSpPr>
          <p:cNvPr id="24579" name="Rectangle 3"/>
          <p:cNvSpPr>
            <a:spLocks noGrp="1" noChangeArrowheads="1"/>
          </p:cNvSpPr>
          <p:nvPr>
            <p:ph type="body" idx="1"/>
          </p:nvPr>
        </p:nvSpPr>
        <p:spPr>
          <a:xfrm>
            <a:off x="457200" y="1143000"/>
            <a:ext cx="8229600" cy="914400"/>
          </a:xfrm>
        </p:spPr>
        <p:txBody>
          <a:bodyPr/>
          <a:lstStyle/>
          <a:p>
            <a:pPr eaLnBrk="1" hangingPunct="1">
              <a:lnSpc>
                <a:spcPct val="80000"/>
              </a:lnSpc>
              <a:buFont typeface="Wingdings" panose="05000000000000000000" pitchFamily="2" charset="2"/>
              <a:buNone/>
              <a:defRPr/>
            </a:pPr>
            <a:r>
              <a:rPr lang="en-US" altLang="en-US"/>
              <a:t>Find the 10</a:t>
            </a:r>
            <a:r>
              <a:rPr lang="en-US" altLang="en-US" baseline="30000"/>
              <a:t>th</a:t>
            </a:r>
            <a:r>
              <a:rPr lang="en-US" altLang="en-US"/>
              <a:t> term in the sequence of            1, -6, 36, -216 . . . </a:t>
            </a:r>
          </a:p>
        </p:txBody>
      </p:sp>
      <p:sp>
        <p:nvSpPr>
          <p:cNvPr id="24581" name="Text Box 5"/>
          <p:cNvSpPr txBox="1">
            <a:spLocks noChangeArrowheads="1"/>
          </p:cNvSpPr>
          <p:nvPr/>
        </p:nvSpPr>
        <p:spPr bwMode="auto">
          <a:xfrm>
            <a:off x="381000" y="5562600"/>
            <a:ext cx="4876800" cy="519113"/>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eaLnBrk="1" hangingPunct="1">
              <a:spcBef>
                <a:spcPct val="50000"/>
              </a:spcBef>
              <a:buClrTx/>
              <a:buSzTx/>
              <a:buFontTx/>
              <a:buNone/>
            </a:pPr>
            <a:r>
              <a:rPr lang="en-US" altLang="en-US" sz="2800">
                <a:solidFill>
                  <a:srgbClr val="000000"/>
                </a:solidFill>
                <a:latin typeface="Arial" panose="020B0604020202020204" pitchFamily="34" charset="0"/>
              </a:rPr>
              <a:t>a</a:t>
            </a:r>
            <a:r>
              <a:rPr lang="en-US" altLang="en-US" sz="2800" baseline="-25000">
                <a:solidFill>
                  <a:srgbClr val="000000"/>
                </a:solidFill>
                <a:latin typeface="Arial" panose="020B0604020202020204" pitchFamily="34" charset="0"/>
              </a:rPr>
              <a:t>10</a:t>
            </a:r>
            <a:r>
              <a:rPr lang="en-US" altLang="en-US" sz="2800">
                <a:solidFill>
                  <a:srgbClr val="000000"/>
                </a:solidFill>
                <a:latin typeface="Arial" panose="020B0604020202020204" pitchFamily="34" charset="0"/>
              </a:rPr>
              <a:t> = 1(-6)</a:t>
            </a:r>
            <a:r>
              <a:rPr lang="en-US" altLang="en-US" sz="2800" baseline="30000">
                <a:solidFill>
                  <a:srgbClr val="000000"/>
                </a:solidFill>
                <a:latin typeface="Arial" panose="020B0604020202020204" pitchFamily="34" charset="0"/>
              </a:rPr>
              <a:t>9</a:t>
            </a:r>
            <a:r>
              <a:rPr lang="en-US" altLang="en-US" sz="2800">
                <a:solidFill>
                  <a:srgbClr val="000000"/>
                </a:solidFill>
                <a:latin typeface="Arial" panose="020B0604020202020204" pitchFamily="34" charset="0"/>
              </a:rPr>
              <a:t> = -10,077,696</a:t>
            </a:r>
          </a:p>
        </p:txBody>
      </p:sp>
      <p:sp>
        <p:nvSpPr>
          <p:cNvPr id="24582" name="Text Box 6"/>
          <p:cNvSpPr txBox="1">
            <a:spLocks noChangeArrowheads="1"/>
          </p:cNvSpPr>
          <p:nvPr/>
        </p:nvSpPr>
        <p:spPr bwMode="auto">
          <a:xfrm>
            <a:off x="533400" y="3505200"/>
            <a:ext cx="3200400" cy="519113"/>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eaLnBrk="1" hangingPunct="1">
              <a:spcBef>
                <a:spcPct val="50000"/>
              </a:spcBef>
              <a:buClrTx/>
              <a:buSzTx/>
              <a:buFontTx/>
              <a:buNone/>
            </a:pPr>
            <a:r>
              <a:rPr lang="en-US" altLang="en-US" sz="2800">
                <a:solidFill>
                  <a:srgbClr val="000000"/>
                </a:solidFill>
                <a:latin typeface="Arial" panose="020B0604020202020204" pitchFamily="34" charset="0"/>
              </a:rPr>
              <a:t>Common ratio = -6</a:t>
            </a:r>
          </a:p>
        </p:txBody>
      </p:sp>
      <p:sp>
        <p:nvSpPr>
          <p:cNvPr id="24583" name="Text Box 7"/>
          <p:cNvSpPr txBox="1">
            <a:spLocks noChangeArrowheads="1"/>
          </p:cNvSpPr>
          <p:nvPr/>
        </p:nvSpPr>
        <p:spPr bwMode="auto">
          <a:xfrm>
            <a:off x="609600" y="4495800"/>
            <a:ext cx="3429000" cy="519113"/>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eaLnBrk="1" hangingPunct="1">
              <a:spcBef>
                <a:spcPct val="50000"/>
              </a:spcBef>
              <a:buClrTx/>
              <a:buSzTx/>
              <a:buFontTx/>
              <a:buNone/>
            </a:pPr>
            <a:r>
              <a:rPr lang="en-US" altLang="en-US" sz="2800">
                <a:solidFill>
                  <a:srgbClr val="000000"/>
                </a:solidFill>
                <a:latin typeface="Arial" panose="020B0604020202020204" pitchFamily="34" charset="0"/>
              </a:rPr>
              <a:t>a</a:t>
            </a:r>
            <a:r>
              <a:rPr lang="en-US" altLang="en-US" sz="2800" baseline="-25000">
                <a:solidFill>
                  <a:srgbClr val="000000"/>
                </a:solidFill>
                <a:latin typeface="Arial" panose="020B0604020202020204" pitchFamily="34" charset="0"/>
              </a:rPr>
              <a:t>10</a:t>
            </a:r>
            <a:r>
              <a:rPr lang="en-US" altLang="en-US" sz="2800">
                <a:solidFill>
                  <a:srgbClr val="000000"/>
                </a:solidFill>
                <a:latin typeface="Arial" panose="020B0604020202020204" pitchFamily="34" charset="0"/>
              </a:rPr>
              <a:t> = 1 (-6) </a:t>
            </a:r>
            <a:r>
              <a:rPr lang="en-US" altLang="en-US" sz="2800" baseline="30000">
                <a:solidFill>
                  <a:srgbClr val="000000"/>
                </a:solidFill>
                <a:latin typeface="Arial" panose="020B0604020202020204" pitchFamily="34" charset="0"/>
              </a:rPr>
              <a:t>(10-1)</a:t>
            </a:r>
          </a:p>
        </p:txBody>
      </p:sp>
      <p:sp>
        <p:nvSpPr>
          <p:cNvPr id="24584" name="Text Box 8"/>
          <p:cNvSpPr txBox="1">
            <a:spLocks noChangeArrowheads="1"/>
          </p:cNvSpPr>
          <p:nvPr/>
        </p:nvSpPr>
        <p:spPr bwMode="auto">
          <a:xfrm>
            <a:off x="4267200" y="2590800"/>
            <a:ext cx="4648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eaLnBrk="1" hangingPunct="1">
              <a:spcBef>
                <a:spcPct val="50000"/>
              </a:spcBef>
              <a:buClrTx/>
              <a:buSzTx/>
              <a:buFontTx/>
              <a:buNone/>
            </a:pPr>
            <a:r>
              <a:rPr lang="en-US" altLang="en-US" sz="2000">
                <a:latin typeface="Arial" panose="020B0604020202020204" pitchFamily="34" charset="0"/>
              </a:rPr>
              <a:t>Start with the explicit sequence formula</a:t>
            </a:r>
          </a:p>
        </p:txBody>
      </p:sp>
      <p:sp>
        <p:nvSpPr>
          <p:cNvPr id="24585" name="Text Box 9"/>
          <p:cNvSpPr txBox="1">
            <a:spLocks noChangeArrowheads="1"/>
          </p:cNvSpPr>
          <p:nvPr/>
        </p:nvSpPr>
        <p:spPr bwMode="auto">
          <a:xfrm>
            <a:off x="4876800" y="3429000"/>
            <a:ext cx="3429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eaLnBrk="1" hangingPunct="1">
              <a:spcBef>
                <a:spcPct val="50000"/>
              </a:spcBef>
              <a:buClrTx/>
              <a:buSzTx/>
              <a:buFontTx/>
              <a:buNone/>
            </a:pPr>
            <a:r>
              <a:rPr lang="en-US" altLang="en-US" sz="2000">
                <a:latin typeface="Arial" panose="020B0604020202020204" pitchFamily="34" charset="0"/>
              </a:rPr>
              <a:t>Find the common ratio             between the values. </a:t>
            </a:r>
          </a:p>
        </p:txBody>
      </p:sp>
      <p:sp>
        <p:nvSpPr>
          <p:cNvPr id="24586" name="Text Box 10"/>
          <p:cNvSpPr txBox="1">
            <a:spLocks noChangeArrowheads="1"/>
          </p:cNvSpPr>
          <p:nvPr/>
        </p:nvSpPr>
        <p:spPr bwMode="auto">
          <a:xfrm>
            <a:off x="5257800" y="4495800"/>
            <a:ext cx="2667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eaLnBrk="1" hangingPunct="1">
              <a:spcBef>
                <a:spcPct val="50000"/>
              </a:spcBef>
              <a:buClrTx/>
              <a:buSzTx/>
              <a:buFontTx/>
              <a:buNone/>
            </a:pPr>
            <a:r>
              <a:rPr lang="en-US" altLang="en-US" sz="2000">
                <a:latin typeface="Arial" panose="020B0604020202020204" pitchFamily="34" charset="0"/>
              </a:rPr>
              <a:t>Plug in known values</a:t>
            </a:r>
          </a:p>
        </p:txBody>
      </p:sp>
      <p:sp>
        <p:nvSpPr>
          <p:cNvPr id="24587" name="Text Box 11"/>
          <p:cNvSpPr txBox="1">
            <a:spLocks noChangeArrowheads="1"/>
          </p:cNvSpPr>
          <p:nvPr/>
        </p:nvSpPr>
        <p:spPr bwMode="auto">
          <a:xfrm>
            <a:off x="5943600" y="5638800"/>
            <a:ext cx="1371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eaLnBrk="1" hangingPunct="1">
              <a:spcBef>
                <a:spcPct val="50000"/>
              </a:spcBef>
              <a:buClrTx/>
              <a:buSzTx/>
              <a:buFontTx/>
              <a:buNone/>
            </a:pPr>
            <a:r>
              <a:rPr lang="en-US" altLang="en-US" sz="2000">
                <a:latin typeface="Arial" panose="020B0604020202020204" pitchFamily="34" charset="0"/>
              </a:rPr>
              <a:t>Simplify</a:t>
            </a:r>
          </a:p>
        </p:txBody>
      </p:sp>
      <p:sp>
        <p:nvSpPr>
          <p:cNvPr id="24588" name="Text Box 12"/>
          <p:cNvSpPr txBox="1">
            <a:spLocks noChangeArrowheads="1"/>
          </p:cNvSpPr>
          <p:nvPr/>
        </p:nvSpPr>
        <p:spPr bwMode="auto">
          <a:xfrm>
            <a:off x="914400" y="2590800"/>
            <a:ext cx="2514600" cy="51911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eaLnBrk="1" hangingPunct="1">
              <a:spcBef>
                <a:spcPct val="50000"/>
              </a:spcBef>
              <a:buClrTx/>
              <a:buSzTx/>
              <a:buFontTx/>
              <a:buNone/>
            </a:pPr>
            <a:r>
              <a:rPr lang="en-US" altLang="en-US" sz="2800">
                <a:solidFill>
                  <a:srgbClr val="000000"/>
                </a:solidFill>
                <a:latin typeface="Arial" panose="020B0604020202020204" pitchFamily="34" charset="0"/>
              </a:rPr>
              <a:t>a</a:t>
            </a:r>
            <a:r>
              <a:rPr lang="en-US" altLang="en-US" sz="2800" baseline="-25000">
                <a:solidFill>
                  <a:srgbClr val="000000"/>
                </a:solidFill>
                <a:latin typeface="Arial" panose="020B0604020202020204" pitchFamily="34" charset="0"/>
              </a:rPr>
              <a:t>n</a:t>
            </a:r>
            <a:r>
              <a:rPr lang="en-US" altLang="en-US" sz="2800">
                <a:solidFill>
                  <a:srgbClr val="000000"/>
                </a:solidFill>
                <a:latin typeface="Arial" panose="020B0604020202020204" pitchFamily="34" charset="0"/>
              </a:rPr>
              <a:t> = a</a:t>
            </a:r>
            <a:r>
              <a:rPr lang="en-US" altLang="en-US" sz="2800" baseline="-25000">
                <a:solidFill>
                  <a:srgbClr val="000000"/>
                </a:solidFill>
                <a:latin typeface="Arial" panose="020B0604020202020204" pitchFamily="34" charset="0"/>
              </a:rPr>
              <a:t>1</a:t>
            </a:r>
            <a:r>
              <a:rPr lang="en-US" altLang="en-US" sz="2800">
                <a:solidFill>
                  <a:srgbClr val="000000"/>
                </a:solidFill>
                <a:latin typeface="Arial" panose="020B0604020202020204" pitchFamily="34" charset="0"/>
              </a:rPr>
              <a:t> * r </a:t>
            </a:r>
            <a:r>
              <a:rPr lang="en-US" altLang="en-US" sz="2800" baseline="30000">
                <a:solidFill>
                  <a:srgbClr val="000000"/>
                </a:solidFill>
                <a:latin typeface="Arial" panose="020B0604020202020204" pitchFamily="34" charset="0"/>
              </a:rPr>
              <a:t>n-1</a:t>
            </a:r>
          </a:p>
        </p:txBody>
      </p:sp>
    </p:spTree>
    <p:extLst>
      <p:ext uri="{BB962C8B-B14F-4D97-AF65-F5344CB8AC3E}">
        <p14:creationId xmlns:p14="http://schemas.microsoft.com/office/powerpoint/2010/main" val="6306177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4588"/>
                                        </p:tgtEl>
                                        <p:attrNameLst>
                                          <p:attrName>style.visibility</p:attrName>
                                        </p:attrNameLst>
                                      </p:cBhvr>
                                      <p:to>
                                        <p:strVal val="visible"/>
                                      </p:to>
                                    </p:set>
                                    <p:animEffect transition="in" filter="diamond(in)">
                                      <p:cBhvr>
                                        <p:cTn id="7" dur="2000"/>
                                        <p:tgtEl>
                                          <p:spTgt spid="24588"/>
                                        </p:tgtEl>
                                      </p:cBhvr>
                                    </p:animEffect>
                                  </p:childTnLst>
                                </p:cTn>
                              </p:par>
                              <p:par>
                                <p:cTn id="8" presetID="2" presetClass="entr" presetSubtype="4" fill="hold" grpId="1" nodeType="withEffect">
                                  <p:stCondLst>
                                    <p:cond delay="0"/>
                                  </p:stCondLst>
                                  <p:childTnLst>
                                    <p:set>
                                      <p:cBhvr>
                                        <p:cTn id="9" dur="1" fill="hold">
                                          <p:stCondLst>
                                            <p:cond delay="0"/>
                                          </p:stCondLst>
                                        </p:cTn>
                                        <p:tgtEl>
                                          <p:spTgt spid="24588"/>
                                        </p:tgtEl>
                                        <p:attrNameLst>
                                          <p:attrName>style.visibility</p:attrName>
                                        </p:attrNameLst>
                                      </p:cBhvr>
                                      <p:to>
                                        <p:strVal val="visible"/>
                                      </p:to>
                                    </p:set>
                                    <p:anim calcmode="lin" valueType="num">
                                      <p:cBhvr additive="base">
                                        <p:cTn id="10" dur="500" fill="hold"/>
                                        <p:tgtEl>
                                          <p:spTgt spid="24588"/>
                                        </p:tgtEl>
                                        <p:attrNameLst>
                                          <p:attrName>ppt_x</p:attrName>
                                        </p:attrNameLst>
                                      </p:cBhvr>
                                      <p:tavLst>
                                        <p:tav tm="0">
                                          <p:val>
                                            <p:strVal val="#ppt_x"/>
                                          </p:val>
                                        </p:tav>
                                        <p:tav tm="100000">
                                          <p:val>
                                            <p:strVal val="#ppt_x"/>
                                          </p:val>
                                        </p:tav>
                                      </p:tavLst>
                                    </p:anim>
                                    <p:anim calcmode="lin" valueType="num">
                                      <p:cBhvr additive="base">
                                        <p:cTn id="11" dur="500" fill="hold"/>
                                        <p:tgtEl>
                                          <p:spTgt spid="24588"/>
                                        </p:tgtEl>
                                        <p:attrNameLst>
                                          <p:attrName>ppt_y</p:attrName>
                                        </p:attrNameLst>
                                      </p:cBhvr>
                                      <p:tavLst>
                                        <p:tav tm="0">
                                          <p:val>
                                            <p:strVal val="1+#ppt_h/2"/>
                                          </p:val>
                                        </p:tav>
                                        <p:tav tm="100000">
                                          <p:val>
                                            <p:strVal val="#ppt_y"/>
                                          </p:val>
                                        </p:tav>
                                      </p:tavLst>
                                    </p:anim>
                                  </p:childTnLst>
                                </p:cTn>
                              </p:par>
                              <p:par>
                                <p:cTn id="12" presetID="9" presetClass="entr" presetSubtype="0" fill="hold" grpId="0" nodeType="withEffect">
                                  <p:stCondLst>
                                    <p:cond delay="0"/>
                                  </p:stCondLst>
                                  <p:childTnLst>
                                    <p:set>
                                      <p:cBhvr>
                                        <p:cTn id="13" dur="1" fill="hold">
                                          <p:stCondLst>
                                            <p:cond delay="0"/>
                                          </p:stCondLst>
                                        </p:cTn>
                                        <p:tgtEl>
                                          <p:spTgt spid="24584"/>
                                        </p:tgtEl>
                                        <p:attrNameLst>
                                          <p:attrName>style.visibility</p:attrName>
                                        </p:attrNameLst>
                                      </p:cBhvr>
                                      <p:to>
                                        <p:strVal val="visible"/>
                                      </p:to>
                                    </p:set>
                                    <p:animEffect transition="in" filter="dissolve">
                                      <p:cBhvr>
                                        <p:cTn id="14" dur="500"/>
                                        <p:tgtEl>
                                          <p:spTgt spid="2458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24585"/>
                                        </p:tgtEl>
                                        <p:attrNameLst>
                                          <p:attrName>style.visibility</p:attrName>
                                        </p:attrNameLst>
                                      </p:cBhvr>
                                      <p:to>
                                        <p:strVal val="visible"/>
                                      </p:to>
                                    </p:set>
                                    <p:animEffect transition="in" filter="dissolve">
                                      <p:cBhvr>
                                        <p:cTn id="19" dur="500"/>
                                        <p:tgtEl>
                                          <p:spTgt spid="24585"/>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4582"/>
                                        </p:tgtEl>
                                        <p:attrNameLst>
                                          <p:attrName>style.visibility</p:attrName>
                                        </p:attrNameLst>
                                      </p:cBhvr>
                                      <p:to>
                                        <p:strVal val="visible"/>
                                      </p:to>
                                    </p:set>
                                    <p:animEffect transition="in" filter="dissolve">
                                      <p:cBhvr>
                                        <p:cTn id="22" dur="500"/>
                                        <p:tgtEl>
                                          <p:spTgt spid="2458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4583"/>
                                        </p:tgtEl>
                                        <p:attrNameLst>
                                          <p:attrName>style.visibility</p:attrName>
                                        </p:attrNameLst>
                                      </p:cBhvr>
                                      <p:to>
                                        <p:strVal val="visible"/>
                                      </p:to>
                                    </p:set>
                                    <p:animEffect transition="in" filter="dissolve">
                                      <p:cBhvr>
                                        <p:cTn id="27" dur="500"/>
                                        <p:tgtEl>
                                          <p:spTgt spid="24583"/>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4586"/>
                                        </p:tgtEl>
                                        <p:attrNameLst>
                                          <p:attrName>style.visibility</p:attrName>
                                        </p:attrNameLst>
                                      </p:cBhvr>
                                      <p:to>
                                        <p:strVal val="visible"/>
                                      </p:to>
                                    </p:set>
                                    <p:animEffect transition="in" filter="dissolve">
                                      <p:cBhvr>
                                        <p:cTn id="30" dur="500"/>
                                        <p:tgtEl>
                                          <p:spTgt spid="2458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24581"/>
                                        </p:tgtEl>
                                        <p:attrNameLst>
                                          <p:attrName>style.visibility</p:attrName>
                                        </p:attrNameLst>
                                      </p:cBhvr>
                                      <p:to>
                                        <p:strVal val="visible"/>
                                      </p:to>
                                    </p:set>
                                    <p:animEffect transition="in" filter="dissolve">
                                      <p:cBhvr>
                                        <p:cTn id="35" dur="500"/>
                                        <p:tgtEl>
                                          <p:spTgt spid="24581"/>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24587"/>
                                        </p:tgtEl>
                                        <p:attrNameLst>
                                          <p:attrName>style.visibility</p:attrName>
                                        </p:attrNameLst>
                                      </p:cBhvr>
                                      <p:to>
                                        <p:strVal val="visible"/>
                                      </p:to>
                                    </p:set>
                                    <p:animEffect transition="in" filter="dissolve">
                                      <p:cBhvr>
                                        <p:cTn id="38" dur="500"/>
                                        <p:tgtEl>
                                          <p:spTgt spid="24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animBg="1"/>
      <p:bldP spid="24582" grpId="0" animBg="1"/>
      <p:bldP spid="24583" grpId="0" animBg="1"/>
      <p:bldP spid="24584" grpId="0"/>
      <p:bldP spid="24585" grpId="0"/>
      <p:bldP spid="24586" grpId="0"/>
      <p:bldP spid="24587" grpId="0"/>
      <p:bldP spid="24588" grpId="0" animBg="1"/>
      <p:bldP spid="24588" grpId="1"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9-4</a:t>
            </a:r>
            <a:endParaRPr lang="en-US" dirty="0"/>
          </a:p>
        </p:txBody>
      </p:sp>
      <p:sp>
        <p:nvSpPr>
          <p:cNvPr id="8195" name="Rectangle 3"/>
          <p:cNvSpPr>
            <a:spLocks noGrp="1" noChangeArrowheads="1"/>
          </p:cNvSpPr>
          <p:nvPr>
            <p:ph type="subTitle" idx="1"/>
          </p:nvPr>
        </p:nvSpPr>
        <p:spPr/>
        <p:txBody>
          <a:bodyPr/>
          <a:lstStyle/>
          <a:p>
            <a:pPr algn="ctr"/>
            <a:r>
              <a:rPr lang="en-US" altLang="en-US" sz="5400"/>
              <a:t>Arithmetic</a:t>
            </a:r>
          </a:p>
          <a:p>
            <a:pPr algn="ctr"/>
            <a:r>
              <a:rPr lang="en-US" altLang="en-US" sz="5400"/>
              <a:t>Series</a:t>
            </a:r>
            <a:endParaRPr lang="en-US" altLang="en-US"/>
          </a:p>
        </p:txBody>
      </p:sp>
    </p:spTree>
    <p:extLst>
      <p:ext uri="{BB962C8B-B14F-4D97-AF65-F5344CB8AC3E}">
        <p14:creationId xmlns:p14="http://schemas.microsoft.com/office/powerpoint/2010/main" val="37222104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0"/>
            <a:ext cx="9144000" cy="1143000"/>
          </a:xfrm>
        </p:spPr>
        <p:txBody>
          <a:bodyPr/>
          <a:lstStyle/>
          <a:p>
            <a:pPr algn="ctr"/>
            <a:r>
              <a:rPr lang="en-US" altLang="en-US" sz="4800"/>
              <a:t>Arithmetic Series</a:t>
            </a:r>
            <a:endParaRPr lang="en-US" altLang="en-US"/>
          </a:p>
        </p:txBody>
      </p:sp>
      <p:sp>
        <p:nvSpPr>
          <p:cNvPr id="47107" name="Rectangle 3"/>
          <p:cNvSpPr>
            <a:spLocks noGrp="1" noChangeArrowheads="1"/>
          </p:cNvSpPr>
          <p:nvPr>
            <p:ph type="body" idx="1"/>
          </p:nvPr>
        </p:nvSpPr>
        <p:spPr>
          <a:xfrm>
            <a:off x="990600" y="838200"/>
            <a:ext cx="8153400" cy="6019800"/>
          </a:xfrm>
        </p:spPr>
        <p:txBody>
          <a:bodyPr/>
          <a:lstStyle/>
          <a:p>
            <a:r>
              <a:rPr lang="en-US" altLang="en-US" sz="4400">
                <a:latin typeface="Comic Sans MS" panose="030F0702030302020204" pitchFamily="66" charset="0"/>
              </a:rPr>
              <a:t>The African-American celebration of Kwanzaa involves the lighting of candles every night for seven nights.  The first night one candle is lit and blown out.  </a:t>
            </a:r>
          </a:p>
        </p:txBody>
      </p:sp>
    </p:spTree>
    <p:extLst>
      <p:ext uri="{BB962C8B-B14F-4D97-AF65-F5344CB8AC3E}">
        <p14:creationId xmlns:p14="http://schemas.microsoft.com/office/powerpoint/2010/main" val="15364699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0"/>
            <a:ext cx="9144000" cy="1143000"/>
          </a:xfrm>
        </p:spPr>
        <p:txBody>
          <a:bodyPr/>
          <a:lstStyle/>
          <a:p>
            <a:pPr algn="ctr"/>
            <a:r>
              <a:rPr lang="en-US" altLang="en-US" sz="4800"/>
              <a:t>Arithmetic Series</a:t>
            </a:r>
            <a:endParaRPr lang="en-US" altLang="en-US"/>
          </a:p>
        </p:txBody>
      </p:sp>
      <p:sp>
        <p:nvSpPr>
          <p:cNvPr id="53251" name="Rectangle 3"/>
          <p:cNvSpPr>
            <a:spLocks noGrp="1" noChangeArrowheads="1"/>
          </p:cNvSpPr>
          <p:nvPr>
            <p:ph type="body" idx="1"/>
          </p:nvPr>
        </p:nvSpPr>
        <p:spPr>
          <a:xfrm>
            <a:off x="990600" y="838200"/>
            <a:ext cx="8153400" cy="6019800"/>
          </a:xfrm>
        </p:spPr>
        <p:txBody>
          <a:bodyPr/>
          <a:lstStyle/>
          <a:p>
            <a:r>
              <a:rPr lang="en-US" altLang="en-US" sz="4400">
                <a:latin typeface="Comic Sans MS" panose="030F0702030302020204" pitchFamily="66" charset="0"/>
              </a:rPr>
              <a:t>The second night a new candle and the candle from the first night are lit and blown out.  The third night a new candle and the two candles from the second night are lit and blown out.   </a:t>
            </a:r>
          </a:p>
        </p:txBody>
      </p:sp>
    </p:spTree>
    <p:extLst>
      <p:ext uri="{BB962C8B-B14F-4D97-AF65-F5344CB8AC3E}">
        <p14:creationId xmlns:p14="http://schemas.microsoft.com/office/powerpoint/2010/main" val="37873299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0" y="0"/>
            <a:ext cx="9144000" cy="1143000"/>
          </a:xfrm>
        </p:spPr>
        <p:txBody>
          <a:bodyPr/>
          <a:lstStyle/>
          <a:p>
            <a:pPr algn="ctr"/>
            <a:r>
              <a:rPr lang="en-US" altLang="en-US" sz="4800"/>
              <a:t>Arithmetic Series</a:t>
            </a:r>
            <a:endParaRPr lang="en-US" altLang="en-US"/>
          </a:p>
        </p:txBody>
      </p:sp>
      <p:sp>
        <p:nvSpPr>
          <p:cNvPr id="54275" name="Rectangle 3"/>
          <p:cNvSpPr>
            <a:spLocks noGrp="1" noChangeArrowheads="1"/>
          </p:cNvSpPr>
          <p:nvPr>
            <p:ph type="body" idx="1"/>
          </p:nvPr>
        </p:nvSpPr>
        <p:spPr>
          <a:xfrm>
            <a:off x="990600" y="838200"/>
            <a:ext cx="8153400" cy="6019800"/>
          </a:xfrm>
        </p:spPr>
        <p:txBody>
          <a:bodyPr/>
          <a:lstStyle/>
          <a:p>
            <a:r>
              <a:rPr lang="en-US" altLang="en-US" sz="4400">
                <a:latin typeface="Comic Sans MS" panose="030F0702030302020204" pitchFamily="66" charset="0"/>
              </a:rPr>
              <a:t>This process continues for the seven nights. </a:t>
            </a:r>
          </a:p>
          <a:p>
            <a:r>
              <a:rPr lang="en-US" altLang="en-US" sz="4400">
                <a:latin typeface="Comic Sans MS" panose="030F0702030302020204" pitchFamily="66" charset="0"/>
              </a:rPr>
              <a:t>We want to know the total number of lightings  during the seven nights of celebration.    </a:t>
            </a:r>
          </a:p>
        </p:txBody>
      </p:sp>
    </p:spTree>
    <p:extLst>
      <p:ext uri="{BB962C8B-B14F-4D97-AF65-F5344CB8AC3E}">
        <p14:creationId xmlns:p14="http://schemas.microsoft.com/office/powerpoint/2010/main" val="5030161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calcmode="lin" valueType="num">
                                      <p:cBhvr additive="base">
                                        <p:cTn id="7" dur="500" fill="hold"/>
                                        <p:tgtEl>
                                          <p:spTgt spid="542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427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4275">
                                            <p:txEl>
                                              <p:pRg st="1" end="1"/>
                                            </p:txEl>
                                          </p:spTgt>
                                        </p:tgtEl>
                                        <p:attrNameLst>
                                          <p:attrName>style.visibility</p:attrName>
                                        </p:attrNameLst>
                                      </p:cBhvr>
                                      <p:to>
                                        <p:strVal val="visible"/>
                                      </p:to>
                                    </p:set>
                                    <p:anim calcmode="lin" valueType="num">
                                      <p:cBhvr additive="base">
                                        <p:cTn id="13" dur="500" fill="hold"/>
                                        <p:tgtEl>
                                          <p:spTgt spid="5427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427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0" y="0"/>
            <a:ext cx="9144000" cy="1143000"/>
          </a:xfrm>
        </p:spPr>
        <p:txBody>
          <a:bodyPr/>
          <a:lstStyle/>
          <a:p>
            <a:pPr algn="ctr"/>
            <a:r>
              <a:rPr lang="en-US" altLang="en-US" sz="4800"/>
              <a:t>Arithmetic Series</a:t>
            </a:r>
            <a:endParaRPr lang="en-US" altLang="en-US"/>
          </a:p>
        </p:txBody>
      </p:sp>
      <p:sp>
        <p:nvSpPr>
          <p:cNvPr id="55299" name="Rectangle 3"/>
          <p:cNvSpPr>
            <a:spLocks noGrp="1" noChangeArrowheads="1"/>
          </p:cNvSpPr>
          <p:nvPr>
            <p:ph type="body" idx="1"/>
          </p:nvPr>
        </p:nvSpPr>
        <p:spPr>
          <a:xfrm>
            <a:off x="990600" y="838200"/>
            <a:ext cx="8153400" cy="6019800"/>
          </a:xfrm>
        </p:spPr>
        <p:txBody>
          <a:bodyPr/>
          <a:lstStyle/>
          <a:p>
            <a:r>
              <a:rPr lang="en-US" altLang="en-US" sz="4400">
                <a:latin typeface="Comic Sans MS" panose="030F0702030302020204" pitchFamily="66" charset="0"/>
              </a:rPr>
              <a:t>The first night one candle was lit, the 2nd night two candles were lit, the 3rd night 3 candles were lit, etc.</a:t>
            </a:r>
          </a:p>
          <a:p>
            <a:r>
              <a:rPr lang="en-US" altLang="en-US" sz="4400">
                <a:latin typeface="Comic Sans MS" panose="030F0702030302020204" pitchFamily="66" charset="0"/>
              </a:rPr>
              <a:t>So to find the total number of lightings we would add:     1 + 2 + 3 + 4 + 5 + 6 + 7    </a:t>
            </a:r>
          </a:p>
        </p:txBody>
      </p:sp>
    </p:spTree>
    <p:extLst>
      <p:ext uri="{BB962C8B-B14F-4D97-AF65-F5344CB8AC3E}">
        <p14:creationId xmlns:p14="http://schemas.microsoft.com/office/powerpoint/2010/main" val="38054985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 calcmode="lin" valueType="num">
                                      <p:cBhvr additive="base">
                                        <p:cTn id="7" dur="500" fill="hold"/>
                                        <p:tgtEl>
                                          <p:spTgt spid="552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529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5299">
                                            <p:txEl>
                                              <p:pRg st="1" end="1"/>
                                            </p:txEl>
                                          </p:spTgt>
                                        </p:tgtEl>
                                        <p:attrNameLst>
                                          <p:attrName>style.visibility</p:attrName>
                                        </p:attrNameLst>
                                      </p:cBhvr>
                                      <p:to>
                                        <p:strVal val="visible"/>
                                      </p:to>
                                    </p:set>
                                    <p:anim calcmode="lin" valueType="num">
                                      <p:cBhvr additive="base">
                                        <p:cTn id="13" dur="500" fill="hold"/>
                                        <p:tgtEl>
                                          <p:spTgt spid="552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529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0" y="0"/>
            <a:ext cx="9144000" cy="1143000"/>
          </a:xfrm>
        </p:spPr>
        <p:txBody>
          <a:bodyPr/>
          <a:lstStyle/>
          <a:p>
            <a:pPr algn="ctr"/>
            <a:r>
              <a:rPr lang="en-US" altLang="en-US" sz="4800"/>
              <a:t>Arithmetic Series</a:t>
            </a:r>
            <a:endParaRPr lang="en-US" altLang="en-US"/>
          </a:p>
        </p:txBody>
      </p:sp>
      <p:sp>
        <p:nvSpPr>
          <p:cNvPr id="56323" name="Rectangle 3"/>
          <p:cNvSpPr>
            <a:spLocks noGrp="1" noChangeArrowheads="1"/>
          </p:cNvSpPr>
          <p:nvPr>
            <p:ph type="body" idx="1"/>
          </p:nvPr>
        </p:nvSpPr>
        <p:spPr>
          <a:xfrm>
            <a:off x="990600" y="838200"/>
            <a:ext cx="8153400" cy="6019800"/>
          </a:xfrm>
        </p:spPr>
        <p:txBody>
          <a:bodyPr/>
          <a:lstStyle/>
          <a:p>
            <a:r>
              <a:rPr lang="en-US" altLang="en-US" sz="4400">
                <a:latin typeface="Comic Sans MS" panose="030F0702030302020204" pitchFamily="66" charset="0"/>
              </a:rPr>
              <a:t>1 + 2 + 3 + 4 + 5 + 6 + 7 = 28</a:t>
            </a:r>
          </a:p>
          <a:p>
            <a:r>
              <a:rPr lang="en-US" altLang="en-US" sz="4400" b="1">
                <a:latin typeface="Comic Sans MS" panose="030F0702030302020204" pitchFamily="66" charset="0"/>
              </a:rPr>
              <a:t>Series</a:t>
            </a:r>
            <a:r>
              <a:rPr lang="en-US" altLang="en-US" sz="4400">
                <a:latin typeface="Comic Sans MS" panose="030F0702030302020204" pitchFamily="66" charset="0"/>
              </a:rPr>
              <a:t>: the sum of the terms in a sequence.    </a:t>
            </a:r>
          </a:p>
          <a:p>
            <a:r>
              <a:rPr lang="en-US" altLang="en-US" sz="4400" b="1">
                <a:latin typeface="Comic Sans MS" panose="030F0702030302020204" pitchFamily="66" charset="0"/>
              </a:rPr>
              <a:t>Arithmetic Series</a:t>
            </a:r>
            <a:r>
              <a:rPr lang="en-US" altLang="en-US" sz="4400">
                <a:latin typeface="Comic Sans MS" panose="030F0702030302020204" pitchFamily="66" charset="0"/>
              </a:rPr>
              <a:t>: the sum of the terms in an arithmetic sequence. </a:t>
            </a:r>
          </a:p>
        </p:txBody>
      </p:sp>
    </p:spTree>
    <p:extLst>
      <p:ext uri="{BB962C8B-B14F-4D97-AF65-F5344CB8AC3E}">
        <p14:creationId xmlns:p14="http://schemas.microsoft.com/office/powerpoint/2010/main" val="198969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 calcmode="lin" valueType="num">
                                      <p:cBhvr additive="base">
                                        <p:cTn id="7" dur="500" fill="hold"/>
                                        <p:tgtEl>
                                          <p:spTgt spid="563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632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6323">
                                            <p:txEl>
                                              <p:pRg st="1" end="1"/>
                                            </p:txEl>
                                          </p:spTgt>
                                        </p:tgtEl>
                                        <p:attrNameLst>
                                          <p:attrName>style.visibility</p:attrName>
                                        </p:attrNameLst>
                                      </p:cBhvr>
                                      <p:to>
                                        <p:strVal val="visible"/>
                                      </p:to>
                                    </p:set>
                                    <p:anim calcmode="lin" valueType="num">
                                      <p:cBhvr additive="base">
                                        <p:cTn id="13" dur="500" fill="hold"/>
                                        <p:tgtEl>
                                          <p:spTgt spid="563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632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6323">
                                            <p:txEl>
                                              <p:pRg st="2" end="2"/>
                                            </p:txEl>
                                          </p:spTgt>
                                        </p:tgtEl>
                                        <p:attrNameLst>
                                          <p:attrName>style.visibility</p:attrName>
                                        </p:attrNameLst>
                                      </p:cBhvr>
                                      <p:to>
                                        <p:strVal val="visible"/>
                                      </p:to>
                                    </p:set>
                                    <p:anim calcmode="lin" valueType="num">
                                      <p:cBhvr additive="base">
                                        <p:cTn id="19" dur="500" fill="hold"/>
                                        <p:tgtEl>
                                          <p:spTgt spid="5632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632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0" y="0"/>
            <a:ext cx="9144000" cy="1143000"/>
          </a:xfrm>
        </p:spPr>
        <p:txBody>
          <a:bodyPr/>
          <a:lstStyle/>
          <a:p>
            <a:pPr algn="ctr"/>
            <a:r>
              <a:rPr lang="en-US" altLang="en-US" sz="4800"/>
              <a:t>Arithmetic Series</a:t>
            </a:r>
            <a:endParaRPr lang="en-US" altLang="en-US"/>
          </a:p>
        </p:txBody>
      </p:sp>
      <p:sp>
        <p:nvSpPr>
          <p:cNvPr id="58371" name="Rectangle 3"/>
          <p:cNvSpPr>
            <a:spLocks noGrp="1" noChangeArrowheads="1"/>
          </p:cNvSpPr>
          <p:nvPr>
            <p:ph type="body" idx="1"/>
          </p:nvPr>
        </p:nvSpPr>
        <p:spPr>
          <a:xfrm>
            <a:off x="990600" y="838200"/>
            <a:ext cx="8153400" cy="6019800"/>
          </a:xfrm>
        </p:spPr>
        <p:txBody>
          <a:bodyPr/>
          <a:lstStyle/>
          <a:p>
            <a:r>
              <a:rPr lang="en-US" altLang="en-US" sz="4400">
                <a:latin typeface="Comic Sans MS" panose="030F0702030302020204" pitchFamily="66" charset="0"/>
              </a:rPr>
              <a:t>Arithmetic sequence:			2, 4, 6, 8, 10  </a:t>
            </a:r>
          </a:p>
          <a:p>
            <a:r>
              <a:rPr lang="en-US" altLang="en-US" sz="4400">
                <a:latin typeface="Comic Sans MS" panose="030F0702030302020204" pitchFamily="66" charset="0"/>
              </a:rPr>
              <a:t>Corresponding arith. series: 	2 + 4 + 6 + 8 + 10  </a:t>
            </a:r>
          </a:p>
          <a:p>
            <a:r>
              <a:rPr lang="en-US" altLang="en-US" sz="4400">
                <a:latin typeface="Comic Sans MS" panose="030F0702030302020204" pitchFamily="66" charset="0"/>
              </a:rPr>
              <a:t>Arith. Sequence: -8, -3, 2, 7</a:t>
            </a:r>
          </a:p>
          <a:p>
            <a:r>
              <a:rPr lang="en-US" altLang="en-US" sz="4400">
                <a:latin typeface="Comic Sans MS" panose="030F0702030302020204" pitchFamily="66" charset="0"/>
              </a:rPr>
              <a:t>Arith. Series: -8 + -3 + 2 + 7</a:t>
            </a:r>
          </a:p>
        </p:txBody>
      </p:sp>
    </p:spTree>
    <p:extLst>
      <p:ext uri="{BB962C8B-B14F-4D97-AF65-F5344CB8AC3E}">
        <p14:creationId xmlns:p14="http://schemas.microsoft.com/office/powerpoint/2010/main" val="19965213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 calcmode="lin" valueType="num">
                                      <p:cBhvr additive="base">
                                        <p:cTn id="7" dur="500" fill="hold"/>
                                        <p:tgtEl>
                                          <p:spTgt spid="583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837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8371">
                                            <p:txEl>
                                              <p:pRg st="1" end="1"/>
                                            </p:txEl>
                                          </p:spTgt>
                                        </p:tgtEl>
                                        <p:attrNameLst>
                                          <p:attrName>style.visibility</p:attrName>
                                        </p:attrNameLst>
                                      </p:cBhvr>
                                      <p:to>
                                        <p:strVal val="visible"/>
                                      </p:to>
                                    </p:set>
                                    <p:anim calcmode="lin" valueType="num">
                                      <p:cBhvr additive="base">
                                        <p:cTn id="13" dur="500" fill="hold"/>
                                        <p:tgtEl>
                                          <p:spTgt spid="583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837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8371">
                                            <p:txEl>
                                              <p:pRg st="2" end="2"/>
                                            </p:txEl>
                                          </p:spTgt>
                                        </p:tgtEl>
                                        <p:attrNameLst>
                                          <p:attrName>style.visibility</p:attrName>
                                        </p:attrNameLst>
                                      </p:cBhvr>
                                      <p:to>
                                        <p:strVal val="visible"/>
                                      </p:to>
                                    </p:set>
                                    <p:anim calcmode="lin" valueType="num">
                                      <p:cBhvr additive="base">
                                        <p:cTn id="19" dur="500" fill="hold"/>
                                        <p:tgtEl>
                                          <p:spTgt spid="5837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837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8371">
                                            <p:txEl>
                                              <p:pRg st="3" end="3"/>
                                            </p:txEl>
                                          </p:spTgt>
                                        </p:tgtEl>
                                        <p:attrNameLst>
                                          <p:attrName>style.visibility</p:attrName>
                                        </p:attrNameLst>
                                      </p:cBhvr>
                                      <p:to>
                                        <p:strVal val="visible"/>
                                      </p:to>
                                    </p:set>
                                    <p:anim calcmode="lin" valueType="num">
                                      <p:cBhvr additive="base">
                                        <p:cTn id="25" dur="500" fill="hold"/>
                                        <p:tgtEl>
                                          <p:spTgt spid="5837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837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0" y="0"/>
            <a:ext cx="9144000" cy="1143000"/>
          </a:xfrm>
        </p:spPr>
        <p:txBody>
          <a:bodyPr/>
          <a:lstStyle/>
          <a:p>
            <a:pPr algn="ctr"/>
            <a:r>
              <a:rPr lang="en-US" altLang="en-US" sz="4800"/>
              <a:t>Arithmetic Series</a:t>
            </a:r>
            <a:endParaRPr lang="en-US" altLang="en-US"/>
          </a:p>
        </p:txBody>
      </p:sp>
      <p:sp>
        <p:nvSpPr>
          <p:cNvPr id="59395" name="Rectangle 3"/>
          <p:cNvSpPr>
            <a:spLocks noGrp="1" noChangeArrowheads="1"/>
          </p:cNvSpPr>
          <p:nvPr>
            <p:ph type="body" idx="1"/>
          </p:nvPr>
        </p:nvSpPr>
        <p:spPr>
          <a:xfrm>
            <a:off x="990600" y="838200"/>
            <a:ext cx="8153400" cy="6019800"/>
          </a:xfrm>
        </p:spPr>
        <p:txBody>
          <a:bodyPr/>
          <a:lstStyle/>
          <a:p>
            <a:r>
              <a:rPr lang="en-US" altLang="en-US" sz="4400">
                <a:latin typeface="Comic Sans MS" panose="030F0702030302020204" pitchFamily="66" charset="0"/>
              </a:rPr>
              <a:t>S</a:t>
            </a:r>
            <a:r>
              <a:rPr lang="en-US" altLang="en-US" sz="4400" baseline="-25000">
                <a:latin typeface="Comic Sans MS" panose="030F0702030302020204" pitchFamily="66" charset="0"/>
              </a:rPr>
              <a:t>n</a:t>
            </a:r>
            <a:r>
              <a:rPr lang="en-US" altLang="en-US" sz="4400">
                <a:latin typeface="Comic Sans MS" panose="030F0702030302020204" pitchFamily="66" charset="0"/>
              </a:rPr>
              <a:t> is the symbol used to represent the first ‘n’ terms of a series.</a:t>
            </a:r>
          </a:p>
          <a:p>
            <a:r>
              <a:rPr lang="en-US" altLang="en-US" sz="4400">
                <a:latin typeface="Comic Sans MS" panose="030F0702030302020204" pitchFamily="66" charset="0"/>
              </a:rPr>
              <a:t>Given the sequence 1, 11, 21, 31, 41, 51, 61, 71, … find S</a:t>
            </a:r>
            <a:r>
              <a:rPr lang="en-US" altLang="en-US" sz="4400" baseline="-25000">
                <a:latin typeface="Comic Sans MS" panose="030F0702030302020204" pitchFamily="66" charset="0"/>
              </a:rPr>
              <a:t>4</a:t>
            </a:r>
            <a:endParaRPr lang="en-US" altLang="en-US" sz="4400">
              <a:latin typeface="Comic Sans MS" panose="030F0702030302020204" pitchFamily="66" charset="0"/>
            </a:endParaRPr>
          </a:p>
          <a:p>
            <a:r>
              <a:rPr lang="en-US" altLang="en-US" sz="4400">
                <a:latin typeface="Comic Sans MS" panose="030F0702030302020204" pitchFamily="66" charset="0"/>
              </a:rPr>
              <a:t>We add the first four terms 1 + 11 + 21 + 31 = 64</a:t>
            </a:r>
          </a:p>
        </p:txBody>
      </p:sp>
    </p:spTree>
    <p:extLst>
      <p:ext uri="{BB962C8B-B14F-4D97-AF65-F5344CB8AC3E}">
        <p14:creationId xmlns:p14="http://schemas.microsoft.com/office/powerpoint/2010/main" val="26387311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 calcmode="lin" valueType="num">
                                      <p:cBhvr additive="base">
                                        <p:cTn id="7" dur="500" fill="hold"/>
                                        <p:tgtEl>
                                          <p:spTgt spid="593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939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9395">
                                            <p:txEl>
                                              <p:pRg st="1" end="1"/>
                                            </p:txEl>
                                          </p:spTgt>
                                        </p:tgtEl>
                                        <p:attrNameLst>
                                          <p:attrName>style.visibility</p:attrName>
                                        </p:attrNameLst>
                                      </p:cBhvr>
                                      <p:to>
                                        <p:strVal val="visible"/>
                                      </p:to>
                                    </p:set>
                                    <p:anim calcmode="lin" valueType="num">
                                      <p:cBhvr additive="base">
                                        <p:cTn id="13" dur="500" fill="hold"/>
                                        <p:tgtEl>
                                          <p:spTgt spid="593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939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9395">
                                            <p:txEl>
                                              <p:pRg st="2" end="2"/>
                                            </p:txEl>
                                          </p:spTgt>
                                        </p:tgtEl>
                                        <p:attrNameLst>
                                          <p:attrName>style.visibility</p:attrName>
                                        </p:attrNameLst>
                                      </p:cBhvr>
                                      <p:to>
                                        <p:strVal val="visible"/>
                                      </p:to>
                                    </p:set>
                                    <p:anim calcmode="lin" valueType="num">
                                      <p:cBhvr additive="base">
                                        <p:cTn id="19" dur="500" fill="hold"/>
                                        <p:tgtEl>
                                          <p:spTgt spid="5939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939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0" y="0"/>
            <a:ext cx="9144000" cy="1143000"/>
          </a:xfrm>
        </p:spPr>
        <p:txBody>
          <a:bodyPr/>
          <a:lstStyle/>
          <a:p>
            <a:pPr algn="ctr"/>
            <a:r>
              <a:rPr lang="en-US" altLang="en-US" sz="4800"/>
              <a:t>Arithmetic Series</a:t>
            </a:r>
            <a:endParaRPr lang="en-US" altLang="en-US"/>
          </a:p>
        </p:txBody>
      </p:sp>
      <p:sp>
        <p:nvSpPr>
          <p:cNvPr id="60419" name="Rectangle 3"/>
          <p:cNvSpPr>
            <a:spLocks noGrp="1" noChangeArrowheads="1"/>
          </p:cNvSpPr>
          <p:nvPr>
            <p:ph type="body" idx="1"/>
          </p:nvPr>
        </p:nvSpPr>
        <p:spPr>
          <a:xfrm>
            <a:off x="990600" y="838200"/>
            <a:ext cx="8153400" cy="6019800"/>
          </a:xfrm>
        </p:spPr>
        <p:txBody>
          <a:bodyPr/>
          <a:lstStyle/>
          <a:p>
            <a:r>
              <a:rPr lang="en-US" altLang="en-US" sz="4400">
                <a:latin typeface="Comic Sans MS" panose="030F0702030302020204" pitchFamily="66" charset="0"/>
              </a:rPr>
              <a:t>Find S</a:t>
            </a:r>
            <a:r>
              <a:rPr lang="en-US" altLang="en-US" sz="4400" baseline="-25000">
                <a:latin typeface="Comic Sans MS" panose="030F0702030302020204" pitchFamily="66" charset="0"/>
              </a:rPr>
              <a:t>8</a:t>
            </a:r>
            <a:r>
              <a:rPr lang="en-US" altLang="en-US" sz="4400">
                <a:latin typeface="Comic Sans MS" panose="030F0702030302020204" pitchFamily="66" charset="0"/>
              </a:rPr>
              <a:t> of the arithmetic sequence 1, 2, 3, 4, 5, 6, 7, 8, 9, 10, …</a:t>
            </a:r>
          </a:p>
          <a:p>
            <a:r>
              <a:rPr lang="en-US" altLang="en-US" sz="4400">
                <a:latin typeface="Comic Sans MS" panose="030F0702030302020204" pitchFamily="66" charset="0"/>
              </a:rPr>
              <a:t>1 + 2 + 3 + 4 + 5 + 6 + 7 + 8 = </a:t>
            </a:r>
          </a:p>
          <a:p>
            <a:r>
              <a:rPr lang="en-US" altLang="en-US" sz="4400">
                <a:latin typeface="Comic Sans MS" panose="030F0702030302020204" pitchFamily="66" charset="0"/>
              </a:rPr>
              <a:t>36</a:t>
            </a:r>
          </a:p>
        </p:txBody>
      </p:sp>
    </p:spTree>
    <p:extLst>
      <p:ext uri="{BB962C8B-B14F-4D97-AF65-F5344CB8AC3E}">
        <p14:creationId xmlns:p14="http://schemas.microsoft.com/office/powerpoint/2010/main" val="24449357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 calcmode="lin" valueType="num">
                                      <p:cBhvr additive="base">
                                        <p:cTn id="7" dur="500" fill="hold"/>
                                        <p:tgtEl>
                                          <p:spTgt spid="604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041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0419">
                                            <p:txEl>
                                              <p:pRg st="1" end="1"/>
                                            </p:txEl>
                                          </p:spTgt>
                                        </p:tgtEl>
                                        <p:attrNameLst>
                                          <p:attrName>style.visibility</p:attrName>
                                        </p:attrNameLst>
                                      </p:cBhvr>
                                      <p:to>
                                        <p:strVal val="visible"/>
                                      </p:to>
                                    </p:set>
                                    <p:anim calcmode="lin" valueType="num">
                                      <p:cBhvr additive="base">
                                        <p:cTn id="13" dur="500" fill="hold"/>
                                        <p:tgtEl>
                                          <p:spTgt spid="6041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041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0419">
                                            <p:txEl>
                                              <p:pRg st="2" end="2"/>
                                            </p:txEl>
                                          </p:spTgt>
                                        </p:tgtEl>
                                        <p:attrNameLst>
                                          <p:attrName>style.visibility</p:attrName>
                                        </p:attrNameLst>
                                      </p:cBhvr>
                                      <p:to>
                                        <p:strVal val="visible"/>
                                      </p:to>
                                    </p:set>
                                    <p:anim calcmode="lin" valueType="num">
                                      <p:cBhvr additive="base">
                                        <p:cTn id="19" dur="500" fill="hold"/>
                                        <p:tgtEl>
                                          <p:spTgt spid="6041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041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
            <a:ext cx="8229600" cy="838200"/>
          </a:xfrm>
        </p:spPr>
        <p:style>
          <a:lnRef idx="2">
            <a:schemeClr val="accent4"/>
          </a:lnRef>
          <a:fillRef idx="1">
            <a:schemeClr val="lt1"/>
          </a:fillRef>
          <a:effectRef idx="0">
            <a:schemeClr val="accent4"/>
          </a:effectRef>
          <a:fontRef idx="minor">
            <a:schemeClr val="dk1"/>
          </a:fontRef>
        </p:style>
        <p:txBody>
          <a:bodyPr>
            <a:normAutofit/>
          </a:bodyPr>
          <a:lstStyle/>
          <a:p>
            <a:pPr algn="ctr"/>
            <a:r>
              <a:rPr lang="en-US" sz="4000" b="1" dirty="0">
                <a:solidFill>
                  <a:schemeClr val="accent6"/>
                </a:solidFill>
              </a:rPr>
              <a:t>Recursive Formula</a:t>
            </a:r>
          </a:p>
        </p:txBody>
      </p:sp>
      <p:sp>
        <p:nvSpPr>
          <p:cNvPr id="5" name="Content Placeholder 2"/>
          <p:cNvSpPr>
            <a:spLocks noGrp="1"/>
          </p:cNvSpPr>
          <p:nvPr>
            <p:ph idx="1"/>
          </p:nvPr>
        </p:nvSpPr>
        <p:spPr>
          <a:xfrm>
            <a:off x="457200" y="1143000"/>
            <a:ext cx="8305800" cy="5410200"/>
          </a:xfrm>
          <a:solidFill>
            <a:srgbClr val="CCECFF"/>
          </a:solidFill>
        </p:spPr>
        <p:txBody>
          <a:bodyPr>
            <a:normAutofit/>
          </a:bodyPr>
          <a:lstStyle/>
          <a:p>
            <a:pPr marL="0" indent="0">
              <a:buNone/>
            </a:pPr>
            <a:r>
              <a:rPr lang="en-US" sz="2800" b="1" dirty="0">
                <a:solidFill>
                  <a:schemeClr val="accent5">
                    <a:lumMod val="75000"/>
                  </a:schemeClr>
                </a:solidFill>
                <a:latin typeface="Arial" pitchFamily="34" charset="0"/>
                <a:cs typeface="Arial" pitchFamily="34" charset="0"/>
              </a:rPr>
              <a:t>You can use a variable, such as a, with positive integer subscripts to represent the terms in a sequence.</a:t>
            </a:r>
          </a:p>
          <a:p>
            <a:pPr marL="0" indent="0">
              <a:buNone/>
            </a:pPr>
            <a:endParaRPr lang="en-US" sz="2800" b="1" dirty="0">
              <a:solidFill>
                <a:schemeClr val="accent5">
                  <a:lumMod val="75000"/>
                </a:schemeClr>
              </a:solidFill>
              <a:latin typeface="Arial" pitchFamily="34" charset="0"/>
              <a:cs typeface="Arial" pitchFamily="34" charset="0"/>
            </a:endParaRPr>
          </a:p>
          <a:p>
            <a:pPr marL="0" indent="0">
              <a:buNone/>
            </a:pPr>
            <a:r>
              <a:rPr lang="en-US" sz="2000" b="1" dirty="0">
                <a:solidFill>
                  <a:srgbClr val="D52F9A"/>
                </a:solidFill>
                <a:latin typeface="Arial" pitchFamily="34" charset="0"/>
                <a:cs typeface="Arial" pitchFamily="34" charset="0"/>
              </a:rPr>
              <a:t>1</a:t>
            </a:r>
            <a:r>
              <a:rPr lang="en-US" sz="2000" b="1" baseline="30000" dirty="0">
                <a:solidFill>
                  <a:srgbClr val="D52F9A"/>
                </a:solidFill>
                <a:latin typeface="Arial" pitchFamily="34" charset="0"/>
                <a:cs typeface="Arial" pitchFamily="34" charset="0"/>
              </a:rPr>
              <a:t>st</a:t>
            </a:r>
            <a:r>
              <a:rPr lang="en-US" sz="2000" b="1" dirty="0">
                <a:solidFill>
                  <a:schemeClr val="accent5">
                    <a:lumMod val="75000"/>
                  </a:schemeClr>
                </a:solidFill>
                <a:latin typeface="Arial" pitchFamily="34" charset="0"/>
                <a:cs typeface="Arial" pitchFamily="34" charset="0"/>
              </a:rPr>
              <a:t> term   </a:t>
            </a:r>
            <a:r>
              <a:rPr lang="en-US" sz="2000" b="1" dirty="0">
                <a:solidFill>
                  <a:srgbClr val="D52F9A"/>
                </a:solidFill>
                <a:latin typeface="Arial" pitchFamily="34" charset="0"/>
                <a:cs typeface="Arial" pitchFamily="34" charset="0"/>
              </a:rPr>
              <a:t>2</a:t>
            </a:r>
            <a:r>
              <a:rPr lang="en-US" sz="2000" b="1" baseline="30000" dirty="0">
                <a:solidFill>
                  <a:srgbClr val="D52F9A"/>
                </a:solidFill>
                <a:latin typeface="Arial" pitchFamily="34" charset="0"/>
                <a:cs typeface="Arial" pitchFamily="34" charset="0"/>
              </a:rPr>
              <a:t>nd</a:t>
            </a:r>
            <a:r>
              <a:rPr lang="en-US" sz="2000" b="1" dirty="0">
                <a:solidFill>
                  <a:schemeClr val="accent5">
                    <a:lumMod val="75000"/>
                  </a:schemeClr>
                </a:solidFill>
                <a:latin typeface="Arial" pitchFamily="34" charset="0"/>
                <a:cs typeface="Arial" pitchFamily="34" charset="0"/>
              </a:rPr>
              <a:t> term  </a:t>
            </a:r>
            <a:r>
              <a:rPr lang="en-US" sz="2000" b="1" dirty="0">
                <a:solidFill>
                  <a:srgbClr val="D52F9A"/>
                </a:solidFill>
                <a:latin typeface="Arial" pitchFamily="34" charset="0"/>
                <a:cs typeface="Arial" pitchFamily="34" charset="0"/>
              </a:rPr>
              <a:t>3</a:t>
            </a:r>
            <a:r>
              <a:rPr lang="en-US" sz="2000" b="1" baseline="30000" dirty="0">
                <a:solidFill>
                  <a:srgbClr val="D52F9A"/>
                </a:solidFill>
                <a:latin typeface="Arial" pitchFamily="34" charset="0"/>
                <a:cs typeface="Arial" pitchFamily="34" charset="0"/>
              </a:rPr>
              <a:t>rd</a:t>
            </a:r>
            <a:r>
              <a:rPr lang="en-US" sz="2000" b="1" dirty="0">
                <a:solidFill>
                  <a:schemeClr val="accent5">
                    <a:lumMod val="75000"/>
                  </a:schemeClr>
                </a:solidFill>
                <a:latin typeface="Arial" pitchFamily="34" charset="0"/>
                <a:cs typeface="Arial" pitchFamily="34" charset="0"/>
              </a:rPr>
              <a:t> term …  </a:t>
            </a:r>
            <a:r>
              <a:rPr lang="en-US" sz="2000" b="1" dirty="0">
                <a:solidFill>
                  <a:srgbClr val="D52F9A"/>
                </a:solidFill>
                <a:latin typeface="Arial" pitchFamily="34" charset="0"/>
                <a:cs typeface="Arial" pitchFamily="34" charset="0"/>
              </a:rPr>
              <a:t>n – 1 </a:t>
            </a:r>
            <a:r>
              <a:rPr lang="en-US" sz="2000" b="1" dirty="0">
                <a:solidFill>
                  <a:schemeClr val="accent5">
                    <a:lumMod val="75000"/>
                  </a:schemeClr>
                </a:solidFill>
                <a:latin typeface="Arial" pitchFamily="34" charset="0"/>
                <a:cs typeface="Arial" pitchFamily="34" charset="0"/>
              </a:rPr>
              <a:t>term   </a:t>
            </a:r>
            <a:r>
              <a:rPr lang="en-US" sz="2000" b="1" dirty="0">
                <a:solidFill>
                  <a:srgbClr val="D52F9A"/>
                </a:solidFill>
                <a:latin typeface="Arial" pitchFamily="34" charset="0"/>
                <a:cs typeface="Arial" pitchFamily="34" charset="0"/>
              </a:rPr>
              <a:t>nth</a:t>
            </a:r>
            <a:r>
              <a:rPr lang="en-US" sz="2000" b="1" dirty="0">
                <a:solidFill>
                  <a:schemeClr val="accent5">
                    <a:lumMod val="75000"/>
                  </a:schemeClr>
                </a:solidFill>
                <a:latin typeface="Arial" pitchFamily="34" charset="0"/>
                <a:cs typeface="Arial" pitchFamily="34" charset="0"/>
              </a:rPr>
              <a:t> term   </a:t>
            </a:r>
            <a:r>
              <a:rPr lang="en-US" sz="2000" b="1" dirty="0">
                <a:solidFill>
                  <a:srgbClr val="D52F9A"/>
                </a:solidFill>
                <a:latin typeface="Arial" pitchFamily="34" charset="0"/>
                <a:cs typeface="Arial" pitchFamily="34" charset="0"/>
              </a:rPr>
              <a:t>n + 1 </a:t>
            </a:r>
            <a:r>
              <a:rPr lang="en-US" sz="2000" b="1" dirty="0">
                <a:solidFill>
                  <a:schemeClr val="accent5">
                    <a:lumMod val="75000"/>
                  </a:schemeClr>
                </a:solidFill>
                <a:latin typeface="Arial" pitchFamily="34" charset="0"/>
                <a:cs typeface="Arial" pitchFamily="34" charset="0"/>
              </a:rPr>
              <a:t>term …</a:t>
            </a:r>
          </a:p>
        </p:txBody>
      </p:sp>
      <p:cxnSp>
        <p:nvCxnSpPr>
          <p:cNvPr id="7" name="Straight Arrow Connector 6"/>
          <p:cNvCxnSpPr/>
          <p:nvPr/>
        </p:nvCxnSpPr>
        <p:spPr>
          <a:xfrm>
            <a:off x="990600" y="3733800"/>
            <a:ext cx="0" cy="609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209800" y="3733800"/>
            <a:ext cx="0" cy="609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352800" y="3713018"/>
            <a:ext cx="0" cy="609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800600" y="3706091"/>
            <a:ext cx="0" cy="609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096000" y="3726873"/>
            <a:ext cx="0" cy="609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7391400" y="3733800"/>
            <a:ext cx="0" cy="609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p:cNvSpPr txBox="1"/>
              <p:nvPr/>
            </p:nvSpPr>
            <p:spPr>
              <a:xfrm>
                <a:off x="685800" y="4386590"/>
                <a:ext cx="60960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b="1" i="1" smtClean="0">
                              <a:solidFill>
                                <a:schemeClr val="tx2"/>
                              </a:solidFill>
                              <a:latin typeface="Cambria Math" panose="02040503050406030204" pitchFamily="18" charset="0"/>
                            </a:rPr>
                          </m:ctrlPr>
                        </m:sSubPr>
                        <m:e>
                          <m:r>
                            <a:rPr lang="en-US" sz="2800" b="1" i="1" smtClean="0">
                              <a:solidFill>
                                <a:schemeClr val="tx2"/>
                              </a:solidFill>
                              <a:latin typeface="Cambria Math"/>
                            </a:rPr>
                            <m:t>𝒂</m:t>
                          </m:r>
                        </m:e>
                        <m:sub>
                          <m:r>
                            <a:rPr lang="en-US" sz="2800" b="1" i="1" smtClean="0">
                              <a:solidFill>
                                <a:schemeClr val="tx2"/>
                              </a:solidFill>
                              <a:latin typeface="Cambria Math"/>
                            </a:rPr>
                            <m:t>𝟏</m:t>
                          </m:r>
                        </m:sub>
                      </m:sSub>
                    </m:oMath>
                  </m:oMathPara>
                </a14:m>
                <a:endParaRPr lang="en-US" sz="2800" b="1" dirty="0">
                  <a:solidFill>
                    <a:schemeClr val="tx2"/>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685800" y="4386590"/>
                <a:ext cx="609600" cy="523220"/>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1905000" y="4395144"/>
                <a:ext cx="60960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b="1" i="1" smtClean="0">
                              <a:solidFill>
                                <a:schemeClr val="tx2"/>
                              </a:solidFill>
                              <a:latin typeface="Cambria Math" panose="02040503050406030204" pitchFamily="18" charset="0"/>
                            </a:rPr>
                          </m:ctrlPr>
                        </m:sSubPr>
                        <m:e>
                          <m:r>
                            <a:rPr lang="en-US" sz="2800" b="1" i="1" smtClean="0">
                              <a:solidFill>
                                <a:schemeClr val="tx2"/>
                              </a:solidFill>
                              <a:latin typeface="Cambria Math"/>
                            </a:rPr>
                            <m:t>𝒂</m:t>
                          </m:r>
                        </m:e>
                        <m:sub>
                          <m:r>
                            <a:rPr lang="en-US" sz="2800" b="1" i="1" smtClean="0">
                              <a:solidFill>
                                <a:schemeClr val="tx2"/>
                              </a:solidFill>
                              <a:latin typeface="Cambria Math"/>
                            </a:rPr>
                            <m:t>𝟐</m:t>
                          </m:r>
                        </m:sub>
                      </m:sSub>
                    </m:oMath>
                  </m:oMathPara>
                </a14:m>
                <a:endParaRPr lang="en-US" sz="2800" b="1" dirty="0">
                  <a:solidFill>
                    <a:schemeClr val="tx2"/>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1905000" y="4395144"/>
                <a:ext cx="609600" cy="523220"/>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3048000" y="4375989"/>
                <a:ext cx="60960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b="1" i="1" smtClean="0">
                              <a:solidFill>
                                <a:schemeClr val="tx2"/>
                              </a:solidFill>
                              <a:latin typeface="Cambria Math" panose="02040503050406030204" pitchFamily="18" charset="0"/>
                            </a:rPr>
                          </m:ctrlPr>
                        </m:sSubPr>
                        <m:e>
                          <m:r>
                            <a:rPr lang="en-US" sz="2800" b="1" i="1" smtClean="0">
                              <a:solidFill>
                                <a:schemeClr val="tx2"/>
                              </a:solidFill>
                              <a:latin typeface="Cambria Math"/>
                            </a:rPr>
                            <m:t>𝒂</m:t>
                          </m:r>
                        </m:e>
                        <m:sub>
                          <m:r>
                            <a:rPr lang="en-US" sz="2800" b="1" i="1" smtClean="0">
                              <a:solidFill>
                                <a:schemeClr val="tx2"/>
                              </a:solidFill>
                              <a:latin typeface="Cambria Math"/>
                            </a:rPr>
                            <m:t>𝟑</m:t>
                          </m:r>
                        </m:sub>
                      </m:sSub>
                    </m:oMath>
                  </m:oMathPara>
                </a14:m>
                <a:endParaRPr lang="en-US" sz="2800" b="1" dirty="0">
                  <a:solidFill>
                    <a:schemeClr val="tx2"/>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3048000" y="4375989"/>
                <a:ext cx="609600" cy="523220"/>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4343400" y="4412252"/>
                <a:ext cx="60960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b="1" i="1" smtClean="0">
                              <a:solidFill>
                                <a:schemeClr val="tx2"/>
                              </a:solidFill>
                              <a:latin typeface="Cambria Math" panose="02040503050406030204" pitchFamily="18" charset="0"/>
                            </a:rPr>
                          </m:ctrlPr>
                        </m:sSubPr>
                        <m:e>
                          <m:r>
                            <a:rPr lang="en-US" sz="2800" b="1" i="1" smtClean="0">
                              <a:solidFill>
                                <a:schemeClr val="tx2"/>
                              </a:solidFill>
                              <a:latin typeface="Cambria Math"/>
                            </a:rPr>
                            <m:t>𝒂</m:t>
                          </m:r>
                        </m:e>
                        <m:sub>
                          <m:r>
                            <a:rPr lang="en-US" sz="2800" b="1" i="1" smtClean="0">
                              <a:solidFill>
                                <a:schemeClr val="tx2"/>
                              </a:solidFill>
                              <a:latin typeface="Cambria Math"/>
                            </a:rPr>
                            <m:t>𝒏</m:t>
                          </m:r>
                          <m:r>
                            <a:rPr lang="en-US" sz="2800" b="1" i="1" smtClean="0">
                              <a:solidFill>
                                <a:schemeClr val="tx2"/>
                              </a:solidFill>
                              <a:latin typeface="Cambria Math"/>
                            </a:rPr>
                            <m:t>−</m:t>
                          </m:r>
                          <m:r>
                            <a:rPr lang="en-US" sz="2800" b="1" i="1" smtClean="0">
                              <a:solidFill>
                                <a:schemeClr val="tx2"/>
                              </a:solidFill>
                              <a:latin typeface="Cambria Math"/>
                            </a:rPr>
                            <m:t>𝟏</m:t>
                          </m:r>
                        </m:sub>
                      </m:sSub>
                    </m:oMath>
                  </m:oMathPara>
                </a14:m>
                <a:endParaRPr lang="en-US" sz="2800" b="1" dirty="0">
                  <a:solidFill>
                    <a:schemeClr val="tx2"/>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4343400" y="4412252"/>
                <a:ext cx="609600" cy="523220"/>
              </a:xfrm>
              <a:prstGeom prst="rect">
                <a:avLst/>
              </a:prstGeom>
              <a:blipFill rotWithShape="1">
                <a:blip r:embed="rId5"/>
                <a:stretch>
                  <a:fillRect r="-3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5791200" y="4420806"/>
                <a:ext cx="60960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b="1" i="1" smtClean="0">
                              <a:solidFill>
                                <a:schemeClr val="tx2"/>
                              </a:solidFill>
                              <a:latin typeface="Cambria Math" panose="02040503050406030204" pitchFamily="18" charset="0"/>
                            </a:rPr>
                          </m:ctrlPr>
                        </m:sSubPr>
                        <m:e>
                          <m:r>
                            <a:rPr lang="en-US" sz="2800" b="1" i="1" smtClean="0">
                              <a:solidFill>
                                <a:schemeClr val="tx2"/>
                              </a:solidFill>
                              <a:latin typeface="Cambria Math"/>
                            </a:rPr>
                            <m:t>𝒂</m:t>
                          </m:r>
                        </m:e>
                        <m:sub>
                          <m:r>
                            <a:rPr lang="en-US" sz="2800" b="1" i="1" smtClean="0">
                              <a:solidFill>
                                <a:schemeClr val="tx2"/>
                              </a:solidFill>
                              <a:latin typeface="Cambria Math"/>
                            </a:rPr>
                            <m:t>𝒏</m:t>
                          </m:r>
                        </m:sub>
                      </m:sSub>
                    </m:oMath>
                  </m:oMathPara>
                </a14:m>
                <a:endParaRPr lang="en-US" sz="2800" b="1" dirty="0">
                  <a:solidFill>
                    <a:schemeClr val="tx2"/>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5791200" y="4420806"/>
                <a:ext cx="609600" cy="523220"/>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7086600" y="4420806"/>
                <a:ext cx="60960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b="1" i="1" smtClean="0">
                              <a:solidFill>
                                <a:schemeClr val="tx2"/>
                              </a:solidFill>
                              <a:latin typeface="Cambria Math" panose="02040503050406030204" pitchFamily="18" charset="0"/>
                            </a:rPr>
                          </m:ctrlPr>
                        </m:sSubPr>
                        <m:e>
                          <m:r>
                            <a:rPr lang="en-US" sz="2800" b="1" i="1" smtClean="0">
                              <a:solidFill>
                                <a:schemeClr val="tx2"/>
                              </a:solidFill>
                              <a:latin typeface="Cambria Math"/>
                            </a:rPr>
                            <m:t>𝒂</m:t>
                          </m:r>
                        </m:e>
                        <m:sub>
                          <m:r>
                            <a:rPr lang="en-US" sz="2800" b="1" i="1" smtClean="0">
                              <a:solidFill>
                                <a:schemeClr val="tx2"/>
                              </a:solidFill>
                              <a:latin typeface="Cambria Math"/>
                            </a:rPr>
                            <m:t>𝒏</m:t>
                          </m:r>
                          <m:r>
                            <a:rPr lang="en-US" sz="2800" b="1" i="1" smtClean="0">
                              <a:solidFill>
                                <a:schemeClr val="tx2"/>
                              </a:solidFill>
                              <a:latin typeface="Cambria Math"/>
                            </a:rPr>
                            <m:t>+</m:t>
                          </m:r>
                          <m:r>
                            <a:rPr lang="en-US" sz="2800" b="1" i="1" smtClean="0">
                              <a:solidFill>
                                <a:schemeClr val="tx2"/>
                              </a:solidFill>
                              <a:latin typeface="Cambria Math"/>
                            </a:rPr>
                            <m:t>𝟏</m:t>
                          </m:r>
                        </m:sub>
                      </m:sSub>
                    </m:oMath>
                  </m:oMathPara>
                </a14:m>
                <a:endParaRPr lang="en-US" sz="2800" b="1" dirty="0">
                  <a:solidFill>
                    <a:schemeClr val="tx2"/>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7086600" y="4420806"/>
                <a:ext cx="609600" cy="523220"/>
              </a:xfrm>
              <a:prstGeom prst="rect">
                <a:avLst/>
              </a:prstGeom>
              <a:blipFill rotWithShape="1">
                <a:blip r:embed="rId7"/>
                <a:stretch>
                  <a:fillRect r="-32000"/>
                </a:stretch>
              </a:blipFill>
            </p:spPr>
            <p:txBody>
              <a:bodyPr/>
              <a:lstStyle/>
              <a:p>
                <a:r>
                  <a:rPr lang="en-US">
                    <a:noFill/>
                  </a:rPr>
                  <a:t> </a:t>
                </a:r>
              </a:p>
            </p:txBody>
          </p:sp>
        </mc:Fallback>
      </mc:AlternateContent>
      <p:sp>
        <p:nvSpPr>
          <p:cNvPr id="19" name="TextBox 18"/>
          <p:cNvSpPr txBox="1"/>
          <p:nvPr/>
        </p:nvSpPr>
        <p:spPr>
          <a:xfrm>
            <a:off x="3726873" y="4420806"/>
            <a:ext cx="609600" cy="523220"/>
          </a:xfrm>
          <a:prstGeom prst="rect">
            <a:avLst/>
          </a:prstGeom>
          <a:noFill/>
        </p:spPr>
        <p:txBody>
          <a:bodyPr wrap="square" rtlCol="0">
            <a:spAutoFit/>
          </a:bodyPr>
          <a:lstStyle/>
          <a:p>
            <a:r>
              <a:rPr lang="en-US" sz="2800" b="1" dirty="0">
                <a:solidFill>
                  <a:schemeClr val="tx2"/>
                </a:solidFill>
              </a:rPr>
              <a:t>…</a:t>
            </a:r>
          </a:p>
        </p:txBody>
      </p:sp>
      <p:sp>
        <p:nvSpPr>
          <p:cNvPr id="20" name="TextBox 19"/>
          <p:cNvSpPr txBox="1"/>
          <p:nvPr/>
        </p:nvSpPr>
        <p:spPr>
          <a:xfrm>
            <a:off x="8001000" y="4420806"/>
            <a:ext cx="609600" cy="523220"/>
          </a:xfrm>
          <a:prstGeom prst="rect">
            <a:avLst/>
          </a:prstGeom>
          <a:noFill/>
        </p:spPr>
        <p:txBody>
          <a:bodyPr wrap="square" rtlCol="0">
            <a:spAutoFit/>
          </a:bodyPr>
          <a:lstStyle/>
          <a:p>
            <a:r>
              <a:rPr lang="en-US" sz="2800" b="1" dirty="0">
                <a:solidFill>
                  <a:schemeClr val="tx2"/>
                </a:solidFill>
              </a:rPr>
              <a:t>…</a:t>
            </a:r>
          </a:p>
        </p:txBody>
      </p:sp>
      <p:sp>
        <p:nvSpPr>
          <p:cNvPr id="21" name="TextBox 20"/>
          <p:cNvSpPr txBox="1"/>
          <p:nvPr/>
        </p:nvSpPr>
        <p:spPr>
          <a:xfrm>
            <a:off x="533400" y="5029200"/>
            <a:ext cx="8077200" cy="1384995"/>
          </a:xfrm>
          <a:prstGeom prst="rect">
            <a:avLst/>
          </a:prstGeom>
          <a:noFill/>
        </p:spPr>
        <p:txBody>
          <a:bodyPr wrap="square" rtlCol="0">
            <a:spAutoFit/>
          </a:bodyPr>
          <a:lstStyle/>
          <a:p>
            <a:r>
              <a:rPr lang="en-US" sz="2800" b="1" u="sng" dirty="0">
                <a:solidFill>
                  <a:schemeClr val="accent4">
                    <a:lumMod val="50000"/>
                  </a:schemeClr>
                </a:solidFill>
              </a:rPr>
              <a:t>Recursive Formula:</a:t>
            </a:r>
          </a:p>
          <a:p>
            <a:r>
              <a:rPr lang="en-US" sz="2800" b="1" dirty="0">
                <a:solidFill>
                  <a:schemeClr val="accent4">
                    <a:lumMod val="50000"/>
                  </a:schemeClr>
                </a:solidFill>
              </a:rPr>
              <a:t>Defines the terms in a sequence by relating each term to the ones before it.</a:t>
            </a:r>
          </a:p>
        </p:txBody>
      </p:sp>
    </p:spTree>
    <p:extLst>
      <p:ext uri="{BB962C8B-B14F-4D97-AF65-F5344CB8AC3E}">
        <p14:creationId xmlns:p14="http://schemas.microsoft.com/office/powerpoint/2010/main" val="3586196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5">
                                            <p:bg/>
                                          </p:spTgt>
                                        </p:tgtEl>
                                        <p:attrNameLst>
                                          <p:attrName>style.visibility</p:attrName>
                                        </p:attrNameLst>
                                      </p:cBhvr>
                                      <p:to>
                                        <p:strVal val="visible"/>
                                      </p:to>
                                    </p:set>
                                    <p:anim calcmode="lin" valueType="num">
                                      <p:cBhvr additive="base">
                                        <p:cTn id="12" dur="500" fill="hold"/>
                                        <p:tgtEl>
                                          <p:spTgt spid="5">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5">
                                            <p:bg/>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 calcmode="lin" valueType="num">
                                      <p:cBhvr additive="base">
                                        <p:cTn id="1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 calcmode="lin" valueType="num">
                                      <p:cBhvr additive="base">
                                        <p:cTn id="2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42"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par>
                          <p:cTn id="37" fill="hold">
                            <p:stCondLst>
                              <p:cond delay="2000"/>
                            </p:stCondLst>
                            <p:childTnLst>
                              <p:par>
                                <p:cTn id="38" presetID="42" presetClass="entr" presetSubtype="0"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childTnLst>
                          </p:cTn>
                        </p:par>
                        <p:par>
                          <p:cTn id="43" fill="hold">
                            <p:stCondLst>
                              <p:cond delay="3000"/>
                            </p:stCondLst>
                            <p:childTnLst>
                              <p:par>
                                <p:cTn id="44" presetID="42" presetClass="entr" presetSubtype="0"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42" presetClass="entr" presetSubtype="0" fill="hold" nodeType="after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1000"/>
                                        <p:tgtEl>
                                          <p:spTgt spid="9"/>
                                        </p:tgtEl>
                                      </p:cBhvr>
                                    </p:animEffect>
                                    <p:anim calcmode="lin" valueType="num">
                                      <p:cBhvr>
                                        <p:cTn id="53" dur="1000" fill="hold"/>
                                        <p:tgtEl>
                                          <p:spTgt spid="9"/>
                                        </p:tgtEl>
                                        <p:attrNameLst>
                                          <p:attrName>ppt_x</p:attrName>
                                        </p:attrNameLst>
                                      </p:cBhvr>
                                      <p:tavLst>
                                        <p:tav tm="0">
                                          <p:val>
                                            <p:strVal val="#ppt_x"/>
                                          </p:val>
                                        </p:tav>
                                        <p:tav tm="100000">
                                          <p:val>
                                            <p:strVal val="#ppt_x"/>
                                          </p:val>
                                        </p:tav>
                                      </p:tavLst>
                                    </p:anim>
                                    <p:anim calcmode="lin" valueType="num">
                                      <p:cBhvr>
                                        <p:cTn id="54" dur="1000" fill="hold"/>
                                        <p:tgtEl>
                                          <p:spTgt spid="9"/>
                                        </p:tgtEl>
                                        <p:attrNameLst>
                                          <p:attrName>ppt_y</p:attrName>
                                        </p:attrNameLst>
                                      </p:cBhvr>
                                      <p:tavLst>
                                        <p:tav tm="0">
                                          <p:val>
                                            <p:strVal val="#ppt_y+.1"/>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1000"/>
                                        <p:tgtEl>
                                          <p:spTgt spid="15"/>
                                        </p:tgtEl>
                                      </p:cBhvr>
                                    </p:animEffect>
                                    <p:anim calcmode="lin" valueType="num">
                                      <p:cBhvr>
                                        <p:cTn id="59" dur="1000" fill="hold"/>
                                        <p:tgtEl>
                                          <p:spTgt spid="15"/>
                                        </p:tgtEl>
                                        <p:attrNameLst>
                                          <p:attrName>ppt_x</p:attrName>
                                        </p:attrNameLst>
                                      </p:cBhvr>
                                      <p:tavLst>
                                        <p:tav tm="0">
                                          <p:val>
                                            <p:strVal val="#ppt_x"/>
                                          </p:val>
                                        </p:tav>
                                        <p:tav tm="100000">
                                          <p:val>
                                            <p:strVal val="#ppt_x"/>
                                          </p:val>
                                        </p:tav>
                                      </p:tavLst>
                                    </p:anim>
                                    <p:anim calcmode="lin" valueType="num">
                                      <p:cBhvr>
                                        <p:cTn id="60" dur="1000" fill="hold"/>
                                        <p:tgtEl>
                                          <p:spTgt spid="15"/>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42"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fade">
                                      <p:cBhvr>
                                        <p:cTn id="70" dur="1000"/>
                                        <p:tgtEl>
                                          <p:spTgt spid="10"/>
                                        </p:tgtEl>
                                      </p:cBhvr>
                                    </p:animEffect>
                                    <p:anim calcmode="lin" valueType="num">
                                      <p:cBhvr>
                                        <p:cTn id="71" dur="1000" fill="hold"/>
                                        <p:tgtEl>
                                          <p:spTgt spid="10"/>
                                        </p:tgtEl>
                                        <p:attrNameLst>
                                          <p:attrName>ppt_x</p:attrName>
                                        </p:attrNameLst>
                                      </p:cBhvr>
                                      <p:tavLst>
                                        <p:tav tm="0">
                                          <p:val>
                                            <p:strVal val="#ppt_x"/>
                                          </p:val>
                                        </p:tav>
                                        <p:tav tm="100000">
                                          <p:val>
                                            <p:strVal val="#ppt_x"/>
                                          </p:val>
                                        </p:tav>
                                      </p:tavLst>
                                    </p:anim>
                                    <p:anim calcmode="lin" valueType="num">
                                      <p:cBhvr>
                                        <p:cTn id="72" dur="1000" fill="hold"/>
                                        <p:tgtEl>
                                          <p:spTgt spid="10"/>
                                        </p:tgtEl>
                                        <p:attrNameLst>
                                          <p:attrName>ppt_y</p:attrName>
                                        </p:attrNameLst>
                                      </p:cBhvr>
                                      <p:tavLst>
                                        <p:tav tm="0">
                                          <p:val>
                                            <p:strVal val="#ppt_y+.1"/>
                                          </p:val>
                                        </p:tav>
                                        <p:tav tm="100000">
                                          <p:val>
                                            <p:strVal val="#ppt_y"/>
                                          </p:val>
                                        </p:tav>
                                      </p:tavLst>
                                    </p:anim>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42" presetClass="entr" presetSubtype="0"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Effect transition="in" filter="fade">
                                      <p:cBhvr>
                                        <p:cTn id="82" dur="1000"/>
                                        <p:tgtEl>
                                          <p:spTgt spid="11"/>
                                        </p:tgtEl>
                                      </p:cBhvr>
                                    </p:animEffect>
                                    <p:anim calcmode="lin" valueType="num">
                                      <p:cBhvr>
                                        <p:cTn id="83" dur="1000" fill="hold"/>
                                        <p:tgtEl>
                                          <p:spTgt spid="11"/>
                                        </p:tgtEl>
                                        <p:attrNameLst>
                                          <p:attrName>ppt_x</p:attrName>
                                        </p:attrNameLst>
                                      </p:cBhvr>
                                      <p:tavLst>
                                        <p:tav tm="0">
                                          <p:val>
                                            <p:strVal val="#ppt_x"/>
                                          </p:val>
                                        </p:tav>
                                        <p:tav tm="100000">
                                          <p:val>
                                            <p:strVal val="#ppt_x"/>
                                          </p:val>
                                        </p:tav>
                                      </p:tavLst>
                                    </p:anim>
                                    <p:anim calcmode="lin" valueType="num">
                                      <p:cBhvr>
                                        <p:cTn id="84" dur="1000" fill="hold"/>
                                        <p:tgtEl>
                                          <p:spTgt spid="11"/>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2" presetClass="entr" presetSubtype="0"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Effect transition="in" filter="fade">
                                      <p:cBhvr>
                                        <p:cTn id="88" dur="1000"/>
                                        <p:tgtEl>
                                          <p:spTgt spid="17"/>
                                        </p:tgtEl>
                                      </p:cBhvr>
                                    </p:animEffect>
                                    <p:anim calcmode="lin" valueType="num">
                                      <p:cBhvr>
                                        <p:cTn id="89" dur="1000" fill="hold"/>
                                        <p:tgtEl>
                                          <p:spTgt spid="17"/>
                                        </p:tgtEl>
                                        <p:attrNameLst>
                                          <p:attrName>ppt_x</p:attrName>
                                        </p:attrNameLst>
                                      </p:cBhvr>
                                      <p:tavLst>
                                        <p:tav tm="0">
                                          <p:val>
                                            <p:strVal val="#ppt_x"/>
                                          </p:val>
                                        </p:tav>
                                        <p:tav tm="100000">
                                          <p:val>
                                            <p:strVal val="#ppt_x"/>
                                          </p:val>
                                        </p:tav>
                                      </p:tavLst>
                                    </p:anim>
                                    <p:anim calcmode="lin" valueType="num">
                                      <p:cBhvr>
                                        <p:cTn id="90" dur="1000" fill="hold"/>
                                        <p:tgtEl>
                                          <p:spTgt spid="17"/>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2" presetClass="entr" presetSubtype="0"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Effect transition="in" filter="fade">
                                      <p:cBhvr>
                                        <p:cTn id="100" dur="1000"/>
                                        <p:tgtEl>
                                          <p:spTgt spid="18"/>
                                        </p:tgtEl>
                                      </p:cBhvr>
                                    </p:animEffect>
                                    <p:anim calcmode="lin" valueType="num">
                                      <p:cBhvr>
                                        <p:cTn id="101" dur="1000" fill="hold"/>
                                        <p:tgtEl>
                                          <p:spTgt spid="18"/>
                                        </p:tgtEl>
                                        <p:attrNameLst>
                                          <p:attrName>ppt_x</p:attrName>
                                        </p:attrNameLst>
                                      </p:cBhvr>
                                      <p:tavLst>
                                        <p:tav tm="0">
                                          <p:val>
                                            <p:strVal val="#ppt_x"/>
                                          </p:val>
                                        </p:tav>
                                        <p:tav tm="100000">
                                          <p:val>
                                            <p:strVal val="#ppt_x"/>
                                          </p:val>
                                        </p:tav>
                                      </p:tavLst>
                                    </p:anim>
                                    <p:anim calcmode="lin" valueType="num">
                                      <p:cBhvr>
                                        <p:cTn id="102" dur="1000" fill="hold"/>
                                        <p:tgtEl>
                                          <p:spTgt spid="18"/>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0"/>
                                        </p:tgtEl>
                                        <p:attrNameLst>
                                          <p:attrName>style.visibility</p:attrName>
                                        </p:attrNameLst>
                                      </p:cBhvr>
                                      <p:to>
                                        <p:strVal val="visible"/>
                                      </p:to>
                                    </p:set>
                                    <p:animEffect transition="in" filter="fade">
                                      <p:cBhvr>
                                        <p:cTn id="106" dur="1000"/>
                                        <p:tgtEl>
                                          <p:spTgt spid="20"/>
                                        </p:tgtEl>
                                      </p:cBhvr>
                                    </p:animEffect>
                                    <p:anim calcmode="lin" valueType="num">
                                      <p:cBhvr>
                                        <p:cTn id="107" dur="1000" fill="hold"/>
                                        <p:tgtEl>
                                          <p:spTgt spid="20"/>
                                        </p:tgtEl>
                                        <p:attrNameLst>
                                          <p:attrName>ppt_x</p:attrName>
                                        </p:attrNameLst>
                                      </p:cBhvr>
                                      <p:tavLst>
                                        <p:tav tm="0">
                                          <p:val>
                                            <p:strVal val="#ppt_x"/>
                                          </p:val>
                                        </p:tav>
                                        <p:tav tm="100000">
                                          <p:val>
                                            <p:strVal val="#ppt_x"/>
                                          </p:val>
                                        </p:tav>
                                      </p:tavLst>
                                    </p:anim>
                                    <p:anim calcmode="lin" valueType="num">
                                      <p:cBhvr>
                                        <p:cTn id="10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21"/>
                                        </p:tgtEl>
                                        <p:attrNameLst>
                                          <p:attrName>style.visibility</p:attrName>
                                        </p:attrNameLst>
                                      </p:cBhvr>
                                      <p:to>
                                        <p:strVal val="visible"/>
                                      </p:to>
                                    </p:set>
                                    <p:anim calcmode="lin" valueType="num">
                                      <p:cBhvr additive="base">
                                        <p:cTn id="113" dur="500" fill="hold"/>
                                        <p:tgtEl>
                                          <p:spTgt spid="21"/>
                                        </p:tgtEl>
                                        <p:attrNameLst>
                                          <p:attrName>ppt_x</p:attrName>
                                        </p:attrNameLst>
                                      </p:cBhvr>
                                      <p:tavLst>
                                        <p:tav tm="0">
                                          <p:val>
                                            <p:strVal val="#ppt_x"/>
                                          </p:val>
                                        </p:tav>
                                        <p:tav tm="100000">
                                          <p:val>
                                            <p:strVal val="#ppt_x"/>
                                          </p:val>
                                        </p:tav>
                                      </p:tavLst>
                                    </p:anim>
                                    <p:anim calcmode="lin" valueType="num">
                                      <p:cBhvr additive="base">
                                        <p:cTn id="1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uiExpand="1" build="p" animBg="1"/>
      <p:bldP spid="13" grpId="0"/>
      <p:bldP spid="14" grpId="0"/>
      <p:bldP spid="15" grpId="0"/>
      <p:bldP spid="16" grpId="0"/>
      <p:bldP spid="17" grpId="0"/>
      <p:bldP spid="18" grpId="0"/>
      <p:bldP spid="19" grpId="0"/>
      <p:bldP spid="20" grpId="0"/>
      <p:bldP spid="21" grpId="0"/>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0" y="0"/>
            <a:ext cx="9144000" cy="1143000"/>
          </a:xfrm>
        </p:spPr>
        <p:txBody>
          <a:bodyPr/>
          <a:lstStyle/>
          <a:p>
            <a:pPr algn="ctr"/>
            <a:r>
              <a:rPr lang="en-US" altLang="en-US" sz="4800"/>
              <a:t>Arithmetic Series</a:t>
            </a:r>
            <a:endParaRPr lang="en-US" altLang="en-US"/>
          </a:p>
        </p:txBody>
      </p:sp>
      <p:sp>
        <p:nvSpPr>
          <p:cNvPr id="64515" name="Rectangle 3"/>
          <p:cNvSpPr>
            <a:spLocks noGrp="1" noChangeArrowheads="1"/>
          </p:cNvSpPr>
          <p:nvPr>
            <p:ph type="body" idx="1"/>
          </p:nvPr>
        </p:nvSpPr>
        <p:spPr>
          <a:xfrm>
            <a:off x="990600" y="838200"/>
            <a:ext cx="8153400" cy="6019800"/>
          </a:xfrm>
        </p:spPr>
        <p:txBody>
          <a:bodyPr/>
          <a:lstStyle/>
          <a:p>
            <a:r>
              <a:rPr lang="en-US" altLang="en-US" sz="4400">
                <a:latin typeface="Comic Sans MS" panose="030F0702030302020204" pitchFamily="66" charset="0"/>
              </a:rPr>
              <a:t>What if we wanted to find S</a:t>
            </a:r>
            <a:r>
              <a:rPr lang="en-US" altLang="en-US" sz="4400" baseline="-25000">
                <a:latin typeface="Comic Sans MS" panose="030F0702030302020204" pitchFamily="66" charset="0"/>
              </a:rPr>
              <a:t>100</a:t>
            </a:r>
            <a:r>
              <a:rPr lang="en-US" altLang="en-US" sz="4400">
                <a:latin typeface="Comic Sans MS" panose="030F0702030302020204" pitchFamily="66" charset="0"/>
              </a:rPr>
              <a:t> for the sequence in the last example. It would be a pain to have to list all the terms and try to add them up. </a:t>
            </a:r>
          </a:p>
          <a:p>
            <a:r>
              <a:rPr lang="en-US" altLang="en-US" sz="4400">
                <a:latin typeface="Comic Sans MS" panose="030F0702030302020204" pitchFamily="66" charset="0"/>
              </a:rPr>
              <a:t>Let’s figure out a formula!! :) </a:t>
            </a:r>
          </a:p>
        </p:txBody>
      </p:sp>
    </p:spTree>
    <p:extLst>
      <p:ext uri="{BB962C8B-B14F-4D97-AF65-F5344CB8AC3E}">
        <p14:creationId xmlns:p14="http://schemas.microsoft.com/office/powerpoint/2010/main" val="7272666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 calcmode="lin" valueType="num">
                                      <p:cBhvr additive="base">
                                        <p:cTn id="7" dur="500" fill="hold"/>
                                        <p:tgtEl>
                                          <p:spTgt spid="645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451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4515">
                                            <p:txEl>
                                              <p:pRg st="1" end="1"/>
                                            </p:txEl>
                                          </p:spTgt>
                                        </p:tgtEl>
                                        <p:attrNameLst>
                                          <p:attrName>style.visibility</p:attrName>
                                        </p:attrNameLst>
                                      </p:cBhvr>
                                      <p:to>
                                        <p:strVal val="visible"/>
                                      </p:to>
                                    </p:set>
                                    <p:anim calcmode="lin" valueType="num">
                                      <p:cBhvr additive="base">
                                        <p:cTn id="13" dur="500" fill="hold"/>
                                        <p:tgtEl>
                                          <p:spTgt spid="645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451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0" y="0"/>
            <a:ext cx="9144000" cy="1143000"/>
          </a:xfrm>
        </p:spPr>
        <p:txBody>
          <a:bodyPr/>
          <a:lstStyle/>
          <a:p>
            <a:pPr algn="ctr"/>
            <a:r>
              <a:rPr lang="en-US" altLang="en-US" sz="4800"/>
              <a:t>Sum of Arithmetic Series</a:t>
            </a:r>
            <a:endParaRPr lang="en-US" altLang="en-US"/>
          </a:p>
        </p:txBody>
      </p:sp>
      <p:sp>
        <p:nvSpPr>
          <p:cNvPr id="65539" name="Rectangle 3"/>
          <p:cNvSpPr>
            <a:spLocks noGrp="1" noChangeArrowheads="1"/>
          </p:cNvSpPr>
          <p:nvPr>
            <p:ph type="body" idx="1"/>
          </p:nvPr>
        </p:nvSpPr>
        <p:spPr>
          <a:xfrm>
            <a:off x="990600" y="685800"/>
            <a:ext cx="8153400" cy="6172200"/>
          </a:xfrm>
        </p:spPr>
        <p:txBody>
          <a:bodyPr>
            <a:normAutofit lnSpcReduction="10000"/>
          </a:bodyPr>
          <a:lstStyle/>
          <a:p>
            <a:r>
              <a:rPr lang="en-US" altLang="en-US" sz="4400">
                <a:latin typeface="Comic Sans MS" panose="030F0702030302020204" pitchFamily="66" charset="0"/>
              </a:rPr>
              <a:t>Let’s find S</a:t>
            </a:r>
            <a:r>
              <a:rPr lang="en-US" altLang="en-US" sz="4400" baseline="-25000">
                <a:latin typeface="Comic Sans MS" panose="030F0702030302020204" pitchFamily="66" charset="0"/>
              </a:rPr>
              <a:t>7</a:t>
            </a:r>
            <a:r>
              <a:rPr lang="en-US" altLang="en-US" sz="4400">
                <a:latin typeface="Comic Sans MS" panose="030F0702030302020204" pitchFamily="66" charset="0"/>
              </a:rPr>
              <a:t> of the sequence 1, 2, 3, 4, 5, 6, 7, 8, 9, …</a:t>
            </a:r>
          </a:p>
          <a:p>
            <a:r>
              <a:rPr lang="en-US" altLang="en-US" sz="4400">
                <a:latin typeface="Comic Sans MS" panose="030F0702030302020204" pitchFamily="66" charset="0"/>
              </a:rPr>
              <a:t>If we add S</a:t>
            </a:r>
            <a:r>
              <a:rPr lang="en-US" altLang="en-US" sz="4400" baseline="-25000">
                <a:latin typeface="Comic Sans MS" panose="030F0702030302020204" pitchFamily="66" charset="0"/>
              </a:rPr>
              <a:t>7</a:t>
            </a:r>
            <a:r>
              <a:rPr lang="en-US" altLang="en-US" sz="4400">
                <a:latin typeface="Comic Sans MS" panose="030F0702030302020204" pitchFamily="66" charset="0"/>
              </a:rPr>
              <a:t> in too different orders we get:</a:t>
            </a:r>
          </a:p>
          <a:p>
            <a:pPr>
              <a:buFontTx/>
              <a:buNone/>
            </a:pPr>
            <a:r>
              <a:rPr lang="en-US" altLang="en-US" sz="4400">
                <a:latin typeface="Comic Sans MS" panose="030F0702030302020204" pitchFamily="66" charset="0"/>
              </a:rPr>
              <a:t>	S</a:t>
            </a:r>
            <a:r>
              <a:rPr lang="en-US" altLang="en-US" sz="4400" baseline="-25000">
                <a:latin typeface="Comic Sans MS" panose="030F0702030302020204" pitchFamily="66" charset="0"/>
              </a:rPr>
              <a:t>7</a:t>
            </a:r>
            <a:r>
              <a:rPr lang="en-US" altLang="en-US" sz="4400">
                <a:latin typeface="Comic Sans MS" panose="030F0702030302020204" pitchFamily="66" charset="0"/>
              </a:rPr>
              <a:t> = 1 + 2 + 3 + 4 + 5 + 6 + 7</a:t>
            </a:r>
          </a:p>
          <a:p>
            <a:pPr>
              <a:buFontTx/>
              <a:buNone/>
            </a:pPr>
            <a:r>
              <a:rPr lang="en-US" altLang="en-US" sz="4400" u="sng">
                <a:latin typeface="Comic Sans MS" panose="030F0702030302020204" pitchFamily="66" charset="0"/>
              </a:rPr>
              <a:t>	S</a:t>
            </a:r>
            <a:r>
              <a:rPr lang="en-US" altLang="en-US" sz="4400" u="sng" baseline="-25000">
                <a:latin typeface="Comic Sans MS" panose="030F0702030302020204" pitchFamily="66" charset="0"/>
              </a:rPr>
              <a:t>7</a:t>
            </a:r>
            <a:r>
              <a:rPr lang="en-US" altLang="en-US" sz="4400" u="sng">
                <a:latin typeface="Comic Sans MS" panose="030F0702030302020204" pitchFamily="66" charset="0"/>
              </a:rPr>
              <a:t> = 7 + 6 + 5 + 4 + 3 + 2 + 1</a:t>
            </a:r>
            <a:r>
              <a:rPr lang="en-US" altLang="en-US" sz="4400">
                <a:latin typeface="Comic Sans MS" panose="030F0702030302020204" pitchFamily="66" charset="0"/>
              </a:rPr>
              <a:t> </a:t>
            </a:r>
          </a:p>
          <a:p>
            <a:pPr>
              <a:buFontTx/>
              <a:buNone/>
            </a:pPr>
            <a:r>
              <a:rPr lang="en-US" altLang="en-US" sz="4400">
                <a:latin typeface="Comic Sans MS" panose="030F0702030302020204" pitchFamily="66" charset="0"/>
              </a:rPr>
              <a:t>2S</a:t>
            </a:r>
            <a:r>
              <a:rPr lang="en-US" altLang="en-US" sz="4400" baseline="-25000">
                <a:latin typeface="Comic Sans MS" panose="030F0702030302020204" pitchFamily="66" charset="0"/>
              </a:rPr>
              <a:t>7</a:t>
            </a:r>
            <a:r>
              <a:rPr lang="en-US" altLang="en-US" sz="4400">
                <a:latin typeface="Comic Sans MS" panose="030F0702030302020204" pitchFamily="66" charset="0"/>
              </a:rPr>
              <a:t> = 8 + 8 + 8 + 8 + 8 + 8 + 8</a:t>
            </a:r>
          </a:p>
        </p:txBody>
      </p:sp>
    </p:spTree>
    <p:extLst>
      <p:ext uri="{BB962C8B-B14F-4D97-AF65-F5344CB8AC3E}">
        <p14:creationId xmlns:p14="http://schemas.microsoft.com/office/powerpoint/2010/main" val="10975451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0" y="0"/>
            <a:ext cx="9144000" cy="1143000"/>
          </a:xfrm>
        </p:spPr>
        <p:txBody>
          <a:bodyPr/>
          <a:lstStyle/>
          <a:p>
            <a:pPr algn="ctr"/>
            <a:r>
              <a:rPr lang="en-US" altLang="en-US" sz="4800"/>
              <a:t>Sum of Arithmetic Series</a:t>
            </a:r>
            <a:endParaRPr lang="en-US" altLang="en-US"/>
          </a:p>
        </p:txBody>
      </p:sp>
      <p:sp>
        <p:nvSpPr>
          <p:cNvPr id="66563" name="Rectangle 3"/>
          <p:cNvSpPr>
            <a:spLocks noGrp="1" noChangeArrowheads="1"/>
          </p:cNvSpPr>
          <p:nvPr>
            <p:ph type="body" idx="1"/>
          </p:nvPr>
        </p:nvSpPr>
        <p:spPr>
          <a:xfrm>
            <a:off x="990600" y="685800"/>
            <a:ext cx="8153400" cy="6172200"/>
          </a:xfrm>
        </p:spPr>
        <p:txBody>
          <a:bodyPr/>
          <a:lstStyle/>
          <a:p>
            <a:pPr>
              <a:buFontTx/>
              <a:buNone/>
            </a:pPr>
            <a:r>
              <a:rPr lang="en-US" altLang="en-US" sz="4400">
                <a:latin typeface="Comic Sans MS" panose="030F0702030302020204" pitchFamily="66" charset="0"/>
              </a:rPr>
              <a:t>	S</a:t>
            </a:r>
            <a:r>
              <a:rPr lang="en-US" altLang="en-US" sz="4400" baseline="-25000">
                <a:latin typeface="Comic Sans MS" panose="030F0702030302020204" pitchFamily="66" charset="0"/>
              </a:rPr>
              <a:t>7</a:t>
            </a:r>
            <a:r>
              <a:rPr lang="en-US" altLang="en-US" sz="4400">
                <a:latin typeface="Comic Sans MS" panose="030F0702030302020204" pitchFamily="66" charset="0"/>
              </a:rPr>
              <a:t> = 1 + 2 + 3 + 4 + 5 + 6 + 7</a:t>
            </a:r>
          </a:p>
          <a:p>
            <a:pPr>
              <a:buFontTx/>
              <a:buNone/>
            </a:pPr>
            <a:r>
              <a:rPr lang="en-US" altLang="en-US" sz="4400" u="sng">
                <a:latin typeface="Comic Sans MS" panose="030F0702030302020204" pitchFamily="66" charset="0"/>
              </a:rPr>
              <a:t>	S</a:t>
            </a:r>
            <a:r>
              <a:rPr lang="en-US" altLang="en-US" sz="4400" u="sng" baseline="-25000">
                <a:latin typeface="Comic Sans MS" panose="030F0702030302020204" pitchFamily="66" charset="0"/>
              </a:rPr>
              <a:t>7</a:t>
            </a:r>
            <a:r>
              <a:rPr lang="en-US" altLang="en-US" sz="4400" u="sng">
                <a:latin typeface="Comic Sans MS" panose="030F0702030302020204" pitchFamily="66" charset="0"/>
              </a:rPr>
              <a:t> = 7 + 6 + 5 + 4 + 3 + 2 + 1</a:t>
            </a:r>
            <a:r>
              <a:rPr lang="en-US" altLang="en-US" sz="4400">
                <a:latin typeface="Comic Sans MS" panose="030F0702030302020204" pitchFamily="66" charset="0"/>
              </a:rPr>
              <a:t> </a:t>
            </a:r>
          </a:p>
          <a:p>
            <a:pPr>
              <a:buFontTx/>
              <a:buNone/>
            </a:pPr>
            <a:r>
              <a:rPr lang="en-US" altLang="en-US" sz="4400">
                <a:latin typeface="Comic Sans MS" panose="030F0702030302020204" pitchFamily="66" charset="0"/>
              </a:rPr>
              <a:t>2S</a:t>
            </a:r>
            <a:r>
              <a:rPr lang="en-US" altLang="en-US" sz="4400" baseline="-25000">
                <a:latin typeface="Comic Sans MS" panose="030F0702030302020204" pitchFamily="66" charset="0"/>
              </a:rPr>
              <a:t>7</a:t>
            </a:r>
            <a:r>
              <a:rPr lang="en-US" altLang="en-US" sz="4400">
                <a:latin typeface="Comic Sans MS" panose="030F0702030302020204" pitchFamily="66" charset="0"/>
              </a:rPr>
              <a:t> = 8 + 8 + 8 + 8 + 8 + 8 + 8</a:t>
            </a:r>
          </a:p>
          <a:p>
            <a:pPr>
              <a:buFontTx/>
              <a:buNone/>
            </a:pPr>
            <a:endParaRPr lang="en-US" altLang="en-US" sz="4400">
              <a:latin typeface="Comic Sans MS" panose="030F0702030302020204" pitchFamily="66" charset="0"/>
            </a:endParaRPr>
          </a:p>
          <a:p>
            <a:pPr>
              <a:buFontTx/>
              <a:buNone/>
            </a:pPr>
            <a:r>
              <a:rPr lang="en-US" altLang="en-US" sz="4400">
                <a:latin typeface="Comic Sans MS" panose="030F0702030302020204" pitchFamily="66" charset="0"/>
              </a:rPr>
              <a:t>2S</a:t>
            </a:r>
            <a:r>
              <a:rPr lang="en-US" altLang="en-US" sz="4400" baseline="-25000">
                <a:latin typeface="Comic Sans MS" panose="030F0702030302020204" pitchFamily="66" charset="0"/>
              </a:rPr>
              <a:t>7</a:t>
            </a:r>
            <a:r>
              <a:rPr lang="en-US" altLang="en-US" sz="4400">
                <a:latin typeface="Comic Sans MS" panose="030F0702030302020204" pitchFamily="66" charset="0"/>
              </a:rPr>
              <a:t> = 7(8)</a:t>
            </a:r>
          </a:p>
          <a:p>
            <a:pPr>
              <a:buFontTx/>
              <a:buNone/>
            </a:pPr>
            <a:r>
              <a:rPr lang="en-US" altLang="en-US" sz="4400">
                <a:latin typeface="Comic Sans MS" panose="030F0702030302020204" pitchFamily="66" charset="0"/>
              </a:rPr>
              <a:t>S</a:t>
            </a:r>
            <a:r>
              <a:rPr lang="en-US" altLang="en-US" sz="4400" baseline="-25000">
                <a:latin typeface="Comic Sans MS" panose="030F0702030302020204" pitchFamily="66" charset="0"/>
              </a:rPr>
              <a:t>7</a:t>
            </a:r>
            <a:r>
              <a:rPr lang="en-US" altLang="en-US" sz="4400">
                <a:latin typeface="Comic Sans MS" panose="030F0702030302020204" pitchFamily="66" charset="0"/>
              </a:rPr>
              <a:t> =</a:t>
            </a:r>
            <a:r>
              <a:rPr lang="en-US" altLang="en-US" sz="4400" baseline="30000">
                <a:latin typeface="Comic Sans MS" panose="030F0702030302020204" pitchFamily="66" charset="0"/>
              </a:rPr>
              <a:t>7</a:t>
            </a:r>
            <a:r>
              <a:rPr lang="en-US" altLang="en-US" sz="4400">
                <a:latin typeface="Comic Sans MS" panose="030F0702030302020204" pitchFamily="66" charset="0"/>
              </a:rPr>
              <a:t>/</a:t>
            </a:r>
            <a:r>
              <a:rPr lang="en-US" altLang="en-US" sz="4400" baseline="-25000">
                <a:latin typeface="Comic Sans MS" panose="030F0702030302020204" pitchFamily="66" charset="0"/>
              </a:rPr>
              <a:t>2</a:t>
            </a:r>
            <a:r>
              <a:rPr lang="en-US" altLang="en-US" sz="4400">
                <a:latin typeface="Comic Sans MS" panose="030F0702030302020204" pitchFamily="66" charset="0"/>
              </a:rPr>
              <a:t>(8)</a:t>
            </a:r>
          </a:p>
        </p:txBody>
      </p:sp>
      <p:sp>
        <p:nvSpPr>
          <p:cNvPr id="66564" name="AutoShape 4"/>
          <p:cNvSpPr>
            <a:spLocks/>
          </p:cNvSpPr>
          <p:nvPr/>
        </p:nvSpPr>
        <p:spPr bwMode="auto">
          <a:xfrm rot="-5400000">
            <a:off x="5448300" y="342900"/>
            <a:ext cx="533400" cy="6096000"/>
          </a:xfrm>
          <a:prstGeom prst="leftBrace">
            <a:avLst>
              <a:gd name="adj1" fmla="val 95238"/>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65" name="Text Box 5"/>
          <p:cNvSpPr txBox="1">
            <a:spLocks noChangeArrowheads="1"/>
          </p:cNvSpPr>
          <p:nvPr/>
        </p:nvSpPr>
        <p:spPr bwMode="auto">
          <a:xfrm>
            <a:off x="4114800" y="3810000"/>
            <a:ext cx="3048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800"/>
              <a:t>7 sums of 8</a:t>
            </a:r>
            <a:endParaRPr lang="en-US" altLang="en-US"/>
          </a:p>
        </p:txBody>
      </p:sp>
    </p:spTree>
    <p:extLst>
      <p:ext uri="{BB962C8B-B14F-4D97-AF65-F5344CB8AC3E}">
        <p14:creationId xmlns:p14="http://schemas.microsoft.com/office/powerpoint/2010/main" val="2149313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0" y="0"/>
            <a:ext cx="9144000" cy="1143000"/>
          </a:xfrm>
        </p:spPr>
        <p:txBody>
          <a:bodyPr/>
          <a:lstStyle/>
          <a:p>
            <a:pPr algn="ctr"/>
            <a:r>
              <a:rPr lang="en-US" altLang="en-US" sz="4800"/>
              <a:t>Sum of Arithmetic Series</a:t>
            </a:r>
            <a:endParaRPr lang="en-US" altLang="en-US"/>
          </a:p>
        </p:txBody>
      </p:sp>
      <p:sp>
        <p:nvSpPr>
          <p:cNvPr id="67587" name="Rectangle 3"/>
          <p:cNvSpPr>
            <a:spLocks noGrp="1" noChangeArrowheads="1"/>
          </p:cNvSpPr>
          <p:nvPr>
            <p:ph type="body" idx="1"/>
          </p:nvPr>
        </p:nvSpPr>
        <p:spPr>
          <a:xfrm>
            <a:off x="990600" y="685800"/>
            <a:ext cx="8153400" cy="6172200"/>
          </a:xfrm>
        </p:spPr>
        <p:txBody>
          <a:bodyPr/>
          <a:lstStyle/>
          <a:p>
            <a:r>
              <a:rPr lang="en-US" altLang="en-US" sz="4400">
                <a:latin typeface="Comic Sans MS" panose="030F0702030302020204" pitchFamily="66" charset="0"/>
              </a:rPr>
              <a:t>S</a:t>
            </a:r>
            <a:r>
              <a:rPr lang="en-US" altLang="en-US" sz="4400" baseline="-25000">
                <a:latin typeface="Comic Sans MS" panose="030F0702030302020204" pitchFamily="66" charset="0"/>
              </a:rPr>
              <a:t>7</a:t>
            </a:r>
            <a:r>
              <a:rPr lang="en-US" altLang="en-US" sz="4400">
                <a:latin typeface="Comic Sans MS" panose="030F0702030302020204" pitchFamily="66" charset="0"/>
              </a:rPr>
              <a:t> =</a:t>
            </a:r>
            <a:r>
              <a:rPr lang="en-US" altLang="en-US" sz="4400" baseline="30000">
                <a:latin typeface="Comic Sans MS" panose="030F0702030302020204" pitchFamily="66" charset="0"/>
              </a:rPr>
              <a:t>7</a:t>
            </a:r>
            <a:r>
              <a:rPr lang="en-US" altLang="en-US" sz="4400">
                <a:latin typeface="Comic Sans MS" panose="030F0702030302020204" pitchFamily="66" charset="0"/>
              </a:rPr>
              <a:t>/</a:t>
            </a:r>
            <a:r>
              <a:rPr lang="en-US" altLang="en-US" sz="4400" baseline="-25000">
                <a:latin typeface="Comic Sans MS" panose="030F0702030302020204" pitchFamily="66" charset="0"/>
              </a:rPr>
              <a:t>2</a:t>
            </a:r>
            <a:r>
              <a:rPr lang="en-US" altLang="en-US" sz="4400">
                <a:latin typeface="Comic Sans MS" panose="030F0702030302020204" pitchFamily="66" charset="0"/>
              </a:rPr>
              <a:t>(8)</a:t>
            </a:r>
          </a:p>
          <a:p>
            <a:r>
              <a:rPr lang="en-US" altLang="en-US" sz="4400">
                <a:latin typeface="Comic Sans MS" panose="030F0702030302020204" pitchFamily="66" charset="0"/>
              </a:rPr>
              <a:t>What do these numbers mean?</a:t>
            </a:r>
          </a:p>
          <a:p>
            <a:r>
              <a:rPr lang="en-US" altLang="en-US" sz="4400">
                <a:latin typeface="Comic Sans MS" panose="030F0702030302020204" pitchFamily="66" charset="0"/>
              </a:rPr>
              <a:t>7 is n, 8 is the sum of the first and last term (a</a:t>
            </a:r>
            <a:r>
              <a:rPr lang="en-US" altLang="en-US" sz="4400" baseline="-25000">
                <a:latin typeface="Comic Sans MS" panose="030F0702030302020204" pitchFamily="66" charset="0"/>
              </a:rPr>
              <a:t>1</a:t>
            </a:r>
            <a:r>
              <a:rPr lang="en-US" altLang="en-US" sz="4400">
                <a:latin typeface="Comic Sans MS" panose="030F0702030302020204" pitchFamily="66" charset="0"/>
              </a:rPr>
              <a:t> + a</a:t>
            </a:r>
            <a:r>
              <a:rPr lang="en-US" altLang="en-US" sz="4400" baseline="-25000">
                <a:latin typeface="Comic Sans MS" panose="030F0702030302020204" pitchFamily="66" charset="0"/>
              </a:rPr>
              <a:t>n</a:t>
            </a:r>
            <a:r>
              <a:rPr lang="en-US" altLang="en-US" sz="4400">
                <a:latin typeface="Comic Sans MS" panose="030F0702030302020204" pitchFamily="66" charset="0"/>
              </a:rPr>
              <a:t>)</a:t>
            </a:r>
          </a:p>
          <a:p>
            <a:r>
              <a:rPr lang="en-US" altLang="en-US" sz="4400">
                <a:latin typeface="Comic Sans MS" panose="030F0702030302020204" pitchFamily="66" charset="0"/>
              </a:rPr>
              <a:t>So S</a:t>
            </a:r>
            <a:r>
              <a:rPr lang="en-US" altLang="en-US" sz="4400" baseline="-25000">
                <a:latin typeface="Comic Sans MS" panose="030F0702030302020204" pitchFamily="66" charset="0"/>
              </a:rPr>
              <a:t>n</a:t>
            </a:r>
            <a:r>
              <a:rPr lang="en-US" altLang="en-US" sz="4400">
                <a:latin typeface="Comic Sans MS" panose="030F0702030302020204" pitchFamily="66" charset="0"/>
              </a:rPr>
              <a:t> = </a:t>
            </a:r>
            <a:r>
              <a:rPr lang="en-US" altLang="en-US" sz="4400" baseline="30000">
                <a:latin typeface="Comic Sans MS" panose="030F0702030302020204" pitchFamily="66" charset="0"/>
              </a:rPr>
              <a:t>n</a:t>
            </a:r>
            <a:r>
              <a:rPr lang="en-US" altLang="en-US" sz="4400">
                <a:latin typeface="Comic Sans MS" panose="030F0702030302020204" pitchFamily="66" charset="0"/>
              </a:rPr>
              <a:t>/</a:t>
            </a:r>
            <a:r>
              <a:rPr lang="en-US" altLang="en-US" sz="4400" baseline="-25000">
                <a:latin typeface="Comic Sans MS" panose="030F0702030302020204" pitchFamily="66" charset="0"/>
              </a:rPr>
              <a:t>2</a:t>
            </a:r>
            <a:r>
              <a:rPr lang="en-US" altLang="en-US" sz="4400">
                <a:latin typeface="Comic Sans MS" panose="030F0702030302020204" pitchFamily="66" charset="0"/>
              </a:rPr>
              <a:t>(a</a:t>
            </a:r>
            <a:r>
              <a:rPr lang="en-US" altLang="en-US" sz="4400" baseline="-25000">
                <a:latin typeface="Comic Sans MS" panose="030F0702030302020204" pitchFamily="66" charset="0"/>
              </a:rPr>
              <a:t>1</a:t>
            </a:r>
            <a:r>
              <a:rPr lang="en-US" altLang="en-US" sz="4400">
                <a:latin typeface="Comic Sans MS" panose="030F0702030302020204" pitchFamily="66" charset="0"/>
              </a:rPr>
              <a:t> + a</a:t>
            </a:r>
            <a:r>
              <a:rPr lang="en-US" altLang="en-US" sz="4400" baseline="-25000">
                <a:latin typeface="Comic Sans MS" panose="030F0702030302020204" pitchFamily="66" charset="0"/>
              </a:rPr>
              <a:t>n</a:t>
            </a:r>
            <a:r>
              <a:rPr lang="en-US" altLang="en-US" sz="4400">
                <a:latin typeface="Comic Sans MS" panose="030F0702030302020204" pitchFamily="66" charset="0"/>
              </a:rPr>
              <a:t>)</a:t>
            </a:r>
          </a:p>
        </p:txBody>
      </p:sp>
    </p:spTree>
    <p:extLst>
      <p:ext uri="{BB962C8B-B14F-4D97-AF65-F5344CB8AC3E}">
        <p14:creationId xmlns:p14="http://schemas.microsoft.com/office/powerpoint/2010/main" val="13109125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 calcmode="lin" valueType="num">
                                      <p:cBhvr additive="base">
                                        <p:cTn id="7" dur="500" fill="hold"/>
                                        <p:tgtEl>
                                          <p:spTgt spid="675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758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7587">
                                            <p:txEl>
                                              <p:pRg st="1" end="1"/>
                                            </p:txEl>
                                          </p:spTgt>
                                        </p:tgtEl>
                                        <p:attrNameLst>
                                          <p:attrName>style.visibility</p:attrName>
                                        </p:attrNameLst>
                                      </p:cBhvr>
                                      <p:to>
                                        <p:strVal val="visible"/>
                                      </p:to>
                                    </p:set>
                                    <p:anim calcmode="lin" valueType="num">
                                      <p:cBhvr additive="base">
                                        <p:cTn id="13" dur="500" fill="hold"/>
                                        <p:tgtEl>
                                          <p:spTgt spid="675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758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7587">
                                            <p:txEl>
                                              <p:pRg st="2" end="2"/>
                                            </p:txEl>
                                          </p:spTgt>
                                        </p:tgtEl>
                                        <p:attrNameLst>
                                          <p:attrName>style.visibility</p:attrName>
                                        </p:attrNameLst>
                                      </p:cBhvr>
                                      <p:to>
                                        <p:strVal val="visible"/>
                                      </p:to>
                                    </p:set>
                                    <p:anim calcmode="lin" valueType="num">
                                      <p:cBhvr additive="base">
                                        <p:cTn id="19" dur="500" fill="hold"/>
                                        <p:tgtEl>
                                          <p:spTgt spid="6758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758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7587">
                                            <p:txEl>
                                              <p:pRg st="3" end="3"/>
                                            </p:txEl>
                                          </p:spTgt>
                                        </p:tgtEl>
                                        <p:attrNameLst>
                                          <p:attrName>style.visibility</p:attrName>
                                        </p:attrNameLst>
                                      </p:cBhvr>
                                      <p:to>
                                        <p:strVal val="visible"/>
                                      </p:to>
                                    </p:set>
                                    <p:anim calcmode="lin" valueType="num">
                                      <p:cBhvr additive="base">
                                        <p:cTn id="25" dur="500" fill="hold"/>
                                        <p:tgtEl>
                                          <p:spTgt spid="6758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758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0" y="0"/>
            <a:ext cx="9144000" cy="1143000"/>
          </a:xfrm>
        </p:spPr>
        <p:txBody>
          <a:bodyPr/>
          <a:lstStyle/>
          <a:p>
            <a:pPr algn="ctr"/>
            <a:r>
              <a:rPr lang="en-US" altLang="en-US" sz="4800"/>
              <a:t>Examples</a:t>
            </a:r>
            <a:endParaRPr lang="en-US" altLang="en-US"/>
          </a:p>
        </p:txBody>
      </p:sp>
      <p:sp>
        <p:nvSpPr>
          <p:cNvPr id="68611" name="Rectangle 3"/>
          <p:cNvSpPr>
            <a:spLocks noGrp="1" noChangeArrowheads="1"/>
          </p:cNvSpPr>
          <p:nvPr>
            <p:ph type="body" idx="1"/>
          </p:nvPr>
        </p:nvSpPr>
        <p:spPr>
          <a:xfrm>
            <a:off x="990600" y="685800"/>
            <a:ext cx="8153400" cy="6172200"/>
          </a:xfrm>
        </p:spPr>
        <p:txBody>
          <a:bodyPr/>
          <a:lstStyle/>
          <a:p>
            <a:r>
              <a:rPr lang="en-US" altLang="en-US" sz="4400">
                <a:latin typeface="Comic Sans MS" panose="030F0702030302020204" pitchFamily="66" charset="0"/>
              </a:rPr>
              <a:t>S</a:t>
            </a:r>
            <a:r>
              <a:rPr lang="en-US" altLang="en-US" sz="4400" baseline="-25000">
                <a:latin typeface="Comic Sans MS" panose="030F0702030302020204" pitchFamily="66" charset="0"/>
              </a:rPr>
              <a:t>n</a:t>
            </a:r>
            <a:r>
              <a:rPr lang="en-US" altLang="en-US" sz="4400">
                <a:latin typeface="Comic Sans MS" panose="030F0702030302020204" pitchFamily="66" charset="0"/>
              </a:rPr>
              <a:t> = </a:t>
            </a:r>
            <a:r>
              <a:rPr lang="en-US" altLang="en-US" sz="4400" baseline="30000">
                <a:latin typeface="Comic Sans MS" panose="030F0702030302020204" pitchFamily="66" charset="0"/>
              </a:rPr>
              <a:t>n</a:t>
            </a:r>
            <a:r>
              <a:rPr lang="en-US" altLang="en-US" sz="4400">
                <a:latin typeface="Comic Sans MS" panose="030F0702030302020204" pitchFamily="66" charset="0"/>
              </a:rPr>
              <a:t>/</a:t>
            </a:r>
            <a:r>
              <a:rPr lang="en-US" altLang="en-US" sz="4400" baseline="-25000">
                <a:latin typeface="Comic Sans MS" panose="030F0702030302020204" pitchFamily="66" charset="0"/>
              </a:rPr>
              <a:t>2</a:t>
            </a:r>
            <a:r>
              <a:rPr lang="en-US" altLang="en-US" sz="4400">
                <a:latin typeface="Comic Sans MS" panose="030F0702030302020204" pitchFamily="66" charset="0"/>
              </a:rPr>
              <a:t>(a</a:t>
            </a:r>
            <a:r>
              <a:rPr lang="en-US" altLang="en-US" sz="4400" baseline="-25000">
                <a:latin typeface="Comic Sans MS" panose="030F0702030302020204" pitchFamily="66" charset="0"/>
              </a:rPr>
              <a:t>1</a:t>
            </a:r>
            <a:r>
              <a:rPr lang="en-US" altLang="en-US" sz="4400">
                <a:latin typeface="Comic Sans MS" panose="030F0702030302020204" pitchFamily="66" charset="0"/>
              </a:rPr>
              <a:t> + a</a:t>
            </a:r>
            <a:r>
              <a:rPr lang="en-US" altLang="en-US" sz="4400" baseline="-25000">
                <a:latin typeface="Comic Sans MS" panose="030F0702030302020204" pitchFamily="66" charset="0"/>
              </a:rPr>
              <a:t>n</a:t>
            </a:r>
            <a:r>
              <a:rPr lang="en-US" altLang="en-US" sz="4400">
                <a:latin typeface="Comic Sans MS" panose="030F0702030302020204" pitchFamily="66" charset="0"/>
              </a:rPr>
              <a:t>)</a:t>
            </a:r>
          </a:p>
          <a:p>
            <a:r>
              <a:rPr lang="en-US" altLang="en-US" sz="4400">
                <a:latin typeface="Comic Sans MS" panose="030F0702030302020204" pitchFamily="66" charset="0"/>
              </a:rPr>
              <a:t>Find the sum of the first 10 terms of the arithmetic series with a</a:t>
            </a:r>
            <a:r>
              <a:rPr lang="en-US" altLang="en-US" sz="4400" baseline="-25000">
                <a:latin typeface="Comic Sans MS" panose="030F0702030302020204" pitchFamily="66" charset="0"/>
              </a:rPr>
              <a:t>1</a:t>
            </a:r>
            <a:r>
              <a:rPr lang="en-US" altLang="en-US" sz="4400">
                <a:latin typeface="Comic Sans MS" panose="030F0702030302020204" pitchFamily="66" charset="0"/>
              </a:rPr>
              <a:t> = 6 and a</a:t>
            </a:r>
            <a:r>
              <a:rPr lang="en-US" altLang="en-US" sz="4400" baseline="-25000">
                <a:latin typeface="Comic Sans MS" panose="030F0702030302020204" pitchFamily="66" charset="0"/>
              </a:rPr>
              <a:t>10</a:t>
            </a:r>
            <a:r>
              <a:rPr lang="en-US" altLang="en-US" sz="4400">
                <a:latin typeface="Comic Sans MS" panose="030F0702030302020204" pitchFamily="66" charset="0"/>
              </a:rPr>
              <a:t> =51</a:t>
            </a:r>
          </a:p>
          <a:p>
            <a:r>
              <a:rPr lang="en-US" altLang="en-US" sz="4400">
                <a:latin typeface="Comic Sans MS" panose="030F0702030302020204" pitchFamily="66" charset="0"/>
              </a:rPr>
              <a:t>S</a:t>
            </a:r>
            <a:r>
              <a:rPr lang="en-US" altLang="en-US" sz="4400" baseline="-25000">
                <a:latin typeface="Comic Sans MS" panose="030F0702030302020204" pitchFamily="66" charset="0"/>
              </a:rPr>
              <a:t>10</a:t>
            </a:r>
            <a:r>
              <a:rPr lang="en-US" altLang="en-US" sz="4400">
                <a:latin typeface="Comic Sans MS" panose="030F0702030302020204" pitchFamily="66" charset="0"/>
              </a:rPr>
              <a:t> = 10/2(6 + 51) = 5(57) = 285</a:t>
            </a:r>
          </a:p>
        </p:txBody>
      </p:sp>
    </p:spTree>
    <p:extLst>
      <p:ext uri="{BB962C8B-B14F-4D97-AF65-F5344CB8AC3E}">
        <p14:creationId xmlns:p14="http://schemas.microsoft.com/office/powerpoint/2010/main" val="41856550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 calcmode="lin" valueType="num">
                                      <p:cBhvr additive="base">
                                        <p:cTn id="7" dur="500" fill="hold"/>
                                        <p:tgtEl>
                                          <p:spTgt spid="686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861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8611">
                                            <p:txEl>
                                              <p:pRg st="1" end="1"/>
                                            </p:txEl>
                                          </p:spTgt>
                                        </p:tgtEl>
                                        <p:attrNameLst>
                                          <p:attrName>style.visibility</p:attrName>
                                        </p:attrNameLst>
                                      </p:cBhvr>
                                      <p:to>
                                        <p:strVal val="visible"/>
                                      </p:to>
                                    </p:set>
                                    <p:anim calcmode="lin" valueType="num">
                                      <p:cBhvr additive="base">
                                        <p:cTn id="13" dur="500" fill="hold"/>
                                        <p:tgtEl>
                                          <p:spTgt spid="6861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861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8611">
                                            <p:txEl>
                                              <p:pRg st="2" end="2"/>
                                            </p:txEl>
                                          </p:spTgt>
                                        </p:tgtEl>
                                        <p:attrNameLst>
                                          <p:attrName>style.visibility</p:attrName>
                                        </p:attrNameLst>
                                      </p:cBhvr>
                                      <p:to>
                                        <p:strVal val="visible"/>
                                      </p:to>
                                    </p:set>
                                    <p:anim calcmode="lin" valueType="num">
                                      <p:cBhvr additive="base">
                                        <p:cTn id="19" dur="500" fill="hold"/>
                                        <p:tgtEl>
                                          <p:spTgt spid="6861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861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0" y="0"/>
            <a:ext cx="9144000" cy="1143000"/>
          </a:xfrm>
        </p:spPr>
        <p:txBody>
          <a:bodyPr/>
          <a:lstStyle/>
          <a:p>
            <a:pPr algn="ctr"/>
            <a:r>
              <a:rPr lang="en-US" altLang="en-US" sz="4800"/>
              <a:t>Examples</a:t>
            </a:r>
            <a:endParaRPr lang="en-US" altLang="en-US"/>
          </a:p>
        </p:txBody>
      </p:sp>
      <p:sp>
        <p:nvSpPr>
          <p:cNvPr id="69635" name="Rectangle 3"/>
          <p:cNvSpPr>
            <a:spLocks noGrp="1" noChangeArrowheads="1"/>
          </p:cNvSpPr>
          <p:nvPr>
            <p:ph type="body" idx="1"/>
          </p:nvPr>
        </p:nvSpPr>
        <p:spPr>
          <a:xfrm>
            <a:off x="990600" y="685800"/>
            <a:ext cx="8153400" cy="6172200"/>
          </a:xfrm>
        </p:spPr>
        <p:txBody>
          <a:bodyPr/>
          <a:lstStyle/>
          <a:p>
            <a:r>
              <a:rPr lang="en-US" altLang="en-US" sz="4400">
                <a:latin typeface="Comic Sans MS" panose="030F0702030302020204" pitchFamily="66" charset="0"/>
              </a:rPr>
              <a:t>Find the sum of the first 50 terms of an arithmetic series with a</a:t>
            </a:r>
            <a:r>
              <a:rPr lang="en-US" altLang="en-US" sz="4400" baseline="-25000">
                <a:latin typeface="Comic Sans MS" panose="030F0702030302020204" pitchFamily="66" charset="0"/>
              </a:rPr>
              <a:t>1</a:t>
            </a:r>
            <a:r>
              <a:rPr lang="en-US" altLang="en-US" sz="4400">
                <a:latin typeface="Comic Sans MS" panose="030F0702030302020204" pitchFamily="66" charset="0"/>
              </a:rPr>
              <a:t> = 28 and d = -4</a:t>
            </a:r>
          </a:p>
          <a:p>
            <a:r>
              <a:rPr lang="en-US" altLang="en-US" sz="4400">
                <a:latin typeface="Comic Sans MS" panose="030F0702030302020204" pitchFamily="66" charset="0"/>
              </a:rPr>
              <a:t>We need to know n, a</a:t>
            </a:r>
            <a:r>
              <a:rPr lang="en-US" altLang="en-US" sz="4400" baseline="-25000">
                <a:latin typeface="Comic Sans MS" panose="030F0702030302020204" pitchFamily="66" charset="0"/>
              </a:rPr>
              <a:t>1</a:t>
            </a:r>
            <a:r>
              <a:rPr lang="en-US" altLang="en-US" sz="4400">
                <a:latin typeface="Comic Sans MS" panose="030F0702030302020204" pitchFamily="66" charset="0"/>
              </a:rPr>
              <a:t>, and a</a:t>
            </a:r>
            <a:r>
              <a:rPr lang="en-US" altLang="en-US" sz="4400" baseline="-25000">
                <a:latin typeface="Comic Sans MS" panose="030F0702030302020204" pitchFamily="66" charset="0"/>
              </a:rPr>
              <a:t>50</a:t>
            </a:r>
            <a:r>
              <a:rPr lang="en-US" altLang="en-US" sz="4400">
                <a:latin typeface="Comic Sans MS" panose="030F0702030302020204" pitchFamily="66" charset="0"/>
              </a:rPr>
              <a:t>.</a:t>
            </a:r>
          </a:p>
          <a:p>
            <a:r>
              <a:rPr lang="en-US" altLang="en-US" sz="4400">
                <a:latin typeface="Comic Sans MS" panose="030F0702030302020204" pitchFamily="66" charset="0"/>
              </a:rPr>
              <a:t>n= 50, a</a:t>
            </a:r>
            <a:r>
              <a:rPr lang="en-US" altLang="en-US" sz="4400" baseline="-25000">
                <a:latin typeface="Comic Sans MS" panose="030F0702030302020204" pitchFamily="66" charset="0"/>
              </a:rPr>
              <a:t>1</a:t>
            </a:r>
            <a:r>
              <a:rPr lang="en-US" altLang="en-US" sz="4400">
                <a:latin typeface="Comic Sans MS" panose="030F0702030302020204" pitchFamily="66" charset="0"/>
              </a:rPr>
              <a:t> = 28, a</a:t>
            </a:r>
            <a:r>
              <a:rPr lang="en-US" altLang="en-US" sz="4400" baseline="-25000">
                <a:latin typeface="Comic Sans MS" panose="030F0702030302020204" pitchFamily="66" charset="0"/>
              </a:rPr>
              <a:t>50</a:t>
            </a:r>
            <a:r>
              <a:rPr lang="en-US" altLang="en-US" sz="4400">
                <a:latin typeface="Comic Sans MS" panose="030F0702030302020204" pitchFamily="66" charset="0"/>
              </a:rPr>
              <a:t> = ??  We have to find it. </a:t>
            </a:r>
          </a:p>
        </p:txBody>
      </p:sp>
    </p:spTree>
    <p:extLst>
      <p:ext uri="{BB962C8B-B14F-4D97-AF65-F5344CB8AC3E}">
        <p14:creationId xmlns:p14="http://schemas.microsoft.com/office/powerpoint/2010/main" val="32932471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 calcmode="lin" valueType="num">
                                      <p:cBhvr additive="base">
                                        <p:cTn id="7" dur="500" fill="hold"/>
                                        <p:tgtEl>
                                          <p:spTgt spid="696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963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9635">
                                            <p:txEl>
                                              <p:pRg st="1" end="1"/>
                                            </p:txEl>
                                          </p:spTgt>
                                        </p:tgtEl>
                                        <p:attrNameLst>
                                          <p:attrName>style.visibility</p:attrName>
                                        </p:attrNameLst>
                                      </p:cBhvr>
                                      <p:to>
                                        <p:strVal val="visible"/>
                                      </p:to>
                                    </p:set>
                                    <p:anim calcmode="lin" valueType="num">
                                      <p:cBhvr additive="base">
                                        <p:cTn id="13" dur="500" fill="hold"/>
                                        <p:tgtEl>
                                          <p:spTgt spid="6963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963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9635">
                                            <p:txEl>
                                              <p:pRg st="2" end="2"/>
                                            </p:txEl>
                                          </p:spTgt>
                                        </p:tgtEl>
                                        <p:attrNameLst>
                                          <p:attrName>style.visibility</p:attrName>
                                        </p:attrNameLst>
                                      </p:cBhvr>
                                      <p:to>
                                        <p:strVal val="visible"/>
                                      </p:to>
                                    </p:set>
                                    <p:anim calcmode="lin" valueType="num">
                                      <p:cBhvr additive="base">
                                        <p:cTn id="19" dur="500" fill="hold"/>
                                        <p:tgtEl>
                                          <p:spTgt spid="6963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963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0" y="0"/>
            <a:ext cx="9144000" cy="1143000"/>
          </a:xfrm>
        </p:spPr>
        <p:txBody>
          <a:bodyPr/>
          <a:lstStyle/>
          <a:p>
            <a:pPr algn="ctr"/>
            <a:r>
              <a:rPr lang="en-US" altLang="en-US" sz="4800"/>
              <a:t>Examples</a:t>
            </a:r>
            <a:endParaRPr lang="en-US" altLang="en-US"/>
          </a:p>
        </p:txBody>
      </p:sp>
      <p:sp>
        <p:nvSpPr>
          <p:cNvPr id="70659" name="Rectangle 3"/>
          <p:cNvSpPr>
            <a:spLocks noGrp="1" noChangeArrowheads="1"/>
          </p:cNvSpPr>
          <p:nvPr>
            <p:ph type="body" idx="1"/>
          </p:nvPr>
        </p:nvSpPr>
        <p:spPr>
          <a:xfrm>
            <a:off x="990600" y="838200"/>
            <a:ext cx="8153400" cy="6019800"/>
          </a:xfrm>
        </p:spPr>
        <p:txBody>
          <a:bodyPr/>
          <a:lstStyle/>
          <a:p>
            <a:r>
              <a:rPr lang="en-US" altLang="en-US" sz="4400">
                <a:latin typeface="Comic Sans MS" panose="030F0702030302020204" pitchFamily="66" charset="0"/>
              </a:rPr>
              <a:t>a</a:t>
            </a:r>
            <a:r>
              <a:rPr lang="en-US" altLang="en-US" sz="4400" baseline="-25000">
                <a:latin typeface="Comic Sans MS" panose="030F0702030302020204" pitchFamily="66" charset="0"/>
              </a:rPr>
              <a:t>50</a:t>
            </a:r>
            <a:r>
              <a:rPr lang="en-US" altLang="en-US" sz="4400">
                <a:latin typeface="Comic Sans MS" panose="030F0702030302020204" pitchFamily="66" charset="0"/>
              </a:rPr>
              <a:t> = 28 + -4(50 - 1) =          28 + -4(49) = 28 + -196 =      -168</a:t>
            </a:r>
          </a:p>
          <a:p>
            <a:r>
              <a:rPr lang="en-US" altLang="en-US" sz="4400">
                <a:latin typeface="Comic Sans MS" panose="030F0702030302020204" pitchFamily="66" charset="0"/>
              </a:rPr>
              <a:t>So n = 50, a</a:t>
            </a:r>
            <a:r>
              <a:rPr lang="en-US" altLang="en-US" sz="4400" baseline="-25000">
                <a:latin typeface="Comic Sans MS" panose="030F0702030302020204" pitchFamily="66" charset="0"/>
              </a:rPr>
              <a:t>1</a:t>
            </a:r>
            <a:r>
              <a:rPr lang="en-US" altLang="en-US" sz="4400">
                <a:latin typeface="Comic Sans MS" panose="030F0702030302020204" pitchFamily="66" charset="0"/>
              </a:rPr>
              <a:t> = 28, &amp; a</a:t>
            </a:r>
            <a:r>
              <a:rPr lang="en-US" altLang="en-US" sz="4400" baseline="-25000">
                <a:latin typeface="Comic Sans MS" panose="030F0702030302020204" pitchFamily="66" charset="0"/>
              </a:rPr>
              <a:t>n</a:t>
            </a:r>
            <a:r>
              <a:rPr lang="en-US" altLang="en-US" sz="4400">
                <a:latin typeface="Comic Sans MS" panose="030F0702030302020204" pitchFamily="66" charset="0"/>
              </a:rPr>
              <a:t> =-168</a:t>
            </a:r>
          </a:p>
          <a:p>
            <a:r>
              <a:rPr lang="en-US" altLang="en-US" sz="4400">
                <a:latin typeface="Comic Sans MS" panose="030F0702030302020204" pitchFamily="66" charset="0"/>
              </a:rPr>
              <a:t>S</a:t>
            </a:r>
            <a:r>
              <a:rPr lang="en-US" altLang="en-US" sz="4400" baseline="-25000">
                <a:latin typeface="Comic Sans MS" panose="030F0702030302020204" pitchFamily="66" charset="0"/>
              </a:rPr>
              <a:t>50</a:t>
            </a:r>
            <a:r>
              <a:rPr lang="en-US" altLang="en-US" sz="4400">
                <a:latin typeface="Comic Sans MS" panose="030F0702030302020204" pitchFamily="66" charset="0"/>
              </a:rPr>
              <a:t> = (50/2)(28 + -168) = 25(-140) = -3500    </a:t>
            </a:r>
          </a:p>
        </p:txBody>
      </p:sp>
    </p:spTree>
    <p:extLst>
      <p:ext uri="{BB962C8B-B14F-4D97-AF65-F5344CB8AC3E}">
        <p14:creationId xmlns:p14="http://schemas.microsoft.com/office/powerpoint/2010/main" val="8369518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 calcmode="lin" valueType="num">
                                      <p:cBhvr additive="base">
                                        <p:cTn id="7" dur="500" fill="hold"/>
                                        <p:tgtEl>
                                          <p:spTgt spid="706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065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0659">
                                            <p:txEl>
                                              <p:pRg st="1" end="1"/>
                                            </p:txEl>
                                          </p:spTgt>
                                        </p:tgtEl>
                                        <p:attrNameLst>
                                          <p:attrName>style.visibility</p:attrName>
                                        </p:attrNameLst>
                                      </p:cBhvr>
                                      <p:to>
                                        <p:strVal val="visible"/>
                                      </p:to>
                                    </p:set>
                                    <p:anim calcmode="lin" valueType="num">
                                      <p:cBhvr additive="base">
                                        <p:cTn id="13" dur="500" fill="hold"/>
                                        <p:tgtEl>
                                          <p:spTgt spid="706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065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0659">
                                            <p:txEl>
                                              <p:pRg st="2" end="2"/>
                                            </p:txEl>
                                          </p:spTgt>
                                        </p:tgtEl>
                                        <p:attrNameLst>
                                          <p:attrName>style.visibility</p:attrName>
                                        </p:attrNameLst>
                                      </p:cBhvr>
                                      <p:to>
                                        <p:strVal val="visible"/>
                                      </p:to>
                                    </p:set>
                                    <p:anim calcmode="lin" valueType="num">
                                      <p:cBhvr additive="base">
                                        <p:cTn id="19" dur="500" fill="hold"/>
                                        <p:tgtEl>
                                          <p:spTgt spid="7065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065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0" y="0"/>
            <a:ext cx="9144000" cy="1143000"/>
          </a:xfrm>
        </p:spPr>
        <p:txBody>
          <a:bodyPr/>
          <a:lstStyle/>
          <a:p>
            <a:pPr algn="ctr"/>
            <a:r>
              <a:rPr lang="en-US" altLang="en-US" sz="4800"/>
              <a:t>Examples</a:t>
            </a:r>
            <a:endParaRPr lang="en-US" altLang="en-US"/>
          </a:p>
        </p:txBody>
      </p:sp>
      <p:sp>
        <p:nvSpPr>
          <p:cNvPr id="71683" name="Rectangle 3"/>
          <p:cNvSpPr>
            <a:spLocks noGrp="1" noChangeArrowheads="1"/>
          </p:cNvSpPr>
          <p:nvPr>
            <p:ph type="body" idx="1"/>
          </p:nvPr>
        </p:nvSpPr>
        <p:spPr>
          <a:xfrm>
            <a:off x="990600" y="838200"/>
            <a:ext cx="8153400" cy="6019800"/>
          </a:xfrm>
        </p:spPr>
        <p:txBody>
          <a:bodyPr/>
          <a:lstStyle/>
          <a:p>
            <a:r>
              <a:rPr lang="en-US" altLang="en-US" sz="4400">
                <a:latin typeface="Comic Sans MS" panose="030F0702030302020204" pitchFamily="66" charset="0"/>
              </a:rPr>
              <a:t>To write out a series and compute a sum can sometimes be very tedious.  Mathematicians often use the greek letter sigma &amp; summation notation to simplify this task. </a:t>
            </a:r>
          </a:p>
        </p:txBody>
      </p:sp>
    </p:spTree>
    <p:extLst>
      <p:ext uri="{BB962C8B-B14F-4D97-AF65-F5344CB8AC3E}">
        <p14:creationId xmlns:p14="http://schemas.microsoft.com/office/powerpoint/2010/main" val="8211300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 calcmode="lin" valueType="num">
                                      <p:cBhvr additive="base">
                                        <p:cTn id="7" dur="500" fill="hold"/>
                                        <p:tgtEl>
                                          <p:spTgt spid="716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168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0" y="0"/>
            <a:ext cx="9144000" cy="1143000"/>
          </a:xfrm>
        </p:spPr>
        <p:txBody>
          <a:bodyPr/>
          <a:lstStyle/>
          <a:p>
            <a:pPr algn="ctr"/>
            <a:r>
              <a:rPr lang="en-US" altLang="en-US" sz="4800"/>
              <a:t>Examples</a:t>
            </a:r>
            <a:endParaRPr lang="en-US" altLang="en-US"/>
          </a:p>
        </p:txBody>
      </p:sp>
      <mc:AlternateContent xmlns:mc="http://schemas.openxmlformats.org/markup-compatibility/2006">
        <mc:Choice xmlns:a14="http://schemas.microsoft.com/office/drawing/2010/main" Requires="a14">
          <p:sp>
            <p:nvSpPr>
              <p:cNvPr id="72707" name="Rectangle 3"/>
              <p:cNvSpPr>
                <a:spLocks noGrp="1" noChangeArrowheads="1"/>
              </p:cNvSpPr>
              <p:nvPr>
                <p:ph type="body" idx="1"/>
              </p:nvPr>
            </p:nvSpPr>
            <p:spPr>
              <a:xfrm>
                <a:off x="990600" y="838200"/>
                <a:ext cx="8153400" cy="6019800"/>
              </a:xfrm>
            </p:spPr>
            <p:txBody>
              <a:bodyPr/>
              <a:lstStyle/>
              <a:p>
                <a:endParaRPr lang="en-US" altLang="en-US" sz="4400" dirty="0" smtClean="0">
                  <a:latin typeface="Comic Sans MS" panose="030F0702030302020204" pitchFamily="66" charset="0"/>
                </a:endParaRPr>
              </a:p>
              <a:p>
                <a:pPr marL="0" indent="0" algn="ctr">
                  <a:buNone/>
                </a:pPr>
                <a14:m>
                  <m:oMathPara xmlns:m="http://schemas.openxmlformats.org/officeDocument/2006/math">
                    <m:oMathParaPr>
                      <m:jc m:val="centerGroup"/>
                    </m:oMathParaPr>
                    <m:oMath xmlns:m="http://schemas.openxmlformats.org/officeDocument/2006/math">
                      <m:nary>
                        <m:naryPr>
                          <m:chr m:val="∑"/>
                          <m:ctrlPr>
                            <a:rPr lang="en-US" altLang="en-US" sz="4400" i="1" smtClean="0">
                              <a:latin typeface="Cambria Math" panose="02040503050406030204" pitchFamily="18" charset="0"/>
                            </a:rPr>
                          </m:ctrlPr>
                        </m:naryPr>
                        <m:sub>
                          <m:r>
                            <m:rPr>
                              <m:brk m:alnAt="23"/>
                            </m:rPr>
                            <a:rPr lang="en-US" altLang="en-US" sz="4400" b="0" i="1" smtClean="0">
                              <a:latin typeface="Cambria Math" panose="02040503050406030204" pitchFamily="18" charset="0"/>
                            </a:rPr>
                            <m:t>𝑛</m:t>
                          </m:r>
                          <m:r>
                            <a:rPr lang="en-US" altLang="en-US" sz="4400" b="0" i="1" smtClean="0">
                              <a:latin typeface="Cambria Math" panose="02040503050406030204" pitchFamily="18" charset="0"/>
                            </a:rPr>
                            <m:t>=1</m:t>
                          </m:r>
                        </m:sub>
                        <m:sup>
                          <m:r>
                            <a:rPr lang="en-US" altLang="en-US" sz="4400" b="0" i="1" smtClean="0">
                              <a:latin typeface="Cambria Math" panose="02040503050406030204" pitchFamily="18" charset="0"/>
                            </a:rPr>
                            <m:t>5</m:t>
                          </m:r>
                        </m:sup>
                        <m:e>
                          <m:r>
                            <a:rPr lang="en-US" altLang="en-US" sz="4400" b="0" i="1" smtClean="0">
                              <a:latin typeface="Cambria Math" panose="02040503050406030204" pitchFamily="18" charset="0"/>
                            </a:rPr>
                            <m:t>𝑛</m:t>
                          </m:r>
                          <m:r>
                            <a:rPr lang="en-US" altLang="en-US" sz="4400" b="0" i="1" smtClean="0">
                              <a:latin typeface="Cambria Math" panose="02040503050406030204" pitchFamily="18" charset="0"/>
                            </a:rPr>
                            <m:t>+1</m:t>
                          </m:r>
                        </m:e>
                      </m:nary>
                    </m:oMath>
                  </m:oMathPara>
                </a14:m>
                <a:endParaRPr lang="en-US" altLang="en-US" sz="4400" dirty="0">
                  <a:latin typeface="Comic Sans MS" panose="030F0702030302020204" pitchFamily="66" charset="0"/>
                </a:endParaRPr>
              </a:p>
              <a:p>
                <a:r>
                  <a:rPr lang="en-US" altLang="en-US" sz="4400" dirty="0">
                    <a:latin typeface="Comic Sans MS" panose="030F0702030302020204" pitchFamily="66" charset="0"/>
                  </a:rPr>
                  <a:t>This means to find the sum of the sums n + 1 where we plug in the values 1 - 5 for n </a:t>
                </a:r>
              </a:p>
            </p:txBody>
          </p:sp>
        </mc:Choice>
        <mc:Fallback>
          <p:sp>
            <p:nvSpPr>
              <p:cNvPr id="72707" name="Rectangle 3"/>
              <p:cNvSpPr>
                <a:spLocks noGrp="1" noRot="1" noChangeAspect="1" noMove="1" noResize="1" noEditPoints="1" noAdjustHandles="1" noChangeArrowheads="1" noChangeShapeType="1" noTextEdit="1"/>
              </p:cNvSpPr>
              <p:nvPr>
                <p:ph type="body" idx="1"/>
              </p:nvPr>
            </p:nvSpPr>
            <p:spPr>
              <a:xfrm>
                <a:off x="990600" y="838200"/>
                <a:ext cx="8153400" cy="6019800"/>
              </a:xfrm>
              <a:blipFill>
                <a:blip r:embed="rId3"/>
                <a:stretch>
                  <a:fillRect/>
                </a:stretch>
              </a:blipFill>
            </p:spPr>
            <p:txBody>
              <a:bodyPr/>
              <a:lstStyle/>
              <a:p>
                <a:r>
                  <a:rPr lang="en-US">
                    <a:noFill/>
                  </a:rPr>
                  <a:t> </a:t>
                </a:r>
              </a:p>
            </p:txBody>
          </p:sp>
        </mc:Fallback>
      </mc:AlternateContent>
      <p:sp>
        <p:nvSpPr>
          <p:cNvPr id="72724" name="Text Box 20"/>
          <p:cNvSpPr txBox="1">
            <a:spLocks noChangeArrowheads="1"/>
          </p:cNvSpPr>
          <p:nvPr/>
        </p:nvSpPr>
        <p:spPr bwMode="auto">
          <a:xfrm>
            <a:off x="2362200" y="1524000"/>
            <a:ext cx="2438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a:t>last value of n</a:t>
            </a:r>
          </a:p>
        </p:txBody>
      </p:sp>
      <p:sp>
        <p:nvSpPr>
          <p:cNvPr id="72725" name="Text Box 21"/>
          <p:cNvSpPr txBox="1">
            <a:spLocks noChangeArrowheads="1"/>
          </p:cNvSpPr>
          <p:nvPr/>
        </p:nvSpPr>
        <p:spPr bwMode="auto">
          <a:xfrm>
            <a:off x="2209800" y="3135868"/>
            <a:ext cx="2286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a:t>First value of n</a:t>
            </a:r>
          </a:p>
        </p:txBody>
      </p:sp>
      <p:sp>
        <p:nvSpPr>
          <p:cNvPr id="72726" name="Text Box 22"/>
          <p:cNvSpPr txBox="1">
            <a:spLocks noChangeArrowheads="1"/>
          </p:cNvSpPr>
          <p:nvPr/>
        </p:nvSpPr>
        <p:spPr bwMode="auto">
          <a:xfrm>
            <a:off x="5562600" y="1639669"/>
            <a:ext cx="2895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a:t>formula used to find sequence</a:t>
            </a:r>
          </a:p>
        </p:txBody>
      </p:sp>
    </p:spTree>
    <p:extLst>
      <p:ext uri="{BB962C8B-B14F-4D97-AF65-F5344CB8AC3E}">
        <p14:creationId xmlns:p14="http://schemas.microsoft.com/office/powerpoint/2010/main" val="278080784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0" y="0"/>
            <a:ext cx="9144000" cy="1143000"/>
          </a:xfrm>
        </p:spPr>
        <p:txBody>
          <a:bodyPr/>
          <a:lstStyle/>
          <a:p>
            <a:pPr algn="ctr"/>
            <a:r>
              <a:rPr lang="en-US" altLang="en-US" sz="4800"/>
              <a:t>Examples</a:t>
            </a:r>
            <a:endParaRPr lang="en-US" altLang="en-US"/>
          </a:p>
        </p:txBody>
      </p:sp>
      <mc:AlternateContent xmlns:mc="http://schemas.openxmlformats.org/markup-compatibility/2006">
        <mc:Choice xmlns:a14="http://schemas.microsoft.com/office/drawing/2010/main" Requires="a14">
          <p:sp>
            <p:nvSpPr>
              <p:cNvPr id="72707" name="Rectangle 3"/>
              <p:cNvSpPr>
                <a:spLocks noGrp="1" noChangeArrowheads="1"/>
              </p:cNvSpPr>
              <p:nvPr>
                <p:ph type="body" idx="1"/>
              </p:nvPr>
            </p:nvSpPr>
            <p:spPr>
              <a:xfrm>
                <a:off x="1066800" y="838200"/>
                <a:ext cx="8077200" cy="6019800"/>
              </a:xfrm>
            </p:spPr>
            <p:txBody>
              <a:bodyPr>
                <a:normAutofit lnSpcReduction="10000"/>
              </a:bodyPr>
              <a:lstStyle/>
              <a:p>
                <a:pPr marL="0" indent="0" algn="ctr">
                  <a:buNone/>
                </a:pPr>
                <a14:m>
                  <m:oMathPara xmlns:m="http://schemas.openxmlformats.org/officeDocument/2006/math">
                    <m:oMathParaPr>
                      <m:jc m:val="centerGroup"/>
                    </m:oMathParaPr>
                    <m:oMath xmlns:m="http://schemas.openxmlformats.org/officeDocument/2006/math">
                      <m:nary>
                        <m:naryPr>
                          <m:chr m:val="∑"/>
                          <m:ctrlPr>
                            <a:rPr lang="en-US" altLang="en-US" sz="4400" i="1" smtClean="0">
                              <a:latin typeface="Cambria Math" panose="02040503050406030204" pitchFamily="18" charset="0"/>
                            </a:rPr>
                          </m:ctrlPr>
                        </m:naryPr>
                        <m:sub>
                          <m:r>
                            <m:rPr>
                              <m:brk m:alnAt="23"/>
                            </m:rPr>
                            <a:rPr lang="en-US" altLang="en-US" sz="4400" b="0" i="1" smtClean="0">
                              <a:latin typeface="Cambria Math" panose="02040503050406030204" pitchFamily="18" charset="0"/>
                            </a:rPr>
                            <m:t>𝑛</m:t>
                          </m:r>
                          <m:r>
                            <a:rPr lang="en-US" altLang="en-US" sz="4400" b="0" i="1" smtClean="0">
                              <a:latin typeface="Cambria Math" panose="02040503050406030204" pitchFamily="18" charset="0"/>
                            </a:rPr>
                            <m:t>=1</m:t>
                          </m:r>
                        </m:sub>
                        <m:sup>
                          <m:r>
                            <a:rPr lang="en-US" altLang="en-US" sz="4400" b="0" i="1" smtClean="0">
                              <a:latin typeface="Cambria Math" panose="02040503050406030204" pitchFamily="18" charset="0"/>
                            </a:rPr>
                            <m:t>5</m:t>
                          </m:r>
                        </m:sup>
                        <m:e>
                          <m:r>
                            <a:rPr lang="en-US" altLang="en-US" sz="4400" b="0" i="1" smtClean="0">
                              <a:latin typeface="Cambria Math" panose="02040503050406030204" pitchFamily="18" charset="0"/>
                            </a:rPr>
                            <m:t>𝑛</m:t>
                          </m:r>
                          <m:r>
                            <a:rPr lang="en-US" altLang="en-US" sz="4400" b="0" i="1" smtClean="0">
                              <a:latin typeface="Cambria Math" panose="02040503050406030204" pitchFamily="18" charset="0"/>
                            </a:rPr>
                            <m:t>+1</m:t>
                          </m:r>
                        </m:e>
                      </m:nary>
                    </m:oMath>
                  </m:oMathPara>
                </a14:m>
                <a:endParaRPr lang="en-US" altLang="en-US" sz="4400" dirty="0">
                  <a:latin typeface="Comic Sans MS" panose="030F0702030302020204" pitchFamily="66" charset="0"/>
                </a:endParaRPr>
              </a:p>
              <a:p>
                <a:r>
                  <a:rPr lang="en-US" altLang="en-US" sz="4400" dirty="0">
                    <a:latin typeface="Comic Sans MS" panose="030F0702030302020204" pitchFamily="66" charset="0"/>
                  </a:rPr>
                  <a:t>Basically we want to find      (</a:t>
                </a:r>
                <a:r>
                  <a:rPr lang="en-US" altLang="en-US" sz="4400" dirty="0">
                    <a:solidFill>
                      <a:schemeClr val="tx2"/>
                    </a:solidFill>
                    <a:latin typeface="Comic Sans MS" panose="030F0702030302020204" pitchFamily="66" charset="0"/>
                  </a:rPr>
                  <a:t>1</a:t>
                </a:r>
                <a:r>
                  <a:rPr lang="en-US" altLang="en-US" sz="4400" dirty="0">
                    <a:latin typeface="Comic Sans MS" panose="030F0702030302020204" pitchFamily="66" charset="0"/>
                  </a:rPr>
                  <a:t> + 1) + (</a:t>
                </a:r>
                <a:r>
                  <a:rPr lang="en-US" altLang="en-US" sz="4400" dirty="0">
                    <a:solidFill>
                      <a:schemeClr val="tx2"/>
                    </a:solidFill>
                    <a:latin typeface="Comic Sans MS" panose="030F0702030302020204" pitchFamily="66" charset="0"/>
                  </a:rPr>
                  <a:t>2</a:t>
                </a:r>
                <a:r>
                  <a:rPr lang="en-US" altLang="en-US" sz="4400" dirty="0">
                    <a:latin typeface="Comic Sans MS" panose="030F0702030302020204" pitchFamily="66" charset="0"/>
                  </a:rPr>
                  <a:t> + 1) + (</a:t>
                </a:r>
                <a:r>
                  <a:rPr lang="en-US" altLang="en-US" sz="4400" dirty="0">
                    <a:solidFill>
                      <a:schemeClr val="tx2"/>
                    </a:solidFill>
                    <a:latin typeface="Comic Sans MS" panose="030F0702030302020204" pitchFamily="66" charset="0"/>
                  </a:rPr>
                  <a:t>3</a:t>
                </a:r>
                <a:r>
                  <a:rPr lang="en-US" altLang="en-US" sz="4400" dirty="0">
                    <a:latin typeface="Comic Sans MS" panose="030F0702030302020204" pitchFamily="66" charset="0"/>
                  </a:rPr>
                  <a:t> + 1) +     (</a:t>
                </a:r>
                <a:r>
                  <a:rPr lang="en-US" altLang="en-US" sz="4400" dirty="0">
                    <a:solidFill>
                      <a:schemeClr val="tx2"/>
                    </a:solidFill>
                    <a:latin typeface="Comic Sans MS" panose="030F0702030302020204" pitchFamily="66" charset="0"/>
                  </a:rPr>
                  <a:t>4</a:t>
                </a:r>
                <a:r>
                  <a:rPr lang="en-US" altLang="en-US" sz="4400" dirty="0">
                    <a:latin typeface="Comic Sans MS" panose="030F0702030302020204" pitchFamily="66" charset="0"/>
                  </a:rPr>
                  <a:t> + 1) + (</a:t>
                </a:r>
                <a:r>
                  <a:rPr lang="en-US" altLang="en-US" sz="4400" dirty="0">
                    <a:solidFill>
                      <a:schemeClr val="tx2"/>
                    </a:solidFill>
                    <a:latin typeface="Comic Sans MS" panose="030F0702030302020204" pitchFamily="66" charset="0"/>
                  </a:rPr>
                  <a:t>5</a:t>
                </a:r>
                <a:r>
                  <a:rPr lang="en-US" altLang="en-US" sz="4400" dirty="0">
                    <a:latin typeface="Comic Sans MS" panose="030F0702030302020204" pitchFamily="66" charset="0"/>
                  </a:rPr>
                  <a:t> + 1) =</a:t>
                </a:r>
              </a:p>
              <a:p>
                <a:r>
                  <a:rPr lang="en-US" altLang="en-US" sz="4400" dirty="0">
                    <a:latin typeface="Comic Sans MS" panose="030F0702030302020204" pitchFamily="66" charset="0"/>
                  </a:rPr>
                  <a:t>2 + 3 + 4 + 5 + 6 =</a:t>
                </a:r>
              </a:p>
              <a:p>
                <a:r>
                  <a:rPr lang="en-US" altLang="en-US" sz="4400" dirty="0">
                    <a:latin typeface="Comic Sans MS" panose="030F0702030302020204" pitchFamily="66" charset="0"/>
                  </a:rPr>
                  <a:t>20</a:t>
                </a:r>
                <a:endParaRPr lang="en-US" altLang="en-US" sz="4400" dirty="0">
                  <a:latin typeface="Comic Sans MS" panose="030F0702030302020204" pitchFamily="66" charset="0"/>
                </a:endParaRPr>
              </a:p>
            </p:txBody>
          </p:sp>
        </mc:Choice>
        <mc:Fallback>
          <p:sp>
            <p:nvSpPr>
              <p:cNvPr id="72707" name="Rectangle 3"/>
              <p:cNvSpPr>
                <a:spLocks noGrp="1" noRot="1" noChangeAspect="1" noMove="1" noResize="1" noEditPoints="1" noAdjustHandles="1" noChangeArrowheads="1" noChangeShapeType="1" noTextEdit="1"/>
              </p:cNvSpPr>
              <p:nvPr>
                <p:ph type="body" idx="1"/>
              </p:nvPr>
            </p:nvSpPr>
            <p:spPr>
              <a:xfrm>
                <a:off x="1066800" y="838200"/>
                <a:ext cx="8077200" cy="6019800"/>
              </a:xfr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591247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
            <a:ext cx="8229600" cy="838200"/>
          </a:xfrm>
        </p:spPr>
        <p:style>
          <a:lnRef idx="2">
            <a:schemeClr val="accent4"/>
          </a:lnRef>
          <a:fillRef idx="1">
            <a:schemeClr val="lt1"/>
          </a:fillRef>
          <a:effectRef idx="0">
            <a:schemeClr val="accent4"/>
          </a:effectRef>
          <a:fontRef idx="minor">
            <a:schemeClr val="dk1"/>
          </a:fontRef>
        </p:style>
        <p:txBody>
          <a:bodyPr>
            <a:normAutofit/>
          </a:bodyPr>
          <a:lstStyle/>
          <a:p>
            <a:pPr algn="ctr"/>
            <a:r>
              <a:rPr lang="en-US" sz="4000" b="1" dirty="0">
                <a:solidFill>
                  <a:schemeClr val="accent6"/>
                </a:solidFill>
              </a:rPr>
              <a:t>Example 3</a:t>
            </a:r>
          </a:p>
        </p:txBody>
      </p:sp>
      <p:sp>
        <p:nvSpPr>
          <p:cNvPr id="5" name="Content Placeholder 2"/>
          <p:cNvSpPr>
            <a:spLocks noGrp="1"/>
          </p:cNvSpPr>
          <p:nvPr>
            <p:ph idx="1"/>
          </p:nvPr>
        </p:nvSpPr>
        <p:spPr>
          <a:xfrm>
            <a:off x="457200" y="1143000"/>
            <a:ext cx="8305800" cy="5410200"/>
          </a:xfrm>
          <a:solidFill>
            <a:srgbClr val="CCECFF"/>
          </a:solidFill>
        </p:spPr>
        <p:txBody>
          <a:bodyPr>
            <a:normAutofit/>
          </a:bodyPr>
          <a:lstStyle/>
          <a:p>
            <a:pPr marL="0" indent="0">
              <a:buNone/>
            </a:pPr>
            <a:r>
              <a:rPr lang="en-US" sz="2800" b="1" dirty="0">
                <a:solidFill>
                  <a:schemeClr val="accent5">
                    <a:lumMod val="75000"/>
                  </a:schemeClr>
                </a:solidFill>
                <a:latin typeface="Arial" pitchFamily="34" charset="0"/>
                <a:cs typeface="Arial" pitchFamily="34" charset="0"/>
              </a:rPr>
              <a:t>A. Describe the pattern that allows you to find the next term in the sequence </a:t>
            </a:r>
            <a:r>
              <a:rPr lang="en-US" sz="2800" b="1" dirty="0">
                <a:solidFill>
                  <a:srgbClr val="7030A0"/>
                </a:solidFill>
                <a:latin typeface="Arial" pitchFamily="34" charset="0"/>
                <a:cs typeface="Arial" pitchFamily="34" charset="0"/>
              </a:rPr>
              <a:t>2, 6, 18, 54, 162, …</a:t>
            </a:r>
            <a:r>
              <a:rPr lang="en-US" sz="2800" b="1" dirty="0">
                <a:solidFill>
                  <a:schemeClr val="accent5">
                    <a:lumMod val="75000"/>
                  </a:schemeClr>
                </a:solidFill>
                <a:latin typeface="Arial" pitchFamily="34" charset="0"/>
                <a:cs typeface="Arial" pitchFamily="34" charset="0"/>
              </a:rPr>
              <a:t> Write a recursive formula for the sequence.</a:t>
            </a:r>
          </a:p>
        </p:txBody>
      </p:sp>
      <p:sp>
        <p:nvSpPr>
          <p:cNvPr id="7" name="Rectangle 31"/>
          <p:cNvSpPr>
            <a:spLocks noChangeArrowheads="1"/>
          </p:cNvSpPr>
          <p:nvPr/>
        </p:nvSpPr>
        <p:spPr bwMode="auto">
          <a:xfrm>
            <a:off x="1066800" y="2740967"/>
            <a:ext cx="70759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dirty="0">
                <a:solidFill>
                  <a:srgbClr val="FF0000"/>
                </a:solidFill>
                <a:latin typeface="Arial" pitchFamily="34" charset="0"/>
                <a:cs typeface="Arial" pitchFamily="34" charset="0"/>
              </a:rPr>
              <a:t>Pattern:  </a:t>
            </a:r>
            <a:r>
              <a:rPr lang="en-US" altLang="en-US" sz="2400" dirty="0">
                <a:latin typeface="Arial" pitchFamily="34" charset="0"/>
                <a:cs typeface="Arial" pitchFamily="34" charset="0"/>
              </a:rPr>
              <a:t>Multiply a term by 3 to find the next term.</a:t>
            </a:r>
          </a:p>
        </p:txBody>
      </p:sp>
      <p:sp>
        <p:nvSpPr>
          <p:cNvPr id="8" name="Rectangle 32"/>
          <p:cNvSpPr>
            <a:spLocks noChangeArrowheads="1"/>
          </p:cNvSpPr>
          <p:nvPr/>
        </p:nvSpPr>
        <p:spPr bwMode="auto">
          <a:xfrm>
            <a:off x="930544" y="3218918"/>
            <a:ext cx="73484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dirty="0">
                <a:solidFill>
                  <a:srgbClr val="FF0000"/>
                </a:solidFill>
                <a:latin typeface="Arial" pitchFamily="34" charset="0"/>
                <a:cs typeface="Arial" pitchFamily="34" charset="0"/>
              </a:rPr>
              <a:t>Recursive Formula:  </a:t>
            </a:r>
            <a:r>
              <a:rPr lang="en-US" altLang="en-US" sz="2800" i="1" dirty="0">
                <a:latin typeface="Arial" pitchFamily="34" charset="0"/>
                <a:cs typeface="Arial" pitchFamily="34" charset="0"/>
              </a:rPr>
              <a:t>a</a:t>
            </a:r>
            <a:r>
              <a:rPr lang="en-US" altLang="en-US" sz="2800" i="1" baseline="-25000" dirty="0">
                <a:latin typeface="Arial" pitchFamily="34" charset="0"/>
                <a:cs typeface="Arial" pitchFamily="34" charset="0"/>
              </a:rPr>
              <a:t>n</a:t>
            </a:r>
            <a:r>
              <a:rPr lang="en-US" altLang="en-US" sz="2800" dirty="0">
                <a:latin typeface="Arial" pitchFamily="34" charset="0"/>
                <a:cs typeface="Arial" pitchFamily="34" charset="0"/>
              </a:rPr>
              <a:t> = </a:t>
            </a:r>
            <a:r>
              <a:rPr lang="en-US" altLang="en-US" sz="2800" i="1" dirty="0">
                <a:latin typeface="Arial" pitchFamily="34" charset="0"/>
                <a:cs typeface="Arial" pitchFamily="34" charset="0"/>
              </a:rPr>
              <a:t>a</a:t>
            </a:r>
            <a:r>
              <a:rPr lang="en-US" altLang="en-US" sz="2800" i="1" baseline="-25000" dirty="0">
                <a:latin typeface="Arial" pitchFamily="34" charset="0"/>
                <a:cs typeface="Arial" pitchFamily="34" charset="0"/>
              </a:rPr>
              <a:t>n </a:t>
            </a:r>
            <a:r>
              <a:rPr lang="en-US" altLang="en-US" sz="2800" baseline="-25000" dirty="0">
                <a:latin typeface="Arial" pitchFamily="34" charset="0"/>
                <a:cs typeface="Arial" pitchFamily="34" charset="0"/>
              </a:rPr>
              <a:t>– 1</a:t>
            </a:r>
            <a:r>
              <a:rPr lang="en-US" altLang="en-US" sz="2800" dirty="0">
                <a:latin typeface="Arial" pitchFamily="34" charset="0"/>
                <a:cs typeface="Arial" pitchFamily="34" charset="0"/>
              </a:rPr>
              <a:t> • 3</a:t>
            </a:r>
            <a:r>
              <a:rPr lang="en-US" altLang="en-US" sz="2400" dirty="0">
                <a:solidFill>
                  <a:srgbClr val="FF0000"/>
                </a:solidFill>
                <a:latin typeface="Arial" pitchFamily="34" charset="0"/>
                <a:cs typeface="Arial" pitchFamily="34" charset="0"/>
              </a:rPr>
              <a:t>, where </a:t>
            </a:r>
            <a:r>
              <a:rPr lang="en-US" altLang="en-US" sz="2800" i="1" dirty="0">
                <a:latin typeface="Arial" pitchFamily="34" charset="0"/>
                <a:cs typeface="Arial" pitchFamily="34" charset="0"/>
              </a:rPr>
              <a:t>a</a:t>
            </a:r>
            <a:r>
              <a:rPr lang="en-US" altLang="en-US" sz="2800" baseline="-25000" dirty="0">
                <a:latin typeface="Arial" pitchFamily="34" charset="0"/>
                <a:cs typeface="Arial" pitchFamily="34" charset="0"/>
              </a:rPr>
              <a:t>1</a:t>
            </a:r>
            <a:r>
              <a:rPr lang="en-US" altLang="en-US" sz="2800" dirty="0">
                <a:latin typeface="Arial" pitchFamily="34" charset="0"/>
                <a:cs typeface="Arial" pitchFamily="34" charset="0"/>
              </a:rPr>
              <a:t> = 2</a:t>
            </a:r>
            <a:r>
              <a:rPr lang="en-US" altLang="en-US" sz="2400" dirty="0">
                <a:solidFill>
                  <a:srgbClr val="FF0000"/>
                </a:solidFill>
                <a:latin typeface="Arial" pitchFamily="34" charset="0"/>
                <a:cs typeface="Arial" pitchFamily="34" charset="0"/>
              </a:rPr>
              <a:t>.</a:t>
            </a:r>
          </a:p>
        </p:txBody>
      </p:sp>
      <p:sp>
        <p:nvSpPr>
          <p:cNvPr id="9" name="Rectangle 33"/>
          <p:cNvSpPr>
            <a:spLocks noChangeArrowheads="1"/>
          </p:cNvSpPr>
          <p:nvPr/>
        </p:nvSpPr>
        <p:spPr bwMode="auto">
          <a:xfrm>
            <a:off x="528087" y="4038600"/>
            <a:ext cx="8153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r>
              <a:rPr lang="en-US" altLang="en-US" sz="2800" b="1" dirty="0">
                <a:solidFill>
                  <a:schemeClr val="accent5">
                    <a:lumMod val="75000"/>
                  </a:schemeClr>
                </a:solidFill>
                <a:latin typeface="Arial" pitchFamily="34" charset="0"/>
                <a:cs typeface="Arial" pitchFamily="34" charset="0"/>
              </a:rPr>
              <a:t>B. Find the </a:t>
            </a:r>
            <a:r>
              <a:rPr lang="en-US" altLang="en-US" sz="2800" b="1" dirty="0">
                <a:solidFill>
                  <a:srgbClr val="7030A0"/>
                </a:solidFill>
                <a:latin typeface="Arial" pitchFamily="34" charset="0"/>
                <a:cs typeface="Arial" pitchFamily="34" charset="0"/>
              </a:rPr>
              <a:t>sixth</a:t>
            </a:r>
            <a:r>
              <a:rPr lang="en-US" altLang="en-US" sz="2800" b="1" dirty="0">
                <a:solidFill>
                  <a:schemeClr val="accent5">
                    <a:lumMod val="75000"/>
                  </a:schemeClr>
                </a:solidFill>
                <a:latin typeface="Arial" pitchFamily="34" charset="0"/>
                <a:cs typeface="Arial" pitchFamily="34" charset="0"/>
              </a:rPr>
              <a:t> and </a:t>
            </a:r>
            <a:r>
              <a:rPr lang="en-US" altLang="en-US" sz="2800" b="1" dirty="0">
                <a:solidFill>
                  <a:srgbClr val="7030A0"/>
                </a:solidFill>
                <a:latin typeface="Arial" pitchFamily="34" charset="0"/>
                <a:cs typeface="Arial" pitchFamily="34" charset="0"/>
              </a:rPr>
              <a:t>seventh</a:t>
            </a:r>
            <a:r>
              <a:rPr lang="en-US" altLang="en-US" sz="2800" b="1" dirty="0">
                <a:solidFill>
                  <a:schemeClr val="accent5">
                    <a:lumMod val="75000"/>
                  </a:schemeClr>
                </a:solidFill>
                <a:latin typeface="Arial" pitchFamily="34" charset="0"/>
                <a:cs typeface="Arial" pitchFamily="34" charset="0"/>
              </a:rPr>
              <a:t> terms in the sequence. </a:t>
            </a:r>
          </a:p>
        </p:txBody>
      </p:sp>
      <p:sp>
        <p:nvSpPr>
          <p:cNvPr id="11" name="Rectangle 34"/>
          <p:cNvSpPr>
            <a:spLocks noChangeArrowheads="1"/>
          </p:cNvSpPr>
          <p:nvPr/>
        </p:nvSpPr>
        <p:spPr bwMode="auto">
          <a:xfrm>
            <a:off x="3631064" y="4731097"/>
            <a:ext cx="252665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dirty="0">
                <a:latin typeface="Arial" pitchFamily="34" charset="0"/>
                <a:cs typeface="Arial" pitchFamily="34" charset="0"/>
              </a:rPr>
              <a:t>Since </a:t>
            </a:r>
            <a:r>
              <a:rPr lang="en-US" altLang="en-US" sz="2800" i="1" dirty="0">
                <a:latin typeface="Arial" pitchFamily="34" charset="0"/>
                <a:cs typeface="Arial" pitchFamily="34" charset="0"/>
              </a:rPr>
              <a:t>a</a:t>
            </a:r>
            <a:r>
              <a:rPr lang="en-US" altLang="en-US" sz="2800" baseline="-25000" dirty="0">
                <a:latin typeface="Arial" pitchFamily="34" charset="0"/>
                <a:cs typeface="Arial" pitchFamily="34" charset="0"/>
              </a:rPr>
              <a:t>5</a:t>
            </a:r>
            <a:r>
              <a:rPr lang="en-US" altLang="en-US" sz="2800" dirty="0">
                <a:latin typeface="Arial" pitchFamily="34" charset="0"/>
                <a:cs typeface="Arial" pitchFamily="34" charset="0"/>
              </a:rPr>
              <a:t> = 162</a:t>
            </a:r>
          </a:p>
        </p:txBody>
      </p:sp>
      <p:sp>
        <p:nvSpPr>
          <p:cNvPr id="12" name="Rectangle 35"/>
          <p:cNvSpPr>
            <a:spLocks noChangeArrowheads="1"/>
          </p:cNvSpPr>
          <p:nvPr/>
        </p:nvSpPr>
        <p:spPr bwMode="auto">
          <a:xfrm>
            <a:off x="4626689" y="5256207"/>
            <a:ext cx="306205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i="1">
                <a:latin typeface="Arial" pitchFamily="34" charset="0"/>
                <a:cs typeface="Arial" pitchFamily="34" charset="0"/>
              </a:rPr>
              <a:t>a</a:t>
            </a:r>
            <a:r>
              <a:rPr lang="en-US" altLang="en-US" sz="2800" baseline="-25000">
                <a:latin typeface="Arial" pitchFamily="34" charset="0"/>
                <a:cs typeface="Arial" pitchFamily="34" charset="0"/>
              </a:rPr>
              <a:t>6</a:t>
            </a:r>
            <a:r>
              <a:rPr lang="en-US" altLang="en-US" sz="2800">
                <a:latin typeface="Arial" pitchFamily="34" charset="0"/>
                <a:cs typeface="Arial" pitchFamily="34" charset="0"/>
              </a:rPr>
              <a:t> = 162 • 3 = 486</a:t>
            </a:r>
          </a:p>
        </p:txBody>
      </p:sp>
      <p:sp>
        <p:nvSpPr>
          <p:cNvPr id="13" name="Rectangle 36"/>
          <p:cNvSpPr>
            <a:spLocks noChangeArrowheads="1"/>
          </p:cNvSpPr>
          <p:nvPr/>
        </p:nvSpPr>
        <p:spPr bwMode="auto">
          <a:xfrm>
            <a:off x="4662975" y="5786684"/>
            <a:ext cx="326243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i="1" dirty="0">
                <a:latin typeface="Arial" pitchFamily="34" charset="0"/>
                <a:cs typeface="Arial" pitchFamily="34" charset="0"/>
              </a:rPr>
              <a:t>a</a:t>
            </a:r>
            <a:r>
              <a:rPr lang="en-US" altLang="en-US" sz="2800" baseline="-25000" dirty="0">
                <a:latin typeface="Arial" pitchFamily="34" charset="0"/>
                <a:cs typeface="Arial" pitchFamily="34" charset="0"/>
              </a:rPr>
              <a:t>7</a:t>
            </a:r>
            <a:r>
              <a:rPr lang="en-US" altLang="en-US" sz="2800" dirty="0">
                <a:latin typeface="Arial" pitchFamily="34" charset="0"/>
                <a:cs typeface="Arial" pitchFamily="34" charset="0"/>
              </a:rPr>
              <a:t> = 486 • 3 = 1458</a:t>
            </a:r>
          </a:p>
        </p:txBody>
      </p:sp>
      <p:sp>
        <p:nvSpPr>
          <p:cNvPr id="14" name="Rectangle 13"/>
          <p:cNvSpPr/>
          <p:nvPr/>
        </p:nvSpPr>
        <p:spPr>
          <a:xfrm>
            <a:off x="6858000" y="5213442"/>
            <a:ext cx="1067407" cy="1146483"/>
          </a:xfrm>
          <a:prstGeom prst="rect">
            <a:avLst/>
          </a:prstGeom>
          <a:noFill/>
          <a:ln>
            <a:solidFill>
              <a:srgbClr val="D52F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74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5">
                                            <p:bg/>
                                          </p:spTgt>
                                        </p:tgtEl>
                                        <p:attrNameLst>
                                          <p:attrName>style.visibility</p:attrName>
                                        </p:attrNameLst>
                                      </p:cBhvr>
                                      <p:to>
                                        <p:strVal val="visible"/>
                                      </p:to>
                                    </p:set>
                                    <p:anim calcmode="lin" valueType="num">
                                      <p:cBhvr additive="base">
                                        <p:cTn id="12" dur="500" fill="hold"/>
                                        <p:tgtEl>
                                          <p:spTgt spid="5">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5">
                                            <p:bg/>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 calcmode="lin" valueType="num">
                                      <p:cBhvr additive="base">
                                        <p:cTn id="1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1+#ppt_w/2"/>
                                          </p:val>
                                        </p:tav>
                                        <p:tav tm="100000">
                                          <p:val>
                                            <p:strVal val="#ppt_x"/>
                                          </p:val>
                                        </p:tav>
                                      </p:tavLst>
                                    </p:anim>
                                    <p:anim calcmode="lin" valueType="num">
                                      <p:cBhvr additive="base">
                                        <p:cTn id="29"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ppt_x"/>
                                          </p:val>
                                        </p:tav>
                                        <p:tav tm="100000">
                                          <p:val>
                                            <p:strVal val="#ppt_x"/>
                                          </p:val>
                                        </p:tav>
                                      </p:tavLst>
                                    </p:anim>
                                    <p:anim calcmode="lin" valueType="num">
                                      <p:cBhvr additive="base">
                                        <p:cTn id="4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500" fill="hold"/>
                                        <p:tgtEl>
                                          <p:spTgt spid="13"/>
                                        </p:tgtEl>
                                        <p:attrNameLst>
                                          <p:attrName>ppt_x</p:attrName>
                                        </p:attrNameLst>
                                      </p:cBhvr>
                                      <p:tavLst>
                                        <p:tav tm="0">
                                          <p:val>
                                            <p:strVal val="#ppt_x"/>
                                          </p:val>
                                        </p:tav>
                                        <p:tav tm="100000">
                                          <p:val>
                                            <p:strVal val="#ppt_x"/>
                                          </p:val>
                                        </p:tav>
                                      </p:tavLst>
                                    </p:anim>
                                    <p:anim calcmode="lin" valueType="num">
                                      <p:cBhvr additive="base">
                                        <p:cTn id="53" dur="500" fill="hold"/>
                                        <p:tgtEl>
                                          <p:spTgt spid="13"/>
                                        </p:tgtEl>
                                        <p:attrNameLst>
                                          <p:attrName>ppt_y</p:attrName>
                                        </p:attrNameLst>
                                      </p:cBhvr>
                                      <p:tavLst>
                                        <p:tav tm="0">
                                          <p:val>
                                            <p:strVal val="1+#ppt_h/2"/>
                                          </p:val>
                                        </p:tav>
                                        <p:tav tm="100000">
                                          <p:val>
                                            <p:strVal val="#ppt_y"/>
                                          </p:val>
                                        </p:tav>
                                      </p:tavLst>
                                    </p:anim>
                                  </p:childTnLst>
                                </p:cTn>
                              </p:par>
                            </p:childTnLst>
                          </p:cTn>
                        </p:par>
                        <p:par>
                          <p:cTn id="54" fill="hold">
                            <p:stCondLst>
                              <p:cond delay="500"/>
                            </p:stCondLst>
                            <p:childTnLst>
                              <p:par>
                                <p:cTn id="55" presetID="2" presetClass="entr" presetSubtype="4"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ppt_x"/>
                                          </p:val>
                                        </p:tav>
                                        <p:tav tm="100000">
                                          <p:val>
                                            <p:strVal val="#ppt_x"/>
                                          </p:val>
                                        </p:tav>
                                      </p:tavLst>
                                    </p:anim>
                                    <p:anim calcmode="lin" valueType="num">
                                      <p:cBhvr additive="base">
                                        <p:cTn id="5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uiExpand="1" build="p" animBg="1"/>
      <p:bldP spid="7" grpId="0" autoUpdateAnimBg="0"/>
      <p:bldP spid="8" grpId="0" autoUpdateAnimBg="0"/>
      <p:bldP spid="9" grpId="0"/>
      <p:bldP spid="11" grpId="0"/>
      <p:bldP spid="12" grpId="0"/>
      <p:bldP spid="13" grpId="0"/>
      <p:bldP spid="14" grpId="0" animBg="1"/>
    </p:bld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0" y="0"/>
            <a:ext cx="9144000" cy="1143000"/>
          </a:xfrm>
        </p:spPr>
        <p:txBody>
          <a:bodyPr/>
          <a:lstStyle/>
          <a:p>
            <a:pPr algn="ctr"/>
            <a:r>
              <a:rPr lang="en-US" altLang="en-US" sz="4800"/>
              <a:t>Examples</a:t>
            </a:r>
            <a:endParaRPr lang="en-US" altLang="en-US"/>
          </a:p>
        </p:txBody>
      </p:sp>
      <mc:AlternateContent xmlns:mc="http://schemas.openxmlformats.org/markup-compatibility/2006">
        <mc:Choice xmlns:a14="http://schemas.microsoft.com/office/drawing/2010/main" Requires="a14">
          <p:sp>
            <p:nvSpPr>
              <p:cNvPr id="72707" name="Rectangle 3"/>
              <p:cNvSpPr>
                <a:spLocks noGrp="1" noChangeArrowheads="1"/>
              </p:cNvSpPr>
              <p:nvPr>
                <p:ph type="body" idx="1"/>
              </p:nvPr>
            </p:nvSpPr>
            <p:spPr>
              <a:xfrm>
                <a:off x="990600" y="838200"/>
                <a:ext cx="8153400" cy="6019800"/>
              </a:xfrm>
            </p:spPr>
            <p:txBody>
              <a:bodyPr>
                <a:normAutofit/>
              </a:bodyPr>
              <a:lstStyle/>
              <a:p>
                <a:pPr marL="0" indent="0">
                  <a:buNone/>
                </a:pPr>
                <a14:m>
                  <m:oMathPara xmlns:m="http://schemas.openxmlformats.org/officeDocument/2006/math">
                    <m:oMathParaPr>
                      <m:jc m:val="centerGroup"/>
                    </m:oMathParaPr>
                    <m:oMath xmlns:m="http://schemas.openxmlformats.org/officeDocument/2006/math">
                      <m:nary>
                        <m:naryPr>
                          <m:chr m:val="∑"/>
                          <m:ctrlPr>
                            <a:rPr lang="en-US" altLang="en-US" sz="4400" i="1" smtClean="0">
                              <a:latin typeface="Cambria Math" panose="02040503050406030204" pitchFamily="18" charset="0"/>
                            </a:rPr>
                          </m:ctrlPr>
                        </m:naryPr>
                        <m:sub>
                          <m:r>
                            <m:rPr>
                              <m:brk m:alnAt="23"/>
                            </m:rPr>
                            <a:rPr lang="en-US" altLang="en-US" sz="4400" b="0" i="1" smtClean="0">
                              <a:latin typeface="Cambria Math" panose="02040503050406030204" pitchFamily="18" charset="0"/>
                            </a:rPr>
                            <m:t>𝑛</m:t>
                          </m:r>
                          <m:r>
                            <a:rPr lang="en-US" altLang="en-US" sz="4400" b="0" i="1" smtClean="0">
                              <a:latin typeface="Cambria Math" panose="02040503050406030204" pitchFamily="18" charset="0"/>
                            </a:rPr>
                            <m:t>=1</m:t>
                          </m:r>
                        </m:sub>
                        <m:sup>
                          <m:r>
                            <a:rPr lang="en-US" altLang="en-US" sz="4400" b="0" i="1" smtClean="0">
                              <a:latin typeface="Cambria Math" panose="02040503050406030204" pitchFamily="18" charset="0"/>
                            </a:rPr>
                            <m:t>5</m:t>
                          </m:r>
                        </m:sup>
                        <m:e>
                          <m:r>
                            <a:rPr lang="en-US" altLang="en-US" sz="4400" b="0" i="1" smtClean="0">
                              <a:latin typeface="Cambria Math" panose="02040503050406030204" pitchFamily="18" charset="0"/>
                            </a:rPr>
                            <m:t>𝑛</m:t>
                          </m:r>
                          <m:r>
                            <a:rPr lang="en-US" altLang="en-US" sz="4400" b="0" i="1" smtClean="0">
                              <a:latin typeface="Cambria Math" panose="02040503050406030204" pitchFamily="18" charset="0"/>
                            </a:rPr>
                            <m:t>+1</m:t>
                          </m:r>
                        </m:e>
                      </m:nary>
                    </m:oMath>
                  </m:oMathPara>
                </a14:m>
                <a:endParaRPr lang="en-US" altLang="en-US" sz="4400" dirty="0">
                  <a:latin typeface="Comic Sans MS" panose="030F0702030302020204" pitchFamily="66" charset="0"/>
                </a:endParaRPr>
              </a:p>
              <a:p>
                <a:r>
                  <a:rPr lang="en-US" altLang="en-US" sz="4400" dirty="0" smtClean="0">
                    <a:latin typeface="Comic Sans MS" panose="030F0702030302020204" pitchFamily="66" charset="0"/>
                  </a:rPr>
                  <a:t>So the above sum = 20.</a:t>
                </a:r>
              </a:p>
              <a:p>
                <a:r>
                  <a:rPr lang="en-US" altLang="en-US" sz="4400" dirty="0" smtClean="0">
                    <a:latin typeface="Comic Sans MS" panose="030F0702030302020204" pitchFamily="66" charset="0"/>
                  </a:rPr>
                  <a:t>Try this: </a:t>
                </a:r>
                <a14:m>
                  <m:oMath xmlns:m="http://schemas.openxmlformats.org/officeDocument/2006/math">
                    <m:nary>
                      <m:naryPr>
                        <m:chr m:val="∑"/>
                        <m:ctrlPr>
                          <a:rPr lang="en-US" altLang="en-US" sz="4400" i="1" smtClean="0">
                            <a:latin typeface="Cambria Math" panose="02040503050406030204" pitchFamily="18" charset="0"/>
                          </a:rPr>
                        </m:ctrlPr>
                      </m:naryPr>
                      <m:sub>
                        <m:r>
                          <m:rPr>
                            <m:brk m:alnAt="23"/>
                          </m:rPr>
                          <a:rPr lang="en-US" altLang="en-US" sz="4400" b="0" i="1" smtClean="0">
                            <a:latin typeface="Cambria Math" panose="02040503050406030204" pitchFamily="18" charset="0"/>
                          </a:rPr>
                          <m:t>𝑥</m:t>
                        </m:r>
                        <m:r>
                          <a:rPr lang="en-US" altLang="en-US" sz="4400" b="0" i="1" smtClean="0">
                            <a:latin typeface="Cambria Math" panose="02040503050406030204" pitchFamily="18" charset="0"/>
                          </a:rPr>
                          <m:t>=2</m:t>
                        </m:r>
                      </m:sub>
                      <m:sup>
                        <m:r>
                          <a:rPr lang="en-US" altLang="en-US" sz="4400" b="0" i="1" smtClean="0">
                            <a:latin typeface="Cambria Math" panose="02040503050406030204" pitchFamily="18" charset="0"/>
                          </a:rPr>
                          <m:t>7</m:t>
                        </m:r>
                      </m:sup>
                      <m:e>
                        <m:r>
                          <a:rPr lang="en-US" altLang="en-US" sz="4400" b="0" i="1" smtClean="0">
                            <a:latin typeface="Cambria Math" panose="02040503050406030204" pitchFamily="18" charset="0"/>
                          </a:rPr>
                          <m:t>3</m:t>
                        </m:r>
                        <m:r>
                          <a:rPr lang="en-US" altLang="en-US" sz="4400" b="0" i="1" smtClean="0">
                            <a:latin typeface="Cambria Math" panose="02040503050406030204" pitchFamily="18" charset="0"/>
                          </a:rPr>
                          <m:t>𝑥</m:t>
                        </m:r>
                        <m:r>
                          <a:rPr lang="en-US" altLang="en-US" sz="4400" b="0" i="1" smtClean="0">
                            <a:latin typeface="Cambria Math" panose="02040503050406030204" pitchFamily="18" charset="0"/>
                          </a:rPr>
                          <m:t>−2</m:t>
                        </m:r>
                      </m:e>
                    </m:nary>
                  </m:oMath>
                </a14:m>
                <a:endParaRPr lang="en-US" altLang="en-US" sz="4400" dirty="0" smtClean="0">
                  <a:latin typeface="Comic Sans MS" panose="030F0702030302020204" pitchFamily="66" charset="0"/>
                </a:endParaRPr>
              </a:p>
              <a:p>
                <a:r>
                  <a:rPr lang="en-US" altLang="en-US" sz="4400" dirty="0">
                    <a:latin typeface="Comic Sans MS" panose="030F0702030302020204" pitchFamily="66" charset="0"/>
                  </a:rPr>
                  <a:t>First we need to plug in the numbers 2 - 7 for x.</a:t>
                </a:r>
                <a:endParaRPr lang="en-US" altLang="en-US" sz="4400" dirty="0">
                  <a:latin typeface="Comic Sans MS" panose="030F0702030302020204" pitchFamily="66" charset="0"/>
                </a:endParaRPr>
              </a:p>
            </p:txBody>
          </p:sp>
        </mc:Choice>
        <mc:Fallback>
          <p:sp>
            <p:nvSpPr>
              <p:cNvPr id="72707" name="Rectangle 3"/>
              <p:cNvSpPr>
                <a:spLocks noGrp="1" noRot="1" noChangeAspect="1" noMove="1" noResize="1" noEditPoints="1" noAdjustHandles="1" noChangeArrowheads="1" noChangeShapeType="1" noTextEdit="1"/>
              </p:cNvSpPr>
              <p:nvPr>
                <p:ph type="body" idx="1"/>
              </p:nvPr>
            </p:nvSpPr>
            <p:spPr>
              <a:xfrm>
                <a:off x="990600" y="838200"/>
                <a:ext cx="8153400" cy="6019800"/>
              </a:xfr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9281033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0" y="0"/>
            <a:ext cx="9144000" cy="1143000"/>
          </a:xfrm>
        </p:spPr>
        <p:txBody>
          <a:bodyPr/>
          <a:lstStyle/>
          <a:p>
            <a:pPr algn="ctr"/>
            <a:r>
              <a:rPr lang="en-US" altLang="en-US" sz="4800"/>
              <a:t>Examples</a:t>
            </a:r>
            <a:endParaRPr lang="en-US" altLang="en-US"/>
          </a:p>
        </p:txBody>
      </p:sp>
      <p:sp>
        <p:nvSpPr>
          <p:cNvPr id="76803" name="Rectangle 3"/>
          <p:cNvSpPr>
            <a:spLocks noGrp="1" noChangeArrowheads="1"/>
          </p:cNvSpPr>
          <p:nvPr>
            <p:ph type="body" idx="1"/>
          </p:nvPr>
        </p:nvSpPr>
        <p:spPr>
          <a:xfrm>
            <a:off x="990600" y="685800"/>
            <a:ext cx="8153400" cy="6172200"/>
          </a:xfrm>
        </p:spPr>
        <p:txBody>
          <a:bodyPr/>
          <a:lstStyle/>
          <a:p>
            <a:endParaRPr lang="en-US" altLang="en-US" sz="4400">
              <a:latin typeface="Comic Sans MS" panose="030F0702030302020204" pitchFamily="66" charset="0"/>
            </a:endParaRPr>
          </a:p>
          <a:p>
            <a:endParaRPr lang="en-US" altLang="en-US" sz="4400">
              <a:latin typeface="Comic Sans MS" panose="030F0702030302020204" pitchFamily="66" charset="0"/>
            </a:endParaRPr>
          </a:p>
          <a:p>
            <a:r>
              <a:rPr lang="en-US" altLang="en-US" sz="4400" dirty="0">
                <a:latin typeface="Comic Sans MS" panose="030F0702030302020204" pitchFamily="66" charset="0"/>
              </a:rPr>
              <a:t>[3(2)-2]+[3(3)-2]+[3(4)-2]+ [3(5)-2]+[3(6)-2]+[3(7)-2] = </a:t>
            </a:r>
          </a:p>
          <a:p>
            <a:r>
              <a:rPr lang="en-US" altLang="en-US" sz="4400" dirty="0">
                <a:latin typeface="Comic Sans MS" panose="030F0702030302020204" pitchFamily="66" charset="0"/>
              </a:rPr>
              <a:t> (6-2)+(9-2)+(12-2)+(15-2)+ (18-2)+ (21-2) = </a:t>
            </a:r>
          </a:p>
          <a:p>
            <a:r>
              <a:rPr lang="en-US" altLang="en-US" sz="4400" dirty="0">
                <a:latin typeface="Comic Sans MS" panose="030F0702030302020204" pitchFamily="66" charset="0"/>
              </a:rPr>
              <a:t>4 + 7 + 10 + 13 + 17 + 19 = 70</a:t>
            </a:r>
          </a:p>
        </p:txBody>
      </p:sp>
      <p:pic>
        <p:nvPicPr>
          <p:cNvPr id="768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762000"/>
            <a:ext cx="2590800"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29452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6803">
                                            <p:txEl>
                                              <p:pRg st="2" end="2"/>
                                            </p:txEl>
                                          </p:spTgt>
                                        </p:tgtEl>
                                        <p:attrNameLst>
                                          <p:attrName>style.visibility</p:attrName>
                                        </p:attrNameLst>
                                      </p:cBhvr>
                                      <p:to>
                                        <p:strVal val="visible"/>
                                      </p:to>
                                    </p:set>
                                    <p:anim calcmode="lin" valueType="num">
                                      <p:cBhvr additive="base">
                                        <p:cTn id="7" dur="500" fill="hold"/>
                                        <p:tgtEl>
                                          <p:spTgt spid="7680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680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6803">
                                            <p:txEl>
                                              <p:pRg st="3" end="3"/>
                                            </p:txEl>
                                          </p:spTgt>
                                        </p:tgtEl>
                                        <p:attrNameLst>
                                          <p:attrName>style.visibility</p:attrName>
                                        </p:attrNameLst>
                                      </p:cBhvr>
                                      <p:to>
                                        <p:strVal val="visible"/>
                                      </p:to>
                                    </p:set>
                                    <p:anim calcmode="lin" valueType="num">
                                      <p:cBhvr additive="base">
                                        <p:cTn id="13" dur="500" fill="hold"/>
                                        <p:tgtEl>
                                          <p:spTgt spid="7680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680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6803">
                                            <p:txEl>
                                              <p:pRg st="4" end="4"/>
                                            </p:txEl>
                                          </p:spTgt>
                                        </p:tgtEl>
                                        <p:attrNameLst>
                                          <p:attrName>style.visibility</p:attrName>
                                        </p:attrNameLst>
                                      </p:cBhvr>
                                      <p:to>
                                        <p:strVal val="visible"/>
                                      </p:to>
                                    </p:set>
                                    <p:anim calcmode="lin" valueType="num">
                                      <p:cBhvr additive="base">
                                        <p:cTn id="19" dur="500" fill="hold"/>
                                        <p:tgtEl>
                                          <p:spTgt spid="7680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680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0" y="990600"/>
            <a:ext cx="9144000" cy="1143000"/>
          </a:xfrm>
        </p:spPr>
        <p:txBody>
          <a:bodyPr/>
          <a:lstStyle/>
          <a:p>
            <a:pPr algn="ctr"/>
            <a:r>
              <a:rPr lang="en-US" altLang="en-US" sz="5400" dirty="0" smtClean="0"/>
              <a:t>9-5</a:t>
            </a:r>
            <a:endParaRPr lang="en-US" altLang="en-US" dirty="0"/>
          </a:p>
        </p:txBody>
      </p:sp>
      <p:sp>
        <p:nvSpPr>
          <p:cNvPr id="10243" name="Rectangle 3"/>
          <p:cNvSpPr>
            <a:spLocks noGrp="1" noChangeArrowheads="1"/>
          </p:cNvSpPr>
          <p:nvPr>
            <p:ph type="subTitle" idx="1"/>
          </p:nvPr>
        </p:nvSpPr>
        <p:spPr/>
        <p:txBody>
          <a:bodyPr/>
          <a:lstStyle/>
          <a:p>
            <a:pPr algn="ctr"/>
            <a:r>
              <a:rPr lang="en-US" altLang="en-US" sz="5400"/>
              <a:t>Geometric</a:t>
            </a:r>
          </a:p>
          <a:p>
            <a:pPr algn="ctr"/>
            <a:r>
              <a:rPr lang="en-US" altLang="en-US" sz="5400"/>
              <a:t>Series</a:t>
            </a:r>
            <a:endParaRPr lang="en-US" altLang="en-US"/>
          </a:p>
        </p:txBody>
      </p:sp>
    </p:spTree>
    <p:extLst>
      <p:ext uri="{BB962C8B-B14F-4D97-AF65-F5344CB8AC3E}">
        <p14:creationId xmlns:p14="http://schemas.microsoft.com/office/powerpoint/2010/main" val="296018196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0"/>
            <a:ext cx="9144000" cy="1143000"/>
          </a:xfrm>
        </p:spPr>
        <p:txBody>
          <a:bodyPr/>
          <a:lstStyle/>
          <a:p>
            <a:pPr algn="ctr"/>
            <a:r>
              <a:rPr lang="en-US" altLang="en-US" sz="4800"/>
              <a:t>Geometric Series</a:t>
            </a:r>
            <a:endParaRPr lang="en-US" altLang="en-US"/>
          </a:p>
        </p:txBody>
      </p:sp>
      <p:sp>
        <p:nvSpPr>
          <p:cNvPr id="49155" name="Rectangle 3"/>
          <p:cNvSpPr>
            <a:spLocks noGrp="1" noChangeArrowheads="1"/>
          </p:cNvSpPr>
          <p:nvPr>
            <p:ph type="body" idx="1"/>
          </p:nvPr>
        </p:nvSpPr>
        <p:spPr>
          <a:xfrm>
            <a:off x="990600" y="838200"/>
            <a:ext cx="8153400" cy="6019800"/>
          </a:xfrm>
        </p:spPr>
        <p:txBody>
          <a:bodyPr>
            <a:normAutofit fontScale="92500"/>
          </a:bodyPr>
          <a:lstStyle/>
          <a:p>
            <a:r>
              <a:rPr lang="en-US" altLang="en-US" sz="4800">
                <a:latin typeface="Comic Sans MS" panose="030F0702030302020204" pitchFamily="66" charset="0"/>
              </a:rPr>
              <a:t>Geometric Series</a:t>
            </a:r>
            <a:r>
              <a:rPr lang="en-US" altLang="en-US" sz="4400">
                <a:latin typeface="Comic Sans MS" panose="030F0702030302020204" pitchFamily="66" charset="0"/>
              </a:rPr>
              <a:t> - the sum of the terms of a geometric sequence.</a:t>
            </a:r>
          </a:p>
          <a:p>
            <a:r>
              <a:rPr lang="en-US" altLang="en-US" sz="4400">
                <a:latin typeface="Comic Sans MS" panose="030F0702030302020204" pitchFamily="66" charset="0"/>
              </a:rPr>
              <a:t>Geo. Sequence: 1, 3, 9, 27, 81</a:t>
            </a:r>
          </a:p>
          <a:p>
            <a:r>
              <a:rPr lang="en-US" altLang="en-US" sz="4400">
                <a:latin typeface="Comic Sans MS" panose="030F0702030302020204" pitchFamily="66" charset="0"/>
              </a:rPr>
              <a:t>Geo. Series: 1+3 + 9 + 27 + 81</a:t>
            </a:r>
          </a:p>
          <a:p>
            <a:r>
              <a:rPr lang="en-US" altLang="en-US" sz="4400">
                <a:latin typeface="Comic Sans MS" panose="030F0702030302020204" pitchFamily="66" charset="0"/>
              </a:rPr>
              <a:t>What is the sum of the geometric series?</a:t>
            </a:r>
          </a:p>
        </p:txBody>
      </p:sp>
    </p:spTree>
    <p:extLst>
      <p:ext uri="{BB962C8B-B14F-4D97-AF65-F5344CB8AC3E}">
        <p14:creationId xmlns:p14="http://schemas.microsoft.com/office/powerpoint/2010/main" val="7221517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 calcmode="lin" valueType="num">
                                      <p:cBhvr additive="base">
                                        <p:cTn id="7" dur="500" fill="hold"/>
                                        <p:tgtEl>
                                          <p:spTgt spid="491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915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9155">
                                            <p:txEl>
                                              <p:pRg st="1" end="1"/>
                                            </p:txEl>
                                          </p:spTgt>
                                        </p:tgtEl>
                                        <p:attrNameLst>
                                          <p:attrName>style.visibility</p:attrName>
                                        </p:attrNameLst>
                                      </p:cBhvr>
                                      <p:to>
                                        <p:strVal val="visible"/>
                                      </p:to>
                                    </p:set>
                                    <p:anim calcmode="lin" valueType="num">
                                      <p:cBhvr additive="base">
                                        <p:cTn id="13" dur="500" fill="hold"/>
                                        <p:tgtEl>
                                          <p:spTgt spid="491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915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9155">
                                            <p:txEl>
                                              <p:pRg st="2" end="2"/>
                                            </p:txEl>
                                          </p:spTgt>
                                        </p:tgtEl>
                                        <p:attrNameLst>
                                          <p:attrName>style.visibility</p:attrName>
                                        </p:attrNameLst>
                                      </p:cBhvr>
                                      <p:to>
                                        <p:strVal val="visible"/>
                                      </p:to>
                                    </p:set>
                                    <p:anim calcmode="lin" valueType="num">
                                      <p:cBhvr additive="base">
                                        <p:cTn id="19" dur="500" fill="hold"/>
                                        <p:tgtEl>
                                          <p:spTgt spid="4915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915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9155">
                                            <p:txEl>
                                              <p:pRg st="3" end="3"/>
                                            </p:txEl>
                                          </p:spTgt>
                                        </p:tgtEl>
                                        <p:attrNameLst>
                                          <p:attrName>style.visibility</p:attrName>
                                        </p:attrNameLst>
                                      </p:cBhvr>
                                      <p:to>
                                        <p:strVal val="visible"/>
                                      </p:to>
                                    </p:set>
                                    <p:anim calcmode="lin" valueType="num">
                                      <p:cBhvr additive="base">
                                        <p:cTn id="25" dur="500" fill="hold"/>
                                        <p:tgtEl>
                                          <p:spTgt spid="4915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915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0" y="0"/>
            <a:ext cx="9144000" cy="1143000"/>
          </a:xfrm>
        </p:spPr>
        <p:txBody>
          <a:bodyPr/>
          <a:lstStyle/>
          <a:p>
            <a:pPr algn="ctr"/>
            <a:r>
              <a:rPr lang="en-US" altLang="en-US" sz="4800"/>
              <a:t>Geometric Series</a:t>
            </a:r>
            <a:endParaRPr lang="en-US" altLang="en-US"/>
          </a:p>
        </p:txBody>
      </p:sp>
      <p:sp>
        <p:nvSpPr>
          <p:cNvPr id="96259" name="Rectangle 3"/>
          <p:cNvSpPr>
            <a:spLocks noGrp="1" noChangeArrowheads="1"/>
          </p:cNvSpPr>
          <p:nvPr>
            <p:ph type="body" idx="1"/>
          </p:nvPr>
        </p:nvSpPr>
        <p:spPr>
          <a:xfrm>
            <a:off x="990600" y="838200"/>
            <a:ext cx="8153400" cy="6019800"/>
          </a:xfrm>
        </p:spPr>
        <p:txBody>
          <a:bodyPr/>
          <a:lstStyle/>
          <a:p>
            <a:r>
              <a:rPr lang="en-US" altLang="en-US" sz="4400">
                <a:latin typeface="Comic Sans MS" panose="030F0702030302020204" pitchFamily="66" charset="0"/>
              </a:rPr>
              <a:t>1 + 3 + 9 + 27 + 81 = 121</a:t>
            </a:r>
          </a:p>
          <a:p>
            <a:r>
              <a:rPr lang="en-US" altLang="en-US" sz="4400">
                <a:latin typeface="Comic Sans MS" panose="030F0702030302020204" pitchFamily="66" charset="0"/>
              </a:rPr>
              <a:t>The formula for the sum S</a:t>
            </a:r>
            <a:r>
              <a:rPr lang="en-US" altLang="en-US" sz="4400" baseline="-25000">
                <a:latin typeface="Comic Sans MS" panose="030F0702030302020204" pitchFamily="66" charset="0"/>
              </a:rPr>
              <a:t>n</a:t>
            </a:r>
            <a:r>
              <a:rPr lang="en-US" altLang="en-US" sz="4400">
                <a:latin typeface="Comic Sans MS" panose="030F0702030302020204" pitchFamily="66" charset="0"/>
              </a:rPr>
              <a:t> of the first n terms of a geometric series is given by   </a:t>
            </a:r>
          </a:p>
          <a:p>
            <a:endParaRPr lang="en-US" altLang="en-US" sz="4400">
              <a:latin typeface="Comic Sans MS" panose="030F0702030302020204" pitchFamily="66" charset="0"/>
            </a:endParaRPr>
          </a:p>
        </p:txBody>
      </p:sp>
      <p:pic>
        <p:nvPicPr>
          <p:cNvPr id="962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4191000"/>
            <a:ext cx="7696200"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948331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0" y="0"/>
            <a:ext cx="9144000" cy="1143000"/>
          </a:xfrm>
        </p:spPr>
        <p:txBody>
          <a:bodyPr/>
          <a:lstStyle/>
          <a:p>
            <a:pPr algn="ctr"/>
            <a:r>
              <a:rPr lang="en-US" altLang="en-US" sz="4800"/>
              <a:t>Geometric Series</a:t>
            </a:r>
            <a:endParaRPr lang="en-US" altLang="en-US"/>
          </a:p>
        </p:txBody>
      </p:sp>
      <p:sp>
        <p:nvSpPr>
          <p:cNvPr id="97283" name="Rectangle 3"/>
          <p:cNvSpPr>
            <a:spLocks noGrp="1" noChangeArrowheads="1"/>
          </p:cNvSpPr>
          <p:nvPr>
            <p:ph type="body" idx="1"/>
          </p:nvPr>
        </p:nvSpPr>
        <p:spPr>
          <a:xfrm>
            <a:off x="990600" y="838200"/>
            <a:ext cx="8153400" cy="6019800"/>
          </a:xfrm>
        </p:spPr>
        <p:txBody>
          <a:bodyPr/>
          <a:lstStyle/>
          <a:p>
            <a:r>
              <a:rPr lang="en-US" altLang="en-US" sz="4400">
                <a:latin typeface="Comic Sans MS" panose="030F0702030302020204" pitchFamily="66" charset="0"/>
              </a:rPr>
              <a:t>Find</a:t>
            </a:r>
          </a:p>
          <a:p>
            <a:r>
              <a:rPr lang="en-US" altLang="en-US" sz="4400">
                <a:latin typeface="Comic Sans MS" panose="030F0702030302020204" pitchFamily="66" charset="0"/>
              </a:rPr>
              <a:t>You can actually do it two ways.  Let’s use the old way. </a:t>
            </a:r>
          </a:p>
          <a:p>
            <a:r>
              <a:rPr lang="en-US" altLang="en-US" sz="4400">
                <a:latin typeface="Comic Sans MS" panose="030F0702030302020204" pitchFamily="66" charset="0"/>
              </a:rPr>
              <a:t>Plug in the numbers 1 - 4 for n and add.</a:t>
            </a:r>
          </a:p>
          <a:p>
            <a:r>
              <a:rPr lang="en-US" altLang="en-US" sz="4400">
                <a:latin typeface="Comic Sans MS" panose="030F0702030302020204" pitchFamily="66" charset="0"/>
              </a:rPr>
              <a:t>[-3(2)</a:t>
            </a:r>
            <a:r>
              <a:rPr lang="en-US" altLang="en-US" sz="4400" baseline="30000">
                <a:latin typeface="Comic Sans MS" panose="030F0702030302020204" pitchFamily="66" charset="0"/>
              </a:rPr>
              <a:t>1-1</a:t>
            </a:r>
            <a:r>
              <a:rPr lang="en-US" altLang="en-US" sz="4400">
                <a:latin typeface="Comic Sans MS" panose="030F0702030302020204" pitchFamily="66" charset="0"/>
              </a:rPr>
              <a:t>]+[-3(2)</a:t>
            </a:r>
            <a:r>
              <a:rPr lang="en-US" altLang="en-US" sz="4400" baseline="30000">
                <a:latin typeface="Comic Sans MS" panose="030F0702030302020204" pitchFamily="66" charset="0"/>
              </a:rPr>
              <a:t>2-1</a:t>
            </a:r>
            <a:r>
              <a:rPr lang="en-US" altLang="en-US" sz="4400">
                <a:latin typeface="Comic Sans MS" panose="030F0702030302020204" pitchFamily="66" charset="0"/>
              </a:rPr>
              <a:t>]+[-3(2)</a:t>
            </a:r>
            <a:r>
              <a:rPr lang="en-US" altLang="en-US" sz="4400" baseline="30000">
                <a:latin typeface="Comic Sans MS" panose="030F0702030302020204" pitchFamily="66" charset="0"/>
              </a:rPr>
              <a:t>3-1</a:t>
            </a:r>
            <a:r>
              <a:rPr lang="en-US" altLang="en-US" sz="4400">
                <a:latin typeface="Comic Sans MS" panose="030F0702030302020204" pitchFamily="66" charset="0"/>
              </a:rPr>
              <a:t>]+ [-3(2)</a:t>
            </a:r>
            <a:r>
              <a:rPr lang="en-US" altLang="en-US" sz="4400" baseline="30000">
                <a:latin typeface="Comic Sans MS" panose="030F0702030302020204" pitchFamily="66" charset="0"/>
              </a:rPr>
              <a:t>4-1</a:t>
            </a:r>
            <a:r>
              <a:rPr lang="en-US" altLang="en-US" sz="4400">
                <a:latin typeface="Comic Sans MS" panose="030F0702030302020204" pitchFamily="66" charset="0"/>
              </a:rPr>
              <a:t>]</a:t>
            </a:r>
          </a:p>
        </p:txBody>
      </p:sp>
      <p:pic>
        <p:nvPicPr>
          <p:cNvPr id="9728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762000"/>
            <a:ext cx="2263775"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543893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0" y="0"/>
            <a:ext cx="9144000" cy="1143000"/>
          </a:xfrm>
        </p:spPr>
        <p:txBody>
          <a:bodyPr/>
          <a:lstStyle/>
          <a:p>
            <a:pPr algn="ctr"/>
            <a:r>
              <a:rPr lang="en-US" altLang="en-US" sz="4800"/>
              <a:t>Geometric Series</a:t>
            </a:r>
            <a:endParaRPr lang="en-US" altLang="en-US"/>
          </a:p>
        </p:txBody>
      </p:sp>
      <p:sp>
        <p:nvSpPr>
          <p:cNvPr id="98307" name="Rectangle 3"/>
          <p:cNvSpPr>
            <a:spLocks noGrp="1" noChangeArrowheads="1"/>
          </p:cNvSpPr>
          <p:nvPr>
            <p:ph type="body" idx="1"/>
          </p:nvPr>
        </p:nvSpPr>
        <p:spPr>
          <a:xfrm>
            <a:off x="990600" y="838200"/>
            <a:ext cx="8153400" cy="6019800"/>
          </a:xfrm>
        </p:spPr>
        <p:txBody>
          <a:bodyPr/>
          <a:lstStyle/>
          <a:p>
            <a:r>
              <a:rPr lang="en-US" altLang="en-US" sz="4400">
                <a:latin typeface="Comic Sans MS" panose="030F0702030302020204" pitchFamily="66" charset="0"/>
              </a:rPr>
              <a:t>[-3(1)] + [-3(2)] + [-3(4)] +   [-3(8)] =</a:t>
            </a:r>
          </a:p>
          <a:p>
            <a:r>
              <a:rPr lang="en-US" altLang="en-US" sz="4400">
                <a:latin typeface="Comic Sans MS" panose="030F0702030302020204" pitchFamily="66" charset="0"/>
              </a:rPr>
              <a:t>-3 + -6 + -12 + -24 = -45</a:t>
            </a:r>
          </a:p>
          <a:p>
            <a:r>
              <a:rPr lang="en-US" altLang="en-US" sz="4400">
                <a:latin typeface="Comic Sans MS" panose="030F0702030302020204" pitchFamily="66" charset="0"/>
              </a:rPr>
              <a:t>The other method is to use the sum of geometric series formula. </a:t>
            </a:r>
          </a:p>
        </p:txBody>
      </p:sp>
    </p:spTree>
    <p:extLst>
      <p:ext uri="{BB962C8B-B14F-4D97-AF65-F5344CB8AC3E}">
        <p14:creationId xmlns:p14="http://schemas.microsoft.com/office/powerpoint/2010/main" val="4413210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 calcmode="lin" valueType="num">
                                      <p:cBhvr additive="base">
                                        <p:cTn id="7" dur="500" fill="hold"/>
                                        <p:tgtEl>
                                          <p:spTgt spid="983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830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8307">
                                            <p:txEl>
                                              <p:pRg st="1" end="1"/>
                                            </p:txEl>
                                          </p:spTgt>
                                        </p:tgtEl>
                                        <p:attrNameLst>
                                          <p:attrName>style.visibility</p:attrName>
                                        </p:attrNameLst>
                                      </p:cBhvr>
                                      <p:to>
                                        <p:strVal val="visible"/>
                                      </p:to>
                                    </p:set>
                                    <p:anim calcmode="lin" valueType="num">
                                      <p:cBhvr additive="base">
                                        <p:cTn id="13" dur="500" fill="hold"/>
                                        <p:tgtEl>
                                          <p:spTgt spid="9830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830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8307">
                                            <p:txEl>
                                              <p:pRg st="2" end="2"/>
                                            </p:txEl>
                                          </p:spTgt>
                                        </p:tgtEl>
                                        <p:attrNameLst>
                                          <p:attrName>style.visibility</p:attrName>
                                        </p:attrNameLst>
                                      </p:cBhvr>
                                      <p:to>
                                        <p:strVal val="visible"/>
                                      </p:to>
                                    </p:set>
                                    <p:anim calcmode="lin" valueType="num">
                                      <p:cBhvr additive="base">
                                        <p:cTn id="19" dur="500" fill="hold"/>
                                        <p:tgtEl>
                                          <p:spTgt spid="9830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830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0" y="0"/>
            <a:ext cx="9144000" cy="1143000"/>
          </a:xfrm>
        </p:spPr>
        <p:txBody>
          <a:bodyPr/>
          <a:lstStyle/>
          <a:p>
            <a:pPr algn="ctr"/>
            <a:r>
              <a:rPr lang="en-US" altLang="en-US" sz="4800"/>
              <a:t>Geometric Series</a:t>
            </a:r>
            <a:endParaRPr lang="en-US" altLang="en-US"/>
          </a:p>
        </p:txBody>
      </p:sp>
      <p:sp>
        <p:nvSpPr>
          <p:cNvPr id="99331" name="Rectangle 3"/>
          <p:cNvSpPr>
            <a:spLocks noGrp="1" noChangeArrowheads="1"/>
          </p:cNvSpPr>
          <p:nvPr>
            <p:ph type="body" idx="1"/>
          </p:nvPr>
        </p:nvSpPr>
        <p:spPr>
          <a:xfrm>
            <a:off x="990600" y="838200"/>
            <a:ext cx="8153400" cy="6019800"/>
          </a:xfrm>
        </p:spPr>
        <p:txBody>
          <a:bodyPr/>
          <a:lstStyle/>
          <a:p>
            <a:r>
              <a:rPr lang="en-US" altLang="en-US" sz="4400">
                <a:latin typeface="Comic Sans MS" panose="030F0702030302020204" pitchFamily="66" charset="0"/>
              </a:rPr>
              <a:t>                  use</a:t>
            </a:r>
          </a:p>
          <a:p>
            <a:endParaRPr lang="en-US" altLang="en-US" sz="4400">
              <a:latin typeface="Comic Sans MS" panose="030F0702030302020204" pitchFamily="66" charset="0"/>
            </a:endParaRPr>
          </a:p>
          <a:p>
            <a:r>
              <a:rPr lang="en-US" altLang="en-US" sz="4400">
                <a:latin typeface="Comic Sans MS" panose="030F0702030302020204" pitchFamily="66" charset="0"/>
              </a:rPr>
              <a:t>a</a:t>
            </a:r>
            <a:r>
              <a:rPr lang="en-US" altLang="en-US" sz="4400" baseline="-25000">
                <a:latin typeface="Comic Sans MS" panose="030F0702030302020204" pitchFamily="66" charset="0"/>
              </a:rPr>
              <a:t>1</a:t>
            </a:r>
            <a:r>
              <a:rPr lang="en-US" altLang="en-US" sz="4400">
                <a:latin typeface="Comic Sans MS" panose="030F0702030302020204" pitchFamily="66" charset="0"/>
              </a:rPr>
              <a:t> = -3, r = 2, n = 4</a:t>
            </a:r>
          </a:p>
          <a:p>
            <a:endParaRPr lang="en-US" altLang="en-US" sz="4400">
              <a:latin typeface="Comic Sans MS" panose="030F0702030302020204" pitchFamily="66" charset="0"/>
            </a:endParaRPr>
          </a:p>
          <a:p>
            <a:endParaRPr lang="en-US" altLang="en-US" sz="4400">
              <a:latin typeface="Comic Sans MS" panose="030F0702030302020204" pitchFamily="66" charset="0"/>
            </a:endParaRPr>
          </a:p>
        </p:txBody>
      </p:sp>
      <p:pic>
        <p:nvPicPr>
          <p:cNvPr id="9933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685800"/>
            <a:ext cx="32766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33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533400"/>
            <a:ext cx="3124200" cy="155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81757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anim calcmode="lin" valueType="num">
                                      <p:cBhvr additive="base">
                                        <p:cTn id="7" dur="500" fill="hold"/>
                                        <p:tgtEl>
                                          <p:spTgt spid="993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933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9331">
                                            <p:txEl>
                                              <p:pRg st="2" end="2"/>
                                            </p:txEl>
                                          </p:spTgt>
                                        </p:tgtEl>
                                        <p:attrNameLst>
                                          <p:attrName>style.visibility</p:attrName>
                                        </p:attrNameLst>
                                      </p:cBhvr>
                                      <p:to>
                                        <p:strVal val="visible"/>
                                      </p:to>
                                    </p:set>
                                    <p:anim calcmode="lin" valueType="num">
                                      <p:cBhvr additive="base">
                                        <p:cTn id="13" dur="500" fill="hold"/>
                                        <p:tgtEl>
                                          <p:spTgt spid="9933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933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0" y="0"/>
            <a:ext cx="9144000" cy="1143000"/>
          </a:xfrm>
        </p:spPr>
        <p:txBody>
          <a:bodyPr/>
          <a:lstStyle/>
          <a:p>
            <a:pPr algn="ctr"/>
            <a:r>
              <a:rPr lang="en-US" altLang="en-US" sz="4800"/>
              <a:t>Geometric Series</a:t>
            </a:r>
            <a:endParaRPr lang="en-US" altLang="en-US"/>
          </a:p>
        </p:txBody>
      </p:sp>
      <p:sp>
        <p:nvSpPr>
          <p:cNvPr id="100355" name="Rectangle 3"/>
          <p:cNvSpPr>
            <a:spLocks noGrp="1" noChangeArrowheads="1"/>
          </p:cNvSpPr>
          <p:nvPr>
            <p:ph type="body" idx="1"/>
          </p:nvPr>
        </p:nvSpPr>
        <p:spPr>
          <a:xfrm>
            <a:off x="990600" y="838200"/>
            <a:ext cx="8153400" cy="6019800"/>
          </a:xfrm>
        </p:spPr>
        <p:txBody>
          <a:bodyPr/>
          <a:lstStyle/>
          <a:p>
            <a:r>
              <a:rPr lang="en-US" altLang="en-US" sz="4400">
                <a:latin typeface="Comic Sans MS" panose="030F0702030302020204" pitchFamily="66" charset="0"/>
              </a:rPr>
              <a:t>                  use</a:t>
            </a:r>
          </a:p>
          <a:p>
            <a:endParaRPr lang="en-US" altLang="en-US" sz="4400">
              <a:latin typeface="Comic Sans MS" panose="030F0702030302020204" pitchFamily="66" charset="0"/>
            </a:endParaRPr>
          </a:p>
          <a:p>
            <a:r>
              <a:rPr lang="en-US" altLang="en-US" sz="4400">
                <a:latin typeface="Comic Sans MS" panose="030F0702030302020204" pitchFamily="66" charset="0"/>
              </a:rPr>
              <a:t>a</a:t>
            </a:r>
            <a:r>
              <a:rPr lang="en-US" altLang="en-US" sz="4400" baseline="-25000">
                <a:latin typeface="Comic Sans MS" panose="030F0702030302020204" pitchFamily="66" charset="0"/>
              </a:rPr>
              <a:t>1</a:t>
            </a:r>
            <a:r>
              <a:rPr lang="en-US" altLang="en-US" sz="4400">
                <a:latin typeface="Comic Sans MS" panose="030F0702030302020204" pitchFamily="66" charset="0"/>
              </a:rPr>
              <a:t> = -3, r = 2, n = 4</a:t>
            </a:r>
          </a:p>
          <a:p>
            <a:r>
              <a:rPr lang="en-US" altLang="en-US" sz="4400">
                <a:latin typeface="Comic Sans MS" panose="030F0702030302020204" pitchFamily="66" charset="0"/>
              </a:rPr>
              <a:t> </a:t>
            </a:r>
          </a:p>
          <a:p>
            <a:endParaRPr lang="en-US" altLang="en-US" sz="4400">
              <a:latin typeface="Comic Sans MS" panose="030F0702030302020204" pitchFamily="66" charset="0"/>
            </a:endParaRPr>
          </a:p>
        </p:txBody>
      </p:sp>
      <p:pic>
        <p:nvPicPr>
          <p:cNvPr id="1003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685800"/>
            <a:ext cx="32766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35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533400"/>
            <a:ext cx="3124200" cy="155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35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4114800"/>
            <a:ext cx="434340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8825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 calcmode="lin" valueType="num">
                                      <p:cBhvr additive="base">
                                        <p:cTn id="7" dur="500" fill="hold"/>
                                        <p:tgtEl>
                                          <p:spTgt spid="1003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035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0355">
                                            <p:txEl>
                                              <p:pRg st="2" end="2"/>
                                            </p:txEl>
                                          </p:spTgt>
                                        </p:tgtEl>
                                        <p:attrNameLst>
                                          <p:attrName>style.visibility</p:attrName>
                                        </p:attrNameLst>
                                      </p:cBhvr>
                                      <p:to>
                                        <p:strVal val="visible"/>
                                      </p:to>
                                    </p:set>
                                    <p:anim calcmode="lin" valueType="num">
                                      <p:cBhvr additive="base">
                                        <p:cTn id="13" dur="500" fill="hold"/>
                                        <p:tgtEl>
                                          <p:spTgt spid="10035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035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0355">
                                            <p:txEl>
                                              <p:pRg st="3" end="3"/>
                                            </p:txEl>
                                          </p:spTgt>
                                        </p:tgtEl>
                                        <p:attrNameLst>
                                          <p:attrName>style.visibility</p:attrName>
                                        </p:attrNameLst>
                                      </p:cBhvr>
                                      <p:to>
                                        <p:strVal val="visible"/>
                                      </p:to>
                                    </p:set>
                                    <p:anim calcmode="lin" valueType="num">
                                      <p:cBhvr additive="base">
                                        <p:cTn id="19" dur="500" fill="hold"/>
                                        <p:tgtEl>
                                          <p:spTgt spid="10035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035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0" y="0"/>
            <a:ext cx="9144000" cy="1143000"/>
          </a:xfrm>
        </p:spPr>
        <p:txBody>
          <a:bodyPr/>
          <a:lstStyle/>
          <a:p>
            <a:pPr algn="ctr"/>
            <a:r>
              <a:rPr lang="en-US" altLang="en-US" sz="4800"/>
              <a:t>Geometric Series</a:t>
            </a:r>
            <a:endParaRPr lang="en-US" altLang="en-US"/>
          </a:p>
        </p:txBody>
      </p:sp>
      <p:sp>
        <p:nvSpPr>
          <p:cNvPr id="101379" name="Rectangle 3"/>
          <p:cNvSpPr>
            <a:spLocks noGrp="1" noChangeArrowheads="1"/>
          </p:cNvSpPr>
          <p:nvPr>
            <p:ph type="body" idx="1"/>
          </p:nvPr>
        </p:nvSpPr>
        <p:spPr>
          <a:xfrm>
            <a:off x="990600" y="838200"/>
            <a:ext cx="8153400" cy="6019800"/>
          </a:xfrm>
        </p:spPr>
        <p:txBody>
          <a:bodyPr/>
          <a:lstStyle/>
          <a:p>
            <a:r>
              <a:rPr lang="en-US" altLang="en-US" sz="4400">
                <a:latin typeface="Comic Sans MS" panose="030F0702030302020204" pitchFamily="66" charset="0"/>
              </a:rPr>
              <a:t> </a:t>
            </a:r>
          </a:p>
          <a:p>
            <a:endParaRPr lang="en-US" altLang="en-US" sz="4400">
              <a:latin typeface="Comic Sans MS" panose="030F0702030302020204" pitchFamily="66" charset="0"/>
            </a:endParaRPr>
          </a:p>
        </p:txBody>
      </p:sp>
      <p:pic>
        <p:nvPicPr>
          <p:cNvPr id="10138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838200"/>
            <a:ext cx="434340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38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2609850"/>
            <a:ext cx="4419600"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38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4343400"/>
            <a:ext cx="7391400" cy="136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63684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anim calcmode="lin" valueType="num">
                                      <p:cBhvr additive="base">
                                        <p:cTn id="7" dur="500" fill="hold"/>
                                        <p:tgtEl>
                                          <p:spTgt spid="1013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137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
            <a:ext cx="8229600" cy="838200"/>
          </a:xfrm>
        </p:spPr>
        <p:style>
          <a:lnRef idx="2">
            <a:schemeClr val="accent4"/>
          </a:lnRef>
          <a:fillRef idx="1">
            <a:schemeClr val="lt1"/>
          </a:fillRef>
          <a:effectRef idx="0">
            <a:schemeClr val="accent4"/>
          </a:effectRef>
          <a:fontRef idx="minor">
            <a:schemeClr val="dk1"/>
          </a:fontRef>
        </p:style>
        <p:txBody>
          <a:bodyPr>
            <a:normAutofit/>
          </a:bodyPr>
          <a:lstStyle/>
          <a:p>
            <a:pPr algn="ctr"/>
            <a:r>
              <a:rPr lang="en-US" sz="4000" b="1" dirty="0">
                <a:solidFill>
                  <a:schemeClr val="accent6"/>
                </a:solidFill>
              </a:rPr>
              <a:t>Example 3 - Continued</a:t>
            </a:r>
          </a:p>
        </p:txBody>
      </p:sp>
      <p:sp>
        <p:nvSpPr>
          <p:cNvPr id="5" name="Content Placeholder 2"/>
          <p:cNvSpPr>
            <a:spLocks noGrp="1"/>
          </p:cNvSpPr>
          <p:nvPr>
            <p:ph idx="1"/>
          </p:nvPr>
        </p:nvSpPr>
        <p:spPr>
          <a:xfrm>
            <a:off x="457200" y="1143000"/>
            <a:ext cx="8305800" cy="5410200"/>
          </a:xfrm>
          <a:solidFill>
            <a:srgbClr val="CCECFF"/>
          </a:solidFill>
        </p:spPr>
        <p:txBody>
          <a:bodyPr>
            <a:normAutofit/>
          </a:bodyPr>
          <a:lstStyle/>
          <a:p>
            <a:pPr marL="0" indent="0">
              <a:buNone/>
            </a:pPr>
            <a:r>
              <a:rPr lang="en-US" sz="2800" b="1" dirty="0">
                <a:solidFill>
                  <a:schemeClr val="accent5">
                    <a:lumMod val="75000"/>
                  </a:schemeClr>
                </a:solidFill>
                <a:latin typeface="Arial" pitchFamily="34" charset="0"/>
                <a:cs typeface="Arial" pitchFamily="34" charset="0"/>
              </a:rPr>
              <a:t>C.  </a:t>
            </a:r>
          </a:p>
        </p:txBody>
      </p:sp>
      <p:sp>
        <p:nvSpPr>
          <p:cNvPr id="6" name="Rectangle 14"/>
          <p:cNvSpPr>
            <a:spLocks noChangeArrowheads="1"/>
          </p:cNvSpPr>
          <p:nvPr/>
        </p:nvSpPr>
        <p:spPr bwMode="auto">
          <a:xfrm>
            <a:off x="952228" y="1219200"/>
            <a:ext cx="56044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342900" indent="-342900"/>
            <a:r>
              <a:rPr lang="en-US" altLang="en-US" sz="2400" b="1" dirty="0">
                <a:solidFill>
                  <a:schemeClr val="accent5">
                    <a:lumMod val="75000"/>
                  </a:schemeClr>
                </a:solidFill>
                <a:latin typeface="Arial" pitchFamily="34" charset="0"/>
                <a:cs typeface="Arial" pitchFamily="34" charset="0"/>
              </a:rPr>
              <a:t>Find the value of </a:t>
            </a:r>
            <a:r>
              <a:rPr lang="en-US" altLang="en-US" sz="2400" b="1" i="1" dirty="0">
                <a:solidFill>
                  <a:schemeClr val="accent5">
                    <a:lumMod val="75000"/>
                  </a:schemeClr>
                </a:solidFill>
                <a:latin typeface="Arial" pitchFamily="34" charset="0"/>
                <a:cs typeface="Arial" pitchFamily="34" charset="0"/>
              </a:rPr>
              <a:t>a</a:t>
            </a:r>
            <a:r>
              <a:rPr lang="en-US" altLang="en-US" sz="2400" b="1" baseline="-25000" dirty="0">
                <a:solidFill>
                  <a:schemeClr val="accent5">
                    <a:lumMod val="75000"/>
                  </a:schemeClr>
                </a:solidFill>
                <a:latin typeface="Arial" pitchFamily="34" charset="0"/>
                <a:cs typeface="Arial" pitchFamily="34" charset="0"/>
              </a:rPr>
              <a:t>10</a:t>
            </a:r>
            <a:r>
              <a:rPr lang="en-US" altLang="en-US" sz="2400" b="1" dirty="0">
                <a:solidFill>
                  <a:schemeClr val="accent5">
                    <a:lumMod val="75000"/>
                  </a:schemeClr>
                </a:solidFill>
                <a:latin typeface="Arial" pitchFamily="34" charset="0"/>
                <a:cs typeface="Arial" pitchFamily="34" charset="0"/>
              </a:rPr>
              <a:t> in the sequence.</a:t>
            </a:r>
          </a:p>
        </p:txBody>
      </p:sp>
      <p:sp>
        <p:nvSpPr>
          <p:cNvPr id="9" name="Rectangle 16"/>
          <p:cNvSpPr>
            <a:spLocks noChangeArrowheads="1"/>
          </p:cNvSpPr>
          <p:nvPr/>
        </p:nvSpPr>
        <p:spPr bwMode="auto">
          <a:xfrm>
            <a:off x="1676400" y="2036618"/>
            <a:ext cx="223009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i="1" dirty="0"/>
              <a:t>a</a:t>
            </a:r>
            <a:r>
              <a:rPr lang="en-US" altLang="en-US" sz="3600" baseline="-25000" dirty="0"/>
              <a:t>10</a:t>
            </a:r>
            <a:r>
              <a:rPr lang="en-US" altLang="en-US" sz="3600" dirty="0"/>
              <a:t> = </a:t>
            </a:r>
            <a:r>
              <a:rPr lang="en-US" altLang="en-US" sz="3600" i="1" dirty="0"/>
              <a:t>a</a:t>
            </a:r>
            <a:r>
              <a:rPr lang="en-US" altLang="en-US" sz="3600" baseline="-25000" dirty="0"/>
              <a:t>9</a:t>
            </a:r>
            <a:r>
              <a:rPr lang="en-US" altLang="en-US" sz="3600" dirty="0"/>
              <a:t> </a:t>
            </a:r>
            <a:r>
              <a:rPr lang="en-US" altLang="en-US" sz="3600" dirty="0">
                <a:solidFill>
                  <a:schemeClr val="folHlink"/>
                </a:solidFill>
              </a:rPr>
              <a:t>• 3</a:t>
            </a:r>
            <a:endParaRPr lang="en-US" altLang="en-US" sz="3600" dirty="0"/>
          </a:p>
        </p:txBody>
      </p:sp>
      <p:sp>
        <p:nvSpPr>
          <p:cNvPr id="10" name="Rectangle 17"/>
          <p:cNvSpPr>
            <a:spLocks noChangeArrowheads="1"/>
          </p:cNvSpPr>
          <p:nvPr/>
        </p:nvSpPr>
        <p:spPr bwMode="auto">
          <a:xfrm>
            <a:off x="2246378" y="3035880"/>
            <a:ext cx="241604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dirty="0"/>
              <a:t>= (</a:t>
            </a:r>
            <a:r>
              <a:rPr lang="en-US" altLang="en-US" sz="3200" i="1" dirty="0">
                <a:solidFill>
                  <a:srgbClr val="C00000"/>
                </a:solidFill>
              </a:rPr>
              <a:t>a</a:t>
            </a:r>
            <a:r>
              <a:rPr lang="en-US" altLang="en-US" sz="3200" baseline="-25000" dirty="0">
                <a:solidFill>
                  <a:srgbClr val="C00000"/>
                </a:solidFill>
              </a:rPr>
              <a:t>8</a:t>
            </a:r>
            <a:r>
              <a:rPr lang="en-US" altLang="en-US" sz="3200" dirty="0">
                <a:solidFill>
                  <a:srgbClr val="C00000"/>
                </a:solidFill>
              </a:rPr>
              <a:t> • 3</a:t>
            </a:r>
            <a:r>
              <a:rPr lang="en-US" altLang="en-US" sz="3200" dirty="0"/>
              <a:t>) </a:t>
            </a:r>
            <a:r>
              <a:rPr lang="en-US" altLang="en-US" sz="3200" dirty="0">
                <a:solidFill>
                  <a:schemeClr val="folHlink"/>
                </a:solidFill>
              </a:rPr>
              <a:t>• 3</a:t>
            </a:r>
            <a:endParaRPr lang="en-US" altLang="en-US" sz="3200" dirty="0"/>
          </a:p>
        </p:txBody>
      </p:sp>
      <p:sp>
        <p:nvSpPr>
          <p:cNvPr id="11" name="Rectangle 18"/>
          <p:cNvSpPr>
            <a:spLocks noChangeArrowheads="1"/>
          </p:cNvSpPr>
          <p:nvPr/>
        </p:nvSpPr>
        <p:spPr bwMode="auto">
          <a:xfrm>
            <a:off x="2260233" y="3976255"/>
            <a:ext cx="333700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dirty="0"/>
              <a:t>= ((</a:t>
            </a:r>
            <a:r>
              <a:rPr lang="en-US" altLang="en-US" sz="3200" i="1" dirty="0">
                <a:solidFill>
                  <a:srgbClr val="C00000"/>
                </a:solidFill>
              </a:rPr>
              <a:t>a</a:t>
            </a:r>
            <a:r>
              <a:rPr lang="en-US" altLang="en-US" sz="3200" baseline="-25000" dirty="0">
                <a:solidFill>
                  <a:srgbClr val="C00000"/>
                </a:solidFill>
              </a:rPr>
              <a:t>7</a:t>
            </a:r>
            <a:r>
              <a:rPr lang="en-US" altLang="en-US" sz="3200" dirty="0">
                <a:solidFill>
                  <a:srgbClr val="C00000"/>
                </a:solidFill>
              </a:rPr>
              <a:t> • 3</a:t>
            </a:r>
            <a:r>
              <a:rPr lang="en-US" altLang="en-US" sz="3200" dirty="0"/>
              <a:t>) • 3) </a:t>
            </a:r>
            <a:r>
              <a:rPr lang="en-US" altLang="en-US" sz="3200" dirty="0">
                <a:solidFill>
                  <a:schemeClr val="folHlink"/>
                </a:solidFill>
              </a:rPr>
              <a:t>• 3</a:t>
            </a:r>
          </a:p>
        </p:txBody>
      </p:sp>
      <p:sp>
        <p:nvSpPr>
          <p:cNvPr id="12" name="Rectangle 19"/>
          <p:cNvSpPr>
            <a:spLocks noChangeArrowheads="1"/>
          </p:cNvSpPr>
          <p:nvPr/>
        </p:nvSpPr>
        <p:spPr bwMode="auto">
          <a:xfrm>
            <a:off x="2267160" y="4879504"/>
            <a:ext cx="335091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dirty="0"/>
              <a:t>= ((</a:t>
            </a:r>
            <a:r>
              <a:rPr lang="en-US" altLang="en-US" sz="2800" dirty="0">
                <a:solidFill>
                  <a:srgbClr val="C00000"/>
                </a:solidFill>
              </a:rPr>
              <a:t>1458 • 3</a:t>
            </a:r>
            <a:r>
              <a:rPr lang="en-US" altLang="en-US" sz="2800" dirty="0"/>
              <a:t>) • 3) </a:t>
            </a:r>
            <a:r>
              <a:rPr lang="en-US" altLang="en-US" sz="2800" dirty="0">
                <a:solidFill>
                  <a:schemeClr val="folHlink"/>
                </a:solidFill>
              </a:rPr>
              <a:t>• 3</a:t>
            </a:r>
            <a:endParaRPr lang="en-US" altLang="en-US" sz="2800" dirty="0"/>
          </a:p>
        </p:txBody>
      </p:sp>
      <p:sp>
        <p:nvSpPr>
          <p:cNvPr id="13" name="Rectangle 20"/>
          <p:cNvSpPr>
            <a:spLocks noChangeArrowheads="1"/>
          </p:cNvSpPr>
          <p:nvPr/>
        </p:nvSpPr>
        <p:spPr bwMode="auto">
          <a:xfrm>
            <a:off x="2274088" y="5665067"/>
            <a:ext cx="192873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dirty="0"/>
              <a:t>=    39,366</a:t>
            </a:r>
          </a:p>
        </p:txBody>
      </p:sp>
      <p:sp>
        <p:nvSpPr>
          <p:cNvPr id="14" name="Rectangle 13"/>
          <p:cNvSpPr/>
          <p:nvPr/>
        </p:nvSpPr>
        <p:spPr>
          <a:xfrm>
            <a:off x="2667000" y="5677479"/>
            <a:ext cx="1829407" cy="694858"/>
          </a:xfrm>
          <a:prstGeom prst="rect">
            <a:avLst/>
          </a:prstGeom>
          <a:noFill/>
          <a:ln>
            <a:solidFill>
              <a:srgbClr val="D52F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6711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5">
                                            <p:bg/>
                                          </p:spTgt>
                                        </p:tgtEl>
                                        <p:attrNameLst>
                                          <p:attrName>style.visibility</p:attrName>
                                        </p:attrNameLst>
                                      </p:cBhvr>
                                      <p:to>
                                        <p:strVal val="visible"/>
                                      </p:to>
                                    </p:set>
                                    <p:anim calcmode="lin" valueType="num">
                                      <p:cBhvr additive="base">
                                        <p:cTn id="12" dur="500" fill="hold"/>
                                        <p:tgtEl>
                                          <p:spTgt spid="5">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5">
                                            <p:bg/>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 calcmode="lin" valueType="num">
                                      <p:cBhvr additive="base">
                                        <p:cTn id="1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childTnLst>
                          </p:cTn>
                        </p:par>
                        <p:par>
                          <p:cTn id="57" fill="hold">
                            <p:stCondLst>
                              <p:cond delay="1000"/>
                            </p:stCondLst>
                            <p:childTnLst>
                              <p:par>
                                <p:cTn id="58" presetID="42" presetClass="entr" presetSubtype="0"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1000"/>
                                        <p:tgtEl>
                                          <p:spTgt spid="14"/>
                                        </p:tgtEl>
                                      </p:cBhvr>
                                    </p:animEffect>
                                    <p:anim calcmode="lin" valueType="num">
                                      <p:cBhvr>
                                        <p:cTn id="61" dur="1000" fill="hold"/>
                                        <p:tgtEl>
                                          <p:spTgt spid="14"/>
                                        </p:tgtEl>
                                        <p:attrNameLst>
                                          <p:attrName>ppt_x</p:attrName>
                                        </p:attrNameLst>
                                      </p:cBhvr>
                                      <p:tavLst>
                                        <p:tav tm="0">
                                          <p:val>
                                            <p:strVal val="#ppt_x"/>
                                          </p:val>
                                        </p:tav>
                                        <p:tav tm="100000">
                                          <p:val>
                                            <p:strVal val="#ppt_x"/>
                                          </p:val>
                                        </p:tav>
                                      </p:tavLst>
                                    </p:anim>
                                    <p:anim calcmode="lin" valueType="num">
                                      <p:cBhvr>
                                        <p:cTn id="6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uiExpand="1" build="p" animBg="1"/>
      <p:bldP spid="6" grpId="0"/>
      <p:bldP spid="9" grpId="0"/>
      <p:bldP spid="10" grpId="0"/>
      <p:bldP spid="11" grpId="0"/>
      <p:bldP spid="12" grpId="0"/>
      <p:bldP spid="13" grpId="0"/>
      <p:bldP spid="14" grpId="0" animBg="1"/>
    </p:bldLst>
  </p:timing>
</p:sld>
</file>

<file path=ppt/theme/theme1.xml><?xml version="1.0" encoding="utf-8"?>
<a:theme xmlns:a="http://schemas.openxmlformats.org/drawingml/2006/main" name="Wildflowers">
  <a:themeElements>
    <a:clrScheme name="Mountain">
      <a:dk1>
        <a:srgbClr val="000000"/>
      </a:dk1>
      <a:lt1>
        <a:srgbClr val="FFFFFF"/>
      </a:lt1>
      <a:dk2>
        <a:srgbClr val="0536B3"/>
      </a:dk2>
      <a:lt2>
        <a:srgbClr val="7CB7F8"/>
      </a:lt2>
      <a:accent1>
        <a:srgbClr val="3F9EE4"/>
      </a:accent1>
      <a:accent2>
        <a:srgbClr val="77B559"/>
      </a:accent2>
      <a:accent3>
        <a:srgbClr val="E4A81B"/>
      </a:accent3>
      <a:accent4>
        <a:srgbClr val="108BB4"/>
      </a:accent4>
      <a:accent5>
        <a:srgbClr val="DA7328"/>
      </a:accent5>
      <a:accent6>
        <a:srgbClr val="AE589F"/>
      </a:accent6>
      <a:hlink>
        <a:srgbClr val="460245"/>
      </a:hlink>
      <a:folHlink>
        <a:srgbClr val="AC17D6"/>
      </a:folHlink>
    </a:clrScheme>
    <a:fontScheme name="Wildflowers">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ndara"/>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ildflowers">
      <a:fillStyleLst>
        <a:solidFill>
          <a:schemeClr val="phClr">
            <a:shade val="85000"/>
            <a:satMod val="110000"/>
          </a:schemeClr>
        </a:solidFill>
        <a:gradFill rotWithShape="1">
          <a:gsLst>
            <a:gs pos="0">
              <a:schemeClr val="phClr">
                <a:tint val="40000"/>
                <a:satMod val="150000"/>
              </a:schemeClr>
            </a:gs>
            <a:gs pos="35000">
              <a:schemeClr val="phClr">
                <a:tint val="80000"/>
                <a:shade val="100000"/>
                <a:satMod val="150000"/>
              </a:schemeClr>
            </a:gs>
            <a:gs pos="100000">
              <a:schemeClr val="phClr">
                <a:tint val="100000"/>
                <a:shade val="100000"/>
                <a:satMod val="135000"/>
              </a:schemeClr>
            </a:gs>
          </a:gsLst>
          <a:lin ang="10800000" scaled="1"/>
        </a:gradFill>
        <a:gradFill rotWithShape="1">
          <a:gsLst>
            <a:gs pos="0">
              <a:schemeClr val="phClr">
                <a:shade val="70000"/>
                <a:satMod val="135000"/>
              </a:schemeClr>
            </a:gs>
            <a:gs pos="80000">
              <a:schemeClr val="phClr">
                <a:shade val="90000"/>
                <a:satMod val="135000"/>
              </a:schemeClr>
            </a:gs>
            <a:gs pos="100000">
              <a:schemeClr val="phClr">
                <a:shade val="95000"/>
                <a:satMod val="135000"/>
              </a:schemeClr>
            </a:gs>
          </a:gsLst>
          <a:path path="circle">
            <a:fillToRect l="50000" t="50000" r="50000" b="50000"/>
          </a:path>
        </a:gradFill>
      </a:fillStyleLst>
      <a:lnStyleLst>
        <a:ln w="9525" cap="flat" cmpd="sng" algn="ctr">
          <a:solidFill>
            <a:schemeClr val="phClr">
              <a:shade val="90000"/>
            </a:schemeClr>
          </a:solidFill>
          <a:prstDash val="solid"/>
        </a:ln>
        <a:ln w="38100" cap="flat" cmpd="sng" algn="ctr">
          <a:gradFill>
            <a:gsLst>
              <a:gs pos="0">
                <a:schemeClr val="phClr"/>
              </a:gs>
              <a:gs pos="50000">
                <a:schemeClr val="phClr">
                  <a:lumMod val="60000"/>
                  <a:lumOff val="40000"/>
                </a:schemeClr>
              </a:gs>
              <a:gs pos="100000">
                <a:schemeClr val="phClr">
                  <a:lumMod val="20000"/>
                  <a:lumOff val="80000"/>
                </a:schemeClr>
              </a:gs>
            </a:gsLst>
            <a:lin ang="5400000" scaled="0"/>
          </a:gradFill>
          <a:prstDash val="solid"/>
        </a:ln>
        <a:ln w="63500" cap="flat" cmpd="sng" algn="ctr">
          <a:gradFill>
            <a:gsLst>
              <a:gs pos="0">
                <a:schemeClr val="phClr"/>
              </a:gs>
              <a:gs pos="50000">
                <a:schemeClr val="phClr">
                  <a:lumMod val="60000"/>
                  <a:lumOff val="40000"/>
                </a:schemeClr>
              </a:gs>
              <a:gs pos="100000">
                <a:schemeClr val="phClr">
                  <a:lumMod val="20000"/>
                  <a:lumOff val="80000"/>
                </a:schemeClr>
              </a:gs>
            </a:gsLst>
            <a:lin ang="5400000" scaled="0"/>
          </a:gradFill>
          <a:prstDash val="solid"/>
        </a:ln>
      </a:lnStyleLst>
      <a:effectStyleLst>
        <a:effectStyle>
          <a:effectLst/>
        </a:effectStyle>
        <a:effectStyle>
          <a:effectLst>
            <a:innerShdw blurRad="63500">
              <a:srgbClr val="FFFFFF">
                <a:alpha val="50000"/>
              </a:srgbClr>
            </a:innerShdw>
          </a:effectLst>
        </a:effectStyle>
        <a:effectStyle>
          <a:effectLst>
            <a:innerShdw blurRad="190500">
              <a:srgbClr val="FFFFFF">
                <a:alpha val="0"/>
              </a:srgbClr>
            </a:innerShdw>
          </a:effectLst>
          <a:scene3d>
            <a:camera prst="orthographicFront">
              <a:rot lat="0" lon="0" rev="0"/>
            </a:camera>
            <a:lightRig rig="balanced" dir="tl">
              <a:rot lat="0" lon="0" rev="4200000"/>
            </a:lightRig>
          </a:scene3d>
          <a:sp3d>
            <a:bevelT w="25400" h="25400" prst="relaxedInset"/>
          </a:sp3d>
        </a:effectStyle>
      </a:effectStyleLst>
      <a:bgFillStyleLst>
        <a:solidFill>
          <a:schemeClr val="phClr"/>
        </a:solidFill>
        <a:gradFill flip="none" rotWithShape="1">
          <a:gsLst>
            <a:gs pos="0">
              <a:schemeClr val="phClr"/>
            </a:gs>
            <a:gs pos="50000">
              <a:schemeClr val="phClr">
                <a:lumMod val="90000"/>
                <a:alpha val="70000"/>
              </a:schemeClr>
            </a:gs>
            <a:gs pos="100000">
              <a:schemeClr val="phClr"/>
            </a:gs>
          </a:gsLst>
          <a:path path="circle">
            <a:fillToRect l="50000" t="50000" r="50000" b="50000"/>
          </a:path>
          <a:tileRect/>
        </a:gradFill>
        <a:gradFill flip="none" rotWithShape="1">
          <a:gsLst>
            <a:gs pos="0">
              <a:schemeClr val="phClr"/>
            </a:gs>
            <a:gs pos="50000">
              <a:schemeClr val="phClr">
                <a:lumMod val="90000"/>
              </a:schemeClr>
            </a:gs>
            <a:gs pos="100000">
              <a:schemeClr val="ph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Wildflowers</Template>
  <TotalTime>1170</TotalTime>
  <Words>3732</Words>
  <Application>Microsoft Office PowerPoint</Application>
  <PresentationFormat>On-screen Show (4:3)</PresentationFormat>
  <Paragraphs>526</Paragraphs>
  <Slides>89</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89</vt:i4>
      </vt:variant>
    </vt:vector>
  </HeadingPairs>
  <TitlesOfParts>
    <vt:vector size="99" baseType="lpstr">
      <vt:lpstr>Arial</vt:lpstr>
      <vt:lpstr>Arial Black</vt:lpstr>
      <vt:lpstr>Calibri</vt:lpstr>
      <vt:lpstr>Cambria Math</vt:lpstr>
      <vt:lpstr>Candara</vt:lpstr>
      <vt:lpstr>Comic Sans MS</vt:lpstr>
      <vt:lpstr>Constantia</vt:lpstr>
      <vt:lpstr>Verdana</vt:lpstr>
      <vt:lpstr>Wingdings</vt:lpstr>
      <vt:lpstr>Wildflowers</vt:lpstr>
      <vt:lpstr> 9-1 Mathematical Patterns</vt:lpstr>
      <vt:lpstr>Generating a Pattern - Phones</vt:lpstr>
      <vt:lpstr>Generating a Pattern - Phones</vt:lpstr>
      <vt:lpstr>Sequence</vt:lpstr>
      <vt:lpstr>Example 1</vt:lpstr>
      <vt:lpstr>On Own</vt:lpstr>
      <vt:lpstr>Recursive Formula</vt:lpstr>
      <vt:lpstr>Example 3</vt:lpstr>
      <vt:lpstr>Example 3 - Continued</vt:lpstr>
      <vt:lpstr>Practice</vt:lpstr>
      <vt:lpstr>Practice - Continued</vt:lpstr>
      <vt:lpstr>Explicit Formula</vt:lpstr>
      <vt:lpstr>Example 4</vt:lpstr>
      <vt:lpstr>Example 4 - Continued</vt:lpstr>
      <vt:lpstr>Practice</vt:lpstr>
      <vt:lpstr>Practice</vt:lpstr>
      <vt:lpstr>Knowledge Quiz</vt:lpstr>
      <vt:lpstr>9-2  Arithmetic Sequences</vt:lpstr>
      <vt:lpstr>REAL WORLD APPLICATION</vt:lpstr>
      <vt:lpstr>Essential TN Ready Vocabulary</vt:lpstr>
      <vt:lpstr>How do I know if it is an  arithmetic sequence?</vt:lpstr>
      <vt:lpstr>Important Formulas for  Arithmetic Sequence: </vt:lpstr>
      <vt:lpstr>Formula</vt:lpstr>
      <vt:lpstr>Example</vt:lpstr>
      <vt:lpstr>Example</vt:lpstr>
      <vt:lpstr>Example</vt:lpstr>
      <vt:lpstr>How does this work:</vt:lpstr>
      <vt:lpstr>Definition</vt:lpstr>
      <vt:lpstr>Arithmetic Means</vt:lpstr>
      <vt:lpstr>Arithmetic Means</vt:lpstr>
      <vt:lpstr>Arithmetic Means</vt:lpstr>
      <vt:lpstr>Arithmetic Means</vt:lpstr>
      <vt:lpstr>Additional Example</vt:lpstr>
      <vt:lpstr>Additional Example</vt:lpstr>
      <vt:lpstr>Ex: Write the explicit and recursive formula for each sequence</vt:lpstr>
      <vt:lpstr>Explicit Arithmetic Sequence Problem</vt:lpstr>
      <vt:lpstr>Now you try one:</vt:lpstr>
      <vt:lpstr>Explicit Arithmetic Sequence Problem</vt:lpstr>
      <vt:lpstr>9-3  Geometric Sequences</vt:lpstr>
      <vt:lpstr>What is a Geometric Sequence?</vt:lpstr>
      <vt:lpstr>Ex: Determine if the sequence is geometric. If so, identify the common ratio</vt:lpstr>
      <vt:lpstr>Geometric Sequence</vt:lpstr>
      <vt:lpstr>Geometric Sequence</vt:lpstr>
      <vt:lpstr>Geometric Sequence</vt:lpstr>
      <vt:lpstr>Geometric Sequence</vt:lpstr>
      <vt:lpstr>Geometric Sequence</vt:lpstr>
      <vt:lpstr>Examples</vt:lpstr>
      <vt:lpstr>Examples</vt:lpstr>
      <vt:lpstr>Examples</vt:lpstr>
      <vt:lpstr>Examples</vt:lpstr>
      <vt:lpstr>Important Formulas for  Geometric Sequence: </vt:lpstr>
      <vt:lpstr>Let’s start with the geometric mean</vt:lpstr>
      <vt:lpstr>Geometric Means</vt:lpstr>
      <vt:lpstr>Geometric Means</vt:lpstr>
      <vt:lpstr>Geometric Means</vt:lpstr>
      <vt:lpstr>Geometric Means</vt:lpstr>
      <vt:lpstr>Geometric Means</vt:lpstr>
      <vt:lpstr>Ex: Write the explicit formula for each sequence</vt:lpstr>
      <vt:lpstr>Explicit Geometric Sequence Problem</vt:lpstr>
      <vt:lpstr>Let’s try one</vt:lpstr>
      <vt:lpstr>9-4</vt:lpstr>
      <vt:lpstr>Arithmetic Series</vt:lpstr>
      <vt:lpstr>Arithmetic Series</vt:lpstr>
      <vt:lpstr>Arithmetic Series</vt:lpstr>
      <vt:lpstr>Arithmetic Series</vt:lpstr>
      <vt:lpstr>Arithmetic Series</vt:lpstr>
      <vt:lpstr>Arithmetic Series</vt:lpstr>
      <vt:lpstr>Arithmetic Series</vt:lpstr>
      <vt:lpstr>Arithmetic Series</vt:lpstr>
      <vt:lpstr>Arithmetic Series</vt:lpstr>
      <vt:lpstr>Sum of Arithmetic Series</vt:lpstr>
      <vt:lpstr>Sum of Arithmetic Series</vt:lpstr>
      <vt:lpstr>Sum of Arithmetic Series</vt:lpstr>
      <vt:lpstr>Examples</vt:lpstr>
      <vt:lpstr>Examples</vt:lpstr>
      <vt:lpstr>Examples</vt:lpstr>
      <vt:lpstr>Examples</vt:lpstr>
      <vt:lpstr>Examples</vt:lpstr>
      <vt:lpstr>Examples</vt:lpstr>
      <vt:lpstr>Examples</vt:lpstr>
      <vt:lpstr>Examples</vt:lpstr>
      <vt:lpstr>9-5</vt:lpstr>
      <vt:lpstr>Geometric Series</vt:lpstr>
      <vt:lpstr>Geometric Series</vt:lpstr>
      <vt:lpstr>Geometric Series</vt:lpstr>
      <vt:lpstr>Geometric Series</vt:lpstr>
      <vt:lpstr>Geometric Series</vt:lpstr>
      <vt:lpstr>Geometric Series</vt:lpstr>
      <vt:lpstr>Geometric Series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Jeremy</dc:creator>
  <cp:lastModifiedBy>NATASHA  SEYMOUR</cp:lastModifiedBy>
  <cp:revision>163</cp:revision>
  <dcterms:created xsi:type="dcterms:W3CDTF">2012-03-18T22:52:48Z</dcterms:created>
  <dcterms:modified xsi:type="dcterms:W3CDTF">2019-02-20T17:57:41Z</dcterms:modified>
</cp:coreProperties>
</file>