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notesSlides/notesSlide2.xml" ContentType="application/vnd.openxmlformats-officedocument.presentationml.notesSlide+xml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embeddings/oleObject104.bin" ContentType="application/vnd.openxmlformats-officedocument.oleObject"/>
  <Override PartName="/ppt/embeddings/oleObject105.bin" ContentType="application/vnd.openxmlformats-officedocument.oleObject"/>
  <Override PartName="/ppt/embeddings/oleObject106.bin" ContentType="application/vnd.openxmlformats-officedocument.oleObject"/>
  <Override PartName="/ppt/embeddings/oleObject107.bin" ContentType="application/vnd.openxmlformats-officedocument.oleObject"/>
  <Override PartName="/ppt/embeddings/oleObject108.bin" ContentType="application/vnd.openxmlformats-officedocument.oleObject"/>
  <Override PartName="/ppt/embeddings/oleObject109.bin" ContentType="application/vnd.openxmlformats-officedocument.oleObject"/>
  <Override PartName="/ppt/embeddings/oleObject110.bin" ContentType="application/vnd.openxmlformats-officedocument.oleObject"/>
  <Override PartName="/ppt/embeddings/oleObject111.bin" ContentType="application/vnd.openxmlformats-officedocument.oleObject"/>
  <Override PartName="/ppt/embeddings/oleObject112.bin" ContentType="application/vnd.openxmlformats-officedocument.oleObject"/>
  <Override PartName="/ppt/notesSlides/notesSlide3.xml" ContentType="application/vnd.openxmlformats-officedocument.presentationml.notesSlide+xml"/>
  <Override PartName="/ppt/embeddings/oleObject113.bin" ContentType="application/vnd.openxmlformats-officedocument.oleObject"/>
  <Override PartName="/ppt/embeddings/oleObject114.bin" ContentType="application/vnd.openxmlformats-officedocument.oleObject"/>
  <Override PartName="/ppt/embeddings/oleObject115.bin" ContentType="application/vnd.openxmlformats-officedocument.oleObject"/>
  <Override PartName="/ppt/embeddings/oleObject116.bin" ContentType="application/vnd.openxmlformats-officedocument.oleObject"/>
  <Override PartName="/ppt/embeddings/oleObject117.bin" ContentType="application/vnd.openxmlformats-officedocument.oleObject"/>
  <Override PartName="/ppt/embeddings/oleObject118.bin" ContentType="application/vnd.openxmlformats-officedocument.oleObject"/>
  <Override PartName="/ppt/embeddings/oleObject119.bin" ContentType="application/vnd.openxmlformats-officedocument.oleObject"/>
  <Override PartName="/ppt/embeddings/oleObject120.bin" ContentType="application/vnd.openxmlformats-officedocument.oleObject"/>
  <Override PartName="/ppt/embeddings/oleObject121.bin" ContentType="application/vnd.openxmlformats-officedocument.oleObject"/>
  <Override PartName="/ppt/embeddings/oleObject122.bin" ContentType="application/vnd.openxmlformats-officedocument.oleObject"/>
  <Override PartName="/ppt/embeddings/oleObject123.bin" ContentType="application/vnd.openxmlformats-officedocument.oleObject"/>
  <Override PartName="/ppt/embeddings/oleObject124.bin" ContentType="application/vnd.openxmlformats-officedocument.oleObject"/>
  <Override PartName="/ppt/embeddings/oleObject125.bin" ContentType="application/vnd.openxmlformats-officedocument.oleObject"/>
  <Override PartName="/ppt/embeddings/oleObject126.bin" ContentType="application/vnd.openxmlformats-officedocument.oleObject"/>
  <Override PartName="/ppt/embeddings/oleObject127.bin" ContentType="application/vnd.openxmlformats-officedocument.oleObject"/>
  <Override PartName="/ppt/embeddings/oleObject128.bin" ContentType="application/vnd.openxmlformats-officedocument.oleObject"/>
  <Override PartName="/ppt/embeddings/oleObject129.bin" ContentType="application/vnd.openxmlformats-officedocument.oleObject"/>
  <Override PartName="/ppt/embeddings/oleObject130.bin" ContentType="application/vnd.openxmlformats-officedocument.oleObject"/>
  <Override PartName="/ppt/embeddings/oleObject131.bin" ContentType="application/vnd.openxmlformats-officedocument.oleObject"/>
  <Override PartName="/ppt/embeddings/oleObject132.bin" ContentType="application/vnd.openxmlformats-officedocument.oleObject"/>
  <Override PartName="/ppt/embeddings/oleObject133.bin" ContentType="application/vnd.openxmlformats-officedocument.oleObject"/>
  <Override PartName="/ppt/embeddings/oleObject134.bin" ContentType="application/vnd.openxmlformats-officedocument.oleObject"/>
  <Override PartName="/ppt/embeddings/oleObject135.bin" ContentType="application/vnd.openxmlformats-officedocument.oleObject"/>
  <Override PartName="/ppt/embeddings/oleObject136.bin" ContentType="application/vnd.openxmlformats-officedocument.oleObject"/>
  <Override PartName="/ppt/embeddings/oleObject137.bin" ContentType="application/vnd.openxmlformats-officedocument.oleObject"/>
  <Override PartName="/ppt/embeddings/oleObject138.bin" ContentType="application/vnd.openxmlformats-officedocument.oleObject"/>
  <Override PartName="/ppt/embeddings/oleObject139.bin" ContentType="application/vnd.openxmlformats-officedocument.oleObject"/>
  <Override PartName="/ppt/embeddings/oleObject140.bin" ContentType="application/vnd.openxmlformats-officedocument.oleObject"/>
  <Override PartName="/ppt/embeddings/oleObject141.bin" ContentType="application/vnd.openxmlformats-officedocument.oleObject"/>
  <Override PartName="/ppt/embeddings/oleObject142.bin" ContentType="application/vnd.openxmlformats-officedocument.oleObject"/>
  <Override PartName="/ppt/embeddings/oleObject143.bin" ContentType="application/vnd.openxmlformats-officedocument.oleObject"/>
  <Override PartName="/ppt/embeddings/oleObject14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84" r:id="rId3"/>
    <p:sldMasterId id="2147483696" r:id="rId4"/>
    <p:sldMasterId id="2147483708" r:id="rId5"/>
  </p:sldMasterIdLst>
  <p:notesMasterIdLst>
    <p:notesMasterId r:id="rId62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70" r:id="rId19"/>
    <p:sldId id="271" r:id="rId20"/>
    <p:sldId id="269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7" r:id="rId35"/>
    <p:sldId id="288" r:id="rId36"/>
    <p:sldId id="289" r:id="rId37"/>
    <p:sldId id="285" r:id="rId38"/>
    <p:sldId id="286" r:id="rId39"/>
    <p:sldId id="290" r:id="rId40"/>
    <p:sldId id="291" r:id="rId41"/>
    <p:sldId id="292" r:id="rId42"/>
    <p:sldId id="293" r:id="rId43"/>
    <p:sldId id="295" r:id="rId44"/>
    <p:sldId id="296" r:id="rId45"/>
    <p:sldId id="294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1" d="100"/>
          <a:sy n="81" d="100"/>
        </p:scale>
        <p:origin x="-25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63" Type="http://schemas.openxmlformats.org/officeDocument/2006/relationships/printerSettings" Target="printerSettings/printerSettings1.bin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Relationship Id="rId2" Type="http://schemas.openxmlformats.org/officeDocument/2006/relationships/image" Target="../media/image44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4" Type="http://schemas.openxmlformats.org/officeDocument/2006/relationships/image" Target="../media/image50.emf"/><Relationship Id="rId1" Type="http://schemas.openxmlformats.org/officeDocument/2006/relationships/image" Target="../media/image47.emf"/><Relationship Id="rId2" Type="http://schemas.openxmlformats.org/officeDocument/2006/relationships/image" Target="../media/image4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4" Type="http://schemas.openxmlformats.org/officeDocument/2006/relationships/image" Target="../media/image55.emf"/><Relationship Id="rId5" Type="http://schemas.openxmlformats.org/officeDocument/2006/relationships/image" Target="../media/image56.emf"/><Relationship Id="rId1" Type="http://schemas.openxmlformats.org/officeDocument/2006/relationships/image" Target="../media/image52.emf"/><Relationship Id="rId2" Type="http://schemas.openxmlformats.org/officeDocument/2006/relationships/image" Target="../media/image53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4" Type="http://schemas.openxmlformats.org/officeDocument/2006/relationships/image" Target="../media/image60.emf"/><Relationship Id="rId5" Type="http://schemas.openxmlformats.org/officeDocument/2006/relationships/image" Target="../media/image61.emf"/><Relationship Id="rId1" Type="http://schemas.openxmlformats.org/officeDocument/2006/relationships/image" Target="../media/image57.emf"/><Relationship Id="rId2" Type="http://schemas.openxmlformats.org/officeDocument/2006/relationships/image" Target="../media/image58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4" Type="http://schemas.openxmlformats.org/officeDocument/2006/relationships/image" Target="../media/image65.emf"/><Relationship Id="rId5" Type="http://schemas.openxmlformats.org/officeDocument/2006/relationships/image" Target="../media/image66.emf"/><Relationship Id="rId1" Type="http://schemas.openxmlformats.org/officeDocument/2006/relationships/image" Target="../media/image62.emf"/><Relationship Id="rId2" Type="http://schemas.openxmlformats.org/officeDocument/2006/relationships/image" Target="../media/image6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Relationship Id="rId2" Type="http://schemas.openxmlformats.org/officeDocument/2006/relationships/image" Target="../media/image68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4" Type="http://schemas.openxmlformats.org/officeDocument/2006/relationships/image" Target="../media/image72.emf"/><Relationship Id="rId5" Type="http://schemas.openxmlformats.org/officeDocument/2006/relationships/image" Target="../media/image73.emf"/><Relationship Id="rId6" Type="http://schemas.openxmlformats.org/officeDocument/2006/relationships/image" Target="../media/image74.emf"/><Relationship Id="rId7" Type="http://schemas.openxmlformats.org/officeDocument/2006/relationships/image" Target="../media/image75.emf"/><Relationship Id="rId1" Type="http://schemas.openxmlformats.org/officeDocument/2006/relationships/image" Target="../media/image69.emf"/><Relationship Id="rId2" Type="http://schemas.openxmlformats.org/officeDocument/2006/relationships/image" Target="../media/image70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4" Type="http://schemas.openxmlformats.org/officeDocument/2006/relationships/image" Target="../media/image79.emf"/><Relationship Id="rId5" Type="http://schemas.openxmlformats.org/officeDocument/2006/relationships/image" Target="../media/image80.emf"/><Relationship Id="rId6" Type="http://schemas.openxmlformats.org/officeDocument/2006/relationships/image" Target="../media/image81.emf"/><Relationship Id="rId7" Type="http://schemas.openxmlformats.org/officeDocument/2006/relationships/image" Target="../media/image82.emf"/><Relationship Id="rId1" Type="http://schemas.openxmlformats.org/officeDocument/2006/relationships/image" Target="../media/image76.emf"/><Relationship Id="rId2" Type="http://schemas.openxmlformats.org/officeDocument/2006/relationships/image" Target="../media/image77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emf"/><Relationship Id="rId2" Type="http://schemas.openxmlformats.org/officeDocument/2006/relationships/image" Target="../media/image86.emf"/><Relationship Id="rId3" Type="http://schemas.openxmlformats.org/officeDocument/2006/relationships/image" Target="../media/image87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emf"/><Relationship Id="rId2" Type="http://schemas.openxmlformats.org/officeDocument/2006/relationships/image" Target="../media/image89.emf"/><Relationship Id="rId3" Type="http://schemas.openxmlformats.org/officeDocument/2006/relationships/image" Target="../media/image90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4" Type="http://schemas.openxmlformats.org/officeDocument/2006/relationships/image" Target="../media/image94.emf"/><Relationship Id="rId1" Type="http://schemas.openxmlformats.org/officeDocument/2006/relationships/image" Target="../media/image91.emf"/><Relationship Id="rId2" Type="http://schemas.openxmlformats.org/officeDocument/2006/relationships/image" Target="../media/image92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4" Type="http://schemas.openxmlformats.org/officeDocument/2006/relationships/image" Target="../media/image98.emf"/><Relationship Id="rId1" Type="http://schemas.openxmlformats.org/officeDocument/2006/relationships/image" Target="../media/image95.emf"/><Relationship Id="rId2" Type="http://schemas.openxmlformats.org/officeDocument/2006/relationships/image" Target="../media/image96.e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4" Type="http://schemas.openxmlformats.org/officeDocument/2006/relationships/image" Target="../media/image102.emf"/><Relationship Id="rId1" Type="http://schemas.openxmlformats.org/officeDocument/2006/relationships/image" Target="../media/image99.emf"/><Relationship Id="rId2" Type="http://schemas.openxmlformats.org/officeDocument/2006/relationships/image" Target="../media/image100.e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4" Type="http://schemas.openxmlformats.org/officeDocument/2006/relationships/image" Target="../media/image106.emf"/><Relationship Id="rId5" Type="http://schemas.openxmlformats.org/officeDocument/2006/relationships/image" Target="../media/image107.emf"/><Relationship Id="rId6" Type="http://schemas.openxmlformats.org/officeDocument/2006/relationships/image" Target="../media/image108.emf"/><Relationship Id="rId1" Type="http://schemas.openxmlformats.org/officeDocument/2006/relationships/image" Target="../media/image103.emf"/><Relationship Id="rId2" Type="http://schemas.openxmlformats.org/officeDocument/2006/relationships/image" Target="../media/image104.e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emf"/><Relationship Id="rId4" Type="http://schemas.openxmlformats.org/officeDocument/2006/relationships/image" Target="../media/image112.emf"/><Relationship Id="rId5" Type="http://schemas.openxmlformats.org/officeDocument/2006/relationships/image" Target="../media/image113.emf"/><Relationship Id="rId6" Type="http://schemas.openxmlformats.org/officeDocument/2006/relationships/image" Target="../media/image114.emf"/><Relationship Id="rId1" Type="http://schemas.openxmlformats.org/officeDocument/2006/relationships/image" Target="../media/image109.emf"/><Relationship Id="rId2" Type="http://schemas.openxmlformats.org/officeDocument/2006/relationships/image" Target="../media/image110.e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emf"/><Relationship Id="rId4" Type="http://schemas.openxmlformats.org/officeDocument/2006/relationships/image" Target="../media/image118.emf"/><Relationship Id="rId5" Type="http://schemas.openxmlformats.org/officeDocument/2006/relationships/image" Target="../media/image119.emf"/><Relationship Id="rId6" Type="http://schemas.openxmlformats.org/officeDocument/2006/relationships/image" Target="../media/image120.emf"/><Relationship Id="rId7" Type="http://schemas.openxmlformats.org/officeDocument/2006/relationships/image" Target="../media/image121.emf"/><Relationship Id="rId1" Type="http://schemas.openxmlformats.org/officeDocument/2006/relationships/image" Target="../media/image115.emf"/><Relationship Id="rId2" Type="http://schemas.openxmlformats.org/officeDocument/2006/relationships/image" Target="../media/image116.e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emf"/><Relationship Id="rId4" Type="http://schemas.openxmlformats.org/officeDocument/2006/relationships/image" Target="../media/image125.emf"/><Relationship Id="rId5" Type="http://schemas.openxmlformats.org/officeDocument/2006/relationships/image" Target="../media/image126.emf"/><Relationship Id="rId6" Type="http://schemas.openxmlformats.org/officeDocument/2006/relationships/image" Target="../media/image127.emf"/><Relationship Id="rId7" Type="http://schemas.openxmlformats.org/officeDocument/2006/relationships/image" Target="../media/image128.emf"/><Relationship Id="rId1" Type="http://schemas.openxmlformats.org/officeDocument/2006/relationships/image" Target="../media/image122.emf"/><Relationship Id="rId2" Type="http://schemas.openxmlformats.org/officeDocument/2006/relationships/image" Target="../media/image123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9.emf"/><Relationship Id="rId2" Type="http://schemas.openxmlformats.org/officeDocument/2006/relationships/image" Target="../media/image13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6" Type="http://schemas.openxmlformats.org/officeDocument/2006/relationships/image" Target="../media/image18.emf"/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emf"/><Relationship Id="rId4" Type="http://schemas.openxmlformats.org/officeDocument/2006/relationships/image" Target="../media/image134.emf"/><Relationship Id="rId5" Type="http://schemas.openxmlformats.org/officeDocument/2006/relationships/image" Target="../media/image135.emf"/><Relationship Id="rId6" Type="http://schemas.openxmlformats.org/officeDocument/2006/relationships/image" Target="../media/image136.emf"/><Relationship Id="rId7" Type="http://schemas.openxmlformats.org/officeDocument/2006/relationships/image" Target="../media/image137.emf"/><Relationship Id="rId8" Type="http://schemas.openxmlformats.org/officeDocument/2006/relationships/image" Target="../media/image138.emf"/><Relationship Id="rId1" Type="http://schemas.openxmlformats.org/officeDocument/2006/relationships/image" Target="../media/image131.emf"/><Relationship Id="rId2" Type="http://schemas.openxmlformats.org/officeDocument/2006/relationships/image" Target="../media/image132.e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emf"/><Relationship Id="rId4" Type="http://schemas.openxmlformats.org/officeDocument/2006/relationships/image" Target="../media/image142.emf"/><Relationship Id="rId5" Type="http://schemas.openxmlformats.org/officeDocument/2006/relationships/image" Target="../media/image143.emf"/><Relationship Id="rId6" Type="http://schemas.openxmlformats.org/officeDocument/2006/relationships/image" Target="../media/image144.emf"/><Relationship Id="rId1" Type="http://schemas.openxmlformats.org/officeDocument/2006/relationships/image" Target="../media/image139.emf"/><Relationship Id="rId2" Type="http://schemas.openxmlformats.org/officeDocument/2006/relationships/image" Target="../media/image140.e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emf"/><Relationship Id="rId4" Type="http://schemas.openxmlformats.org/officeDocument/2006/relationships/image" Target="../media/image148.emf"/><Relationship Id="rId5" Type="http://schemas.openxmlformats.org/officeDocument/2006/relationships/image" Target="../media/image149.emf"/><Relationship Id="rId6" Type="http://schemas.openxmlformats.org/officeDocument/2006/relationships/image" Target="../media/image150.emf"/><Relationship Id="rId7" Type="http://schemas.openxmlformats.org/officeDocument/2006/relationships/image" Target="../media/image151.emf"/><Relationship Id="rId8" Type="http://schemas.openxmlformats.org/officeDocument/2006/relationships/image" Target="../media/image152.emf"/><Relationship Id="rId1" Type="http://schemas.openxmlformats.org/officeDocument/2006/relationships/image" Target="../media/image145.emf"/><Relationship Id="rId2" Type="http://schemas.openxmlformats.org/officeDocument/2006/relationships/image" Target="../media/image14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6" Type="http://schemas.openxmlformats.org/officeDocument/2006/relationships/image" Target="../media/image24.emf"/><Relationship Id="rId1" Type="http://schemas.openxmlformats.org/officeDocument/2006/relationships/image" Target="../media/image19.emf"/><Relationship Id="rId2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Relationship Id="rId2" Type="http://schemas.openxmlformats.org/officeDocument/2006/relationships/image" Target="../media/image2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Relationship Id="rId2" Type="http://schemas.openxmlformats.org/officeDocument/2006/relationships/image" Target="../media/image2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Relationship Id="rId2" Type="http://schemas.openxmlformats.org/officeDocument/2006/relationships/image" Target="../media/image32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39.emf"/><Relationship Id="rId5" Type="http://schemas.openxmlformats.org/officeDocument/2006/relationships/image" Target="../media/image40.emf"/><Relationship Id="rId6" Type="http://schemas.openxmlformats.org/officeDocument/2006/relationships/image" Target="../media/image41.emf"/><Relationship Id="rId7" Type="http://schemas.openxmlformats.org/officeDocument/2006/relationships/image" Target="../media/image42.emf"/><Relationship Id="rId1" Type="http://schemas.openxmlformats.org/officeDocument/2006/relationships/image" Target="../media/image36.emf"/><Relationship Id="rId2" Type="http://schemas.openxmlformats.org/officeDocument/2006/relationships/image" Target="../media/image3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/>
              </a:defRPr>
            </a:lvl1pPr>
          </a:lstStyle>
          <a:p>
            <a:fld id="{EAC3577A-834D-DC43-A339-2C710B67A2BD}" type="datetimeFigureOut">
              <a:rPr lang="en-US" smtClean="0"/>
              <a:pPr/>
              <a:t>5/22/13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/>
              </a:defRPr>
            </a:lvl1pPr>
          </a:lstStyle>
          <a:p>
            <a:fld id="{0B3CEE8E-A154-E643-9928-DF395F0D88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870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Comic Sans MS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Comic Sans MS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Comic Sans MS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Comic Sans MS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Comic Sans MS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CEE8E-A154-E643-9928-DF395F0D88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995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56F3990-59D5-6D40-A78A-67FEB618A32A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2672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896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CEE8E-A154-E643-9928-DF395F0D8833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428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Relationship Id="rId3" Type="http://schemas.openxmlformats.org/officeDocument/2006/relationships/image" Target="../media/image3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32784-2D5D-D640-A516-1B3E9CF15220}" type="datetimeFigureOut">
              <a:rPr lang="en-US" smtClean="0"/>
              <a:t>5/22/13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962C-9555-3547-9569-011993F5B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831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32784-2D5D-D640-A516-1B3E9CF15220}" type="datetimeFigureOut">
              <a:rPr lang="en-US" smtClean="0"/>
              <a:t>5/22/13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962C-9555-3547-9569-011993F5B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386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32784-2D5D-D640-A516-1B3E9CF15220}" type="datetimeFigureOut">
              <a:rPr lang="en-US" smtClean="0"/>
              <a:t>5/22/13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962C-9555-3547-9569-011993F5B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818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5311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dirty="0">
                <a:latin typeface="Comic Sans MS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omic Sans MS"/>
                </a:endParaRPr>
              </a:p>
            </p:txBody>
          </p: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32784-2D5D-D640-A516-1B3E9CF15220}" type="datetimeFigureOut">
              <a:rPr lang="en-US" smtClean="0"/>
              <a:t>5/22/13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962C-9555-3547-9569-011993F5BC7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60463" y="4927600"/>
            <a:ext cx="52578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60463" y="1498602"/>
            <a:ext cx="5257800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32784-2D5D-D640-A516-1B3E9CF15220}" type="datetimeFigureOut">
              <a:rPr lang="en-US" smtClean="0"/>
              <a:t>5/22/13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962C-9555-3547-9569-011993F5BC7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215" y="0"/>
            <a:ext cx="9144095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dirty="0">
                <a:latin typeface="Comic Sans MS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dirty="0">
                <a:solidFill>
                  <a:schemeClr val="tx2"/>
                </a:solidFill>
                <a:latin typeface="Comic Sans MS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598" y="0"/>
            <a:ext cx="3444593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32784-2D5D-D640-A516-1B3E9CF15220}" type="datetimeFigureOut">
              <a:rPr lang="en-US" smtClean="0"/>
              <a:t>5/22/13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962C-9555-3547-9569-011993F5BC7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77908" y="4927600"/>
            <a:ext cx="52578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77908" y="1498602"/>
            <a:ext cx="5257800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32784-2D5D-D640-A516-1B3E9CF15220}" type="datetimeFigureOut">
              <a:rPr lang="en-US" smtClean="0"/>
              <a:t>5/22/13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962C-9555-3547-9569-011993F5B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32784-2D5D-D640-A516-1B3E9CF15220}" type="datetimeFigureOut">
              <a:rPr lang="en-US" smtClean="0"/>
              <a:t>5/22/13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962C-9555-3547-9569-011993F5B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32784-2D5D-D640-A516-1B3E9CF15220}" type="datetimeFigureOut">
              <a:rPr lang="en-US" smtClean="0"/>
              <a:t>5/22/13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962C-9555-3547-9569-011993F5B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32784-2D5D-D640-A516-1B3E9CF15220}" type="datetimeFigureOut">
              <a:rPr lang="en-US" smtClean="0"/>
              <a:t>5/22/13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962C-9555-3547-9569-011993F5B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>
              <a:latin typeface="Comic Sans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798" y="1701800"/>
            <a:ext cx="2514600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1798" y="4648200"/>
            <a:ext cx="2514600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32784-2D5D-D640-A516-1B3E9CF15220}" type="datetimeFigureOut">
              <a:rPr lang="en-US" smtClean="0"/>
              <a:t>5/22/13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962C-9555-3547-9569-011993F5B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32784-2D5D-D640-A516-1B3E9CF15220}" type="datetimeFigureOut">
              <a:rPr lang="en-US" smtClean="0"/>
              <a:t>5/22/13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962C-9555-3547-9569-011993F5B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6540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>
              <a:latin typeface="Comic Sans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279402"/>
            <a:ext cx="5486400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32784-2D5D-D640-A516-1B3E9CF15220}" type="datetimeFigureOut">
              <a:rPr lang="en-US" smtClean="0"/>
              <a:t>5/22/13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962C-9555-3547-9569-011993F5B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32784-2D5D-D640-A516-1B3E9CF15220}" type="datetimeFigureOut">
              <a:rPr lang="en-US" smtClean="0"/>
              <a:t>5/22/13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962C-9555-3547-9569-011993F5B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274639"/>
            <a:ext cx="106680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9"/>
            <a:ext cx="6400800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32784-2D5D-D640-A516-1B3E9CF15220}" type="datetimeFigureOut">
              <a:rPr lang="en-US" smtClean="0"/>
              <a:t>5/22/13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962C-9555-3547-9569-011993F5B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32784-2D5D-D640-A516-1B3E9CF152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962C-9555-3547-9569-011993F5BC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805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32784-2D5D-D640-A516-1B3E9CF152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962C-9555-3547-9569-011993F5BC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9268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32784-2D5D-D640-A516-1B3E9CF152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962C-9555-3547-9569-011993F5BC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6296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32784-2D5D-D640-A516-1B3E9CF152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962C-9555-3547-9569-011993F5BC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384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32784-2D5D-D640-A516-1B3E9CF152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962C-9555-3547-9569-011993F5BC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8208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32784-2D5D-D640-A516-1B3E9CF152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962C-9555-3547-9569-011993F5BC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5614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32784-2D5D-D640-A516-1B3E9CF152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962C-9555-3547-9569-011993F5BC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348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32784-2D5D-D640-A516-1B3E9CF15220}" type="datetimeFigureOut">
              <a:rPr lang="en-US" smtClean="0"/>
              <a:t>5/22/13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962C-9555-3547-9569-011993F5B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623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32784-2D5D-D640-A516-1B3E9CF152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962C-9555-3547-9569-011993F5BC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9260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32784-2D5D-D640-A516-1B3E9CF152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962C-9555-3547-9569-011993F5BC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6254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32784-2D5D-D640-A516-1B3E9CF152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962C-9555-3547-9569-011993F5BC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325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32784-2D5D-D640-A516-1B3E9CF152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962C-9555-3547-9569-011993F5BC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8630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32784-2D5D-D640-A516-1B3E9CF152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962C-9555-3547-9569-011993F5BC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7345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32784-2D5D-D640-A516-1B3E9CF152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962C-9555-3547-9569-011993F5BC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5219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32784-2D5D-D640-A516-1B3E9CF152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962C-9555-3547-9569-011993F5BC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5484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32784-2D5D-D640-A516-1B3E9CF152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962C-9555-3547-9569-011993F5BC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6979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32784-2D5D-D640-A516-1B3E9CF152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962C-9555-3547-9569-011993F5BC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181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32784-2D5D-D640-A516-1B3E9CF152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962C-9555-3547-9569-011993F5BC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475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32784-2D5D-D640-A516-1B3E9CF15220}" type="datetimeFigureOut">
              <a:rPr lang="en-US" smtClean="0"/>
              <a:t>5/22/13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962C-9555-3547-9569-011993F5B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3626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32784-2D5D-D640-A516-1B3E9CF152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962C-9555-3547-9569-011993F5BC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0880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32784-2D5D-D640-A516-1B3E9CF152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962C-9555-3547-9569-011993F5BC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5221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32784-2D5D-D640-A516-1B3E9CF152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962C-9555-3547-9569-011993F5BC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1242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32784-2D5D-D640-A516-1B3E9CF152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962C-9555-3547-9569-011993F5BC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7617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32784-2D5D-D640-A516-1B3E9CF152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962C-9555-3547-9569-011993F5BC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1478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32784-2D5D-D640-A516-1B3E9CF152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962C-9555-3547-9569-011993F5BC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8493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32784-2D5D-D640-A516-1B3E9CF152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962C-9555-3547-9569-011993F5BC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7936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32784-2D5D-D640-A516-1B3E9CF152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962C-9555-3547-9569-011993F5BC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6538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32784-2D5D-D640-A516-1B3E9CF152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962C-9555-3547-9569-011993F5BC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8181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32784-2D5D-D640-A516-1B3E9CF152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962C-9555-3547-9569-011993F5BC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102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32784-2D5D-D640-A516-1B3E9CF15220}" type="datetimeFigureOut">
              <a:rPr lang="en-US" smtClean="0"/>
              <a:t>5/22/13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962C-9555-3547-9569-011993F5B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0756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32784-2D5D-D640-A516-1B3E9CF152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962C-9555-3547-9569-011993F5BC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2182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32784-2D5D-D640-A516-1B3E9CF152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962C-9555-3547-9569-011993F5BC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5143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32784-2D5D-D640-A516-1B3E9CF152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962C-9555-3547-9569-011993F5BC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6769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32784-2D5D-D640-A516-1B3E9CF152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962C-9555-3547-9569-011993F5BC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2751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32784-2D5D-D640-A516-1B3E9CF152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962C-9555-3547-9569-011993F5BC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1881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32784-2D5D-D640-A516-1B3E9CF152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962C-9555-3547-9569-011993F5BC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91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32784-2D5D-D640-A516-1B3E9CF15220}" type="datetimeFigureOut">
              <a:rPr lang="en-US" smtClean="0"/>
              <a:t>5/22/13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962C-9555-3547-9569-011993F5B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3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32784-2D5D-D640-A516-1B3E9CF15220}" type="datetimeFigureOut">
              <a:rPr lang="en-US" smtClean="0"/>
              <a:t>5/22/13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962C-9555-3547-9569-011993F5B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675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32784-2D5D-D640-A516-1B3E9CF15220}" type="datetimeFigureOut">
              <a:rPr lang="en-US" smtClean="0"/>
              <a:t>5/22/13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962C-9555-3547-9569-011993F5B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7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32784-2D5D-D640-A516-1B3E9CF15220}" type="datetimeFigureOut">
              <a:rPr lang="en-US" smtClean="0"/>
              <a:t>5/22/13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6962C-9555-3547-9569-011993F5B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04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omic Sans MS"/>
              </a:defRPr>
            </a:lvl1pPr>
          </a:lstStyle>
          <a:p>
            <a:fld id="{8C932784-2D5D-D640-A516-1B3E9CF15220}" type="datetimeFigureOut">
              <a:rPr lang="en-US" smtClean="0"/>
              <a:pPr/>
              <a:t>5/22/13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omic Sans M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omic Sans MS"/>
              </a:defRPr>
            </a:lvl1pPr>
          </a:lstStyle>
          <a:p>
            <a:fld id="{1346962C-9555-3547-9569-011993F5BC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135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omic Sans MS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omic Sans MS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omic Sans MS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omic Sans MS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omic Sans MS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omic Sans MS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215" y="0"/>
            <a:ext cx="9144095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dirty="0">
                <a:latin typeface="Comic Sans M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dirty="0">
                <a:latin typeface="Comic Sans M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00802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  <a:latin typeface="Comic Sans MS"/>
              </a:defRPr>
            </a:lvl1pPr>
          </a:lstStyle>
          <a:p>
            <a:fld id="{8C932784-2D5D-D640-A516-1B3E9CF15220}" type="datetimeFigureOut">
              <a:rPr lang="en-US" smtClean="0"/>
              <a:pPr/>
              <a:t>5/22/13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1645" y="6400802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  <a:latin typeface="Comic Sans M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46" y="6400802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  <a:latin typeface="Comic Sans MS"/>
              </a:defRPr>
            </a:lvl1pPr>
          </a:lstStyle>
          <a:p>
            <a:fld id="{1346962C-9555-3547-9569-011993F5BC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Comic Sans MS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75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Comic Sans MS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Comic Sans MS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Comic Sans MS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Comic Sans MS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Comic Sans MS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omic Sans MS"/>
              </a:defRPr>
            </a:lvl1pPr>
          </a:lstStyle>
          <a:p>
            <a:fld id="{8C932784-2D5D-D640-A516-1B3E9CF152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omic Sans MS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omic Sans MS"/>
              </a:defRPr>
            </a:lvl1pPr>
          </a:lstStyle>
          <a:p>
            <a:fld id="{1346962C-9555-3547-9569-011993F5BC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093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omic Sans MS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omic Sans MS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omic Sans MS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omic Sans MS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omic Sans MS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omic Sans MS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omic Sans MS"/>
              </a:defRPr>
            </a:lvl1pPr>
          </a:lstStyle>
          <a:p>
            <a:fld id="{8C932784-2D5D-D640-A516-1B3E9CF152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omic Sans MS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omic Sans MS"/>
              </a:defRPr>
            </a:lvl1pPr>
          </a:lstStyle>
          <a:p>
            <a:fld id="{1346962C-9555-3547-9569-011993F5BC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48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omic Sans MS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omic Sans MS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omic Sans MS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omic Sans MS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omic Sans MS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omic Sans MS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omic Sans MS"/>
              </a:defRPr>
            </a:lvl1pPr>
          </a:lstStyle>
          <a:p>
            <a:fld id="{8C932784-2D5D-D640-A516-1B3E9CF152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omic Sans MS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omic Sans MS"/>
              </a:defRPr>
            </a:lvl1pPr>
          </a:lstStyle>
          <a:p>
            <a:fld id="{1346962C-9555-3547-9569-011993F5BC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736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omic Sans MS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omic Sans MS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omic Sans MS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omic Sans MS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omic Sans MS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omic Sans MS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25.emf"/><Relationship Id="rId5" Type="http://schemas.openxmlformats.org/officeDocument/2006/relationships/image" Target="../media/image9.png"/><Relationship Id="rId6" Type="http://schemas.openxmlformats.org/officeDocument/2006/relationships/oleObject" Target="../embeddings/oleObject20.bin"/><Relationship Id="rId7" Type="http://schemas.openxmlformats.org/officeDocument/2006/relationships/image" Target="../media/image26.emf"/><Relationship Id="rId8" Type="http://schemas.openxmlformats.org/officeDocument/2006/relationships/image" Target="../media/image27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28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29.emf"/><Relationship Id="rId5" Type="http://schemas.openxmlformats.org/officeDocument/2006/relationships/image" Target="../media/image9.png"/><Relationship Id="rId6" Type="http://schemas.openxmlformats.org/officeDocument/2006/relationships/oleObject" Target="../embeddings/oleObject23.bin"/><Relationship Id="rId7" Type="http://schemas.openxmlformats.org/officeDocument/2006/relationships/image" Target="../media/image26.emf"/><Relationship Id="rId8" Type="http://schemas.openxmlformats.org/officeDocument/2006/relationships/image" Target="../media/image30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31.emf"/><Relationship Id="rId5" Type="http://schemas.openxmlformats.org/officeDocument/2006/relationships/oleObject" Target="../embeddings/oleObject25.bin"/><Relationship Id="rId6" Type="http://schemas.openxmlformats.org/officeDocument/2006/relationships/image" Target="../media/image32.emf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9.emf"/><Relationship Id="rId12" Type="http://schemas.openxmlformats.org/officeDocument/2006/relationships/oleObject" Target="../embeddings/oleObject30.bin"/><Relationship Id="rId13" Type="http://schemas.openxmlformats.org/officeDocument/2006/relationships/image" Target="../media/image40.emf"/><Relationship Id="rId14" Type="http://schemas.openxmlformats.org/officeDocument/2006/relationships/oleObject" Target="../embeddings/oleObject31.bin"/><Relationship Id="rId15" Type="http://schemas.openxmlformats.org/officeDocument/2006/relationships/image" Target="../media/image41.emf"/><Relationship Id="rId16" Type="http://schemas.openxmlformats.org/officeDocument/2006/relationships/oleObject" Target="../embeddings/oleObject32.bin"/><Relationship Id="rId17" Type="http://schemas.openxmlformats.org/officeDocument/2006/relationships/oleObject" Target="../embeddings/oleObject33.bin"/><Relationship Id="rId18" Type="http://schemas.openxmlformats.org/officeDocument/2006/relationships/image" Target="../media/image42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4.xml"/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26.bin"/><Relationship Id="rId5" Type="http://schemas.openxmlformats.org/officeDocument/2006/relationships/image" Target="../media/image36.emf"/><Relationship Id="rId6" Type="http://schemas.openxmlformats.org/officeDocument/2006/relationships/oleObject" Target="../embeddings/oleObject27.bin"/><Relationship Id="rId7" Type="http://schemas.openxmlformats.org/officeDocument/2006/relationships/image" Target="../media/image37.emf"/><Relationship Id="rId8" Type="http://schemas.openxmlformats.org/officeDocument/2006/relationships/oleObject" Target="../embeddings/oleObject28.bin"/><Relationship Id="rId9" Type="http://schemas.openxmlformats.org/officeDocument/2006/relationships/image" Target="../media/image38.emf"/><Relationship Id="rId10" Type="http://schemas.openxmlformats.org/officeDocument/2006/relationships/oleObject" Target="../embeddings/oleObject2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4" Type="http://schemas.openxmlformats.org/officeDocument/2006/relationships/image" Target="../media/image43.emf"/><Relationship Id="rId5" Type="http://schemas.openxmlformats.org/officeDocument/2006/relationships/image" Target="../media/image9.png"/><Relationship Id="rId6" Type="http://schemas.openxmlformats.org/officeDocument/2006/relationships/image" Target="../media/image45.png"/><Relationship Id="rId7" Type="http://schemas.openxmlformats.org/officeDocument/2006/relationships/oleObject" Target="../embeddings/oleObject35.bin"/><Relationship Id="rId8" Type="http://schemas.openxmlformats.org/officeDocument/2006/relationships/image" Target="../media/image44.emf"/><Relationship Id="rId9" Type="http://schemas.openxmlformats.org/officeDocument/2006/relationships/image" Target="../media/image46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4" Type="http://schemas.openxmlformats.org/officeDocument/2006/relationships/image" Target="../media/image47.emf"/><Relationship Id="rId5" Type="http://schemas.openxmlformats.org/officeDocument/2006/relationships/oleObject" Target="../embeddings/oleObject37.bin"/><Relationship Id="rId6" Type="http://schemas.openxmlformats.org/officeDocument/2006/relationships/image" Target="../media/image48.emf"/><Relationship Id="rId7" Type="http://schemas.openxmlformats.org/officeDocument/2006/relationships/oleObject" Target="../embeddings/oleObject38.bin"/><Relationship Id="rId8" Type="http://schemas.openxmlformats.org/officeDocument/2006/relationships/image" Target="../media/image49.emf"/><Relationship Id="rId9" Type="http://schemas.openxmlformats.org/officeDocument/2006/relationships/oleObject" Target="../embeddings/oleObject39.bin"/><Relationship Id="rId10" Type="http://schemas.openxmlformats.org/officeDocument/2006/relationships/image" Target="../media/image50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4" Type="http://schemas.openxmlformats.org/officeDocument/2006/relationships/image" Target="../media/image51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5.bin"/><Relationship Id="rId12" Type="http://schemas.openxmlformats.org/officeDocument/2006/relationships/image" Target="../media/image56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1.bin"/><Relationship Id="rId4" Type="http://schemas.openxmlformats.org/officeDocument/2006/relationships/image" Target="../media/image52.emf"/><Relationship Id="rId5" Type="http://schemas.openxmlformats.org/officeDocument/2006/relationships/oleObject" Target="../embeddings/oleObject42.bin"/><Relationship Id="rId6" Type="http://schemas.openxmlformats.org/officeDocument/2006/relationships/image" Target="../media/image53.emf"/><Relationship Id="rId7" Type="http://schemas.openxmlformats.org/officeDocument/2006/relationships/oleObject" Target="../embeddings/oleObject43.bin"/><Relationship Id="rId8" Type="http://schemas.openxmlformats.org/officeDocument/2006/relationships/image" Target="../media/image54.emf"/><Relationship Id="rId9" Type="http://schemas.openxmlformats.org/officeDocument/2006/relationships/oleObject" Target="../embeddings/oleObject44.bin"/><Relationship Id="rId10" Type="http://schemas.openxmlformats.org/officeDocument/2006/relationships/image" Target="../media/image55.emf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0.bin"/><Relationship Id="rId12" Type="http://schemas.openxmlformats.org/officeDocument/2006/relationships/image" Target="../media/image61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6.bin"/><Relationship Id="rId4" Type="http://schemas.openxmlformats.org/officeDocument/2006/relationships/image" Target="../media/image57.emf"/><Relationship Id="rId5" Type="http://schemas.openxmlformats.org/officeDocument/2006/relationships/oleObject" Target="../embeddings/oleObject47.bin"/><Relationship Id="rId6" Type="http://schemas.openxmlformats.org/officeDocument/2006/relationships/image" Target="../media/image58.emf"/><Relationship Id="rId7" Type="http://schemas.openxmlformats.org/officeDocument/2006/relationships/oleObject" Target="../embeddings/oleObject48.bin"/><Relationship Id="rId8" Type="http://schemas.openxmlformats.org/officeDocument/2006/relationships/image" Target="../media/image59.emf"/><Relationship Id="rId9" Type="http://schemas.openxmlformats.org/officeDocument/2006/relationships/oleObject" Target="../embeddings/oleObject49.bin"/><Relationship Id="rId10" Type="http://schemas.openxmlformats.org/officeDocument/2006/relationships/image" Target="../media/image60.emf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5.bin"/><Relationship Id="rId12" Type="http://schemas.openxmlformats.org/officeDocument/2006/relationships/image" Target="../media/image66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1.bin"/><Relationship Id="rId4" Type="http://schemas.openxmlformats.org/officeDocument/2006/relationships/image" Target="../media/image62.emf"/><Relationship Id="rId5" Type="http://schemas.openxmlformats.org/officeDocument/2006/relationships/oleObject" Target="../embeddings/oleObject52.bin"/><Relationship Id="rId6" Type="http://schemas.openxmlformats.org/officeDocument/2006/relationships/image" Target="../media/image63.emf"/><Relationship Id="rId7" Type="http://schemas.openxmlformats.org/officeDocument/2006/relationships/oleObject" Target="../embeddings/oleObject53.bin"/><Relationship Id="rId8" Type="http://schemas.openxmlformats.org/officeDocument/2006/relationships/image" Target="../media/image64.emf"/><Relationship Id="rId9" Type="http://schemas.openxmlformats.org/officeDocument/2006/relationships/oleObject" Target="../embeddings/oleObject54.bin"/><Relationship Id="rId10" Type="http://schemas.openxmlformats.org/officeDocument/2006/relationships/image" Target="../media/image65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4" Type="http://schemas.openxmlformats.org/officeDocument/2006/relationships/image" Target="../media/image67.emf"/><Relationship Id="rId5" Type="http://schemas.openxmlformats.org/officeDocument/2006/relationships/oleObject" Target="../embeddings/oleObject57.bin"/><Relationship Id="rId6" Type="http://schemas.openxmlformats.org/officeDocument/2006/relationships/image" Target="../media/image68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2.bin"/><Relationship Id="rId12" Type="http://schemas.openxmlformats.org/officeDocument/2006/relationships/image" Target="../media/image73.emf"/><Relationship Id="rId13" Type="http://schemas.openxmlformats.org/officeDocument/2006/relationships/oleObject" Target="../embeddings/oleObject63.bin"/><Relationship Id="rId14" Type="http://schemas.openxmlformats.org/officeDocument/2006/relationships/image" Target="../media/image74.emf"/><Relationship Id="rId15" Type="http://schemas.openxmlformats.org/officeDocument/2006/relationships/oleObject" Target="../embeddings/oleObject64.bin"/><Relationship Id="rId16" Type="http://schemas.openxmlformats.org/officeDocument/2006/relationships/image" Target="../media/image75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8.bin"/><Relationship Id="rId4" Type="http://schemas.openxmlformats.org/officeDocument/2006/relationships/image" Target="../media/image69.emf"/><Relationship Id="rId5" Type="http://schemas.openxmlformats.org/officeDocument/2006/relationships/oleObject" Target="../embeddings/oleObject59.bin"/><Relationship Id="rId6" Type="http://schemas.openxmlformats.org/officeDocument/2006/relationships/image" Target="../media/image70.emf"/><Relationship Id="rId7" Type="http://schemas.openxmlformats.org/officeDocument/2006/relationships/oleObject" Target="../embeddings/oleObject60.bin"/><Relationship Id="rId8" Type="http://schemas.openxmlformats.org/officeDocument/2006/relationships/image" Target="../media/image71.emf"/><Relationship Id="rId9" Type="http://schemas.openxmlformats.org/officeDocument/2006/relationships/oleObject" Target="../embeddings/oleObject61.bin"/><Relationship Id="rId10" Type="http://schemas.openxmlformats.org/officeDocument/2006/relationships/image" Target="../media/image7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9.bin"/><Relationship Id="rId12" Type="http://schemas.openxmlformats.org/officeDocument/2006/relationships/image" Target="../media/image80.emf"/><Relationship Id="rId13" Type="http://schemas.openxmlformats.org/officeDocument/2006/relationships/oleObject" Target="../embeddings/oleObject70.bin"/><Relationship Id="rId14" Type="http://schemas.openxmlformats.org/officeDocument/2006/relationships/image" Target="../media/image81.emf"/><Relationship Id="rId15" Type="http://schemas.openxmlformats.org/officeDocument/2006/relationships/oleObject" Target="../embeddings/oleObject71.bin"/><Relationship Id="rId16" Type="http://schemas.openxmlformats.org/officeDocument/2006/relationships/image" Target="../media/image82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5.bin"/><Relationship Id="rId4" Type="http://schemas.openxmlformats.org/officeDocument/2006/relationships/image" Target="../media/image76.emf"/><Relationship Id="rId5" Type="http://schemas.openxmlformats.org/officeDocument/2006/relationships/oleObject" Target="../embeddings/oleObject66.bin"/><Relationship Id="rId6" Type="http://schemas.openxmlformats.org/officeDocument/2006/relationships/image" Target="../media/image77.emf"/><Relationship Id="rId7" Type="http://schemas.openxmlformats.org/officeDocument/2006/relationships/oleObject" Target="../embeddings/oleObject67.bin"/><Relationship Id="rId8" Type="http://schemas.openxmlformats.org/officeDocument/2006/relationships/image" Target="../media/image78.emf"/><Relationship Id="rId9" Type="http://schemas.openxmlformats.org/officeDocument/2006/relationships/oleObject" Target="../embeddings/oleObject68.bin"/><Relationship Id="rId10" Type="http://schemas.openxmlformats.org/officeDocument/2006/relationships/image" Target="../media/image79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4" Type="http://schemas.openxmlformats.org/officeDocument/2006/relationships/image" Target="../media/image83.emf"/><Relationship Id="rId5" Type="http://schemas.openxmlformats.org/officeDocument/2006/relationships/image" Target="../media/image9.png"/><Relationship Id="rId6" Type="http://schemas.openxmlformats.org/officeDocument/2006/relationships/image" Target="../media/image84.png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4" Type="http://schemas.openxmlformats.org/officeDocument/2006/relationships/image" Target="../media/image85.emf"/><Relationship Id="rId5" Type="http://schemas.openxmlformats.org/officeDocument/2006/relationships/oleObject" Target="../embeddings/oleObject74.bin"/><Relationship Id="rId6" Type="http://schemas.openxmlformats.org/officeDocument/2006/relationships/image" Target="../media/image86.emf"/><Relationship Id="rId7" Type="http://schemas.openxmlformats.org/officeDocument/2006/relationships/oleObject" Target="../embeddings/oleObject75.bin"/><Relationship Id="rId8" Type="http://schemas.openxmlformats.org/officeDocument/2006/relationships/oleObject" Target="../embeddings/oleObject76.bin"/><Relationship Id="rId9" Type="http://schemas.openxmlformats.org/officeDocument/2006/relationships/image" Target="../media/image87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4" Type="http://schemas.openxmlformats.org/officeDocument/2006/relationships/image" Target="../media/image88.emf"/><Relationship Id="rId5" Type="http://schemas.openxmlformats.org/officeDocument/2006/relationships/oleObject" Target="../embeddings/oleObject78.bin"/><Relationship Id="rId6" Type="http://schemas.openxmlformats.org/officeDocument/2006/relationships/image" Target="../media/image89.emf"/><Relationship Id="rId7" Type="http://schemas.openxmlformats.org/officeDocument/2006/relationships/oleObject" Target="../embeddings/oleObject79.bin"/><Relationship Id="rId8" Type="http://schemas.openxmlformats.org/officeDocument/2006/relationships/oleObject" Target="../embeddings/oleObject80.bin"/><Relationship Id="rId9" Type="http://schemas.openxmlformats.org/officeDocument/2006/relationships/image" Target="../media/image90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4" Type="http://schemas.openxmlformats.org/officeDocument/2006/relationships/image" Target="../media/image91.emf"/><Relationship Id="rId5" Type="http://schemas.openxmlformats.org/officeDocument/2006/relationships/oleObject" Target="../embeddings/oleObject82.bin"/><Relationship Id="rId6" Type="http://schemas.openxmlformats.org/officeDocument/2006/relationships/image" Target="../media/image92.emf"/><Relationship Id="rId7" Type="http://schemas.openxmlformats.org/officeDocument/2006/relationships/oleObject" Target="../embeddings/oleObject83.bin"/><Relationship Id="rId8" Type="http://schemas.openxmlformats.org/officeDocument/2006/relationships/image" Target="../media/image93.emf"/><Relationship Id="rId9" Type="http://schemas.openxmlformats.org/officeDocument/2006/relationships/oleObject" Target="../embeddings/oleObject84.bin"/><Relationship Id="rId10" Type="http://schemas.openxmlformats.org/officeDocument/2006/relationships/image" Target="../media/image94.emf"/><Relationship Id="rId11" Type="http://schemas.openxmlformats.org/officeDocument/2006/relationships/oleObject" Target="../embeddings/oleObject85.bin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6.bin"/><Relationship Id="rId4" Type="http://schemas.openxmlformats.org/officeDocument/2006/relationships/image" Target="../media/image95.emf"/><Relationship Id="rId5" Type="http://schemas.openxmlformats.org/officeDocument/2006/relationships/oleObject" Target="../embeddings/oleObject87.bin"/><Relationship Id="rId6" Type="http://schemas.openxmlformats.org/officeDocument/2006/relationships/image" Target="../media/image96.emf"/><Relationship Id="rId7" Type="http://schemas.openxmlformats.org/officeDocument/2006/relationships/oleObject" Target="../embeddings/oleObject88.bin"/><Relationship Id="rId8" Type="http://schemas.openxmlformats.org/officeDocument/2006/relationships/image" Target="../media/image97.emf"/><Relationship Id="rId9" Type="http://schemas.openxmlformats.org/officeDocument/2006/relationships/oleObject" Target="../embeddings/oleObject89.bin"/><Relationship Id="rId10" Type="http://schemas.openxmlformats.org/officeDocument/2006/relationships/image" Target="../media/image98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0.bin"/><Relationship Id="rId4" Type="http://schemas.openxmlformats.org/officeDocument/2006/relationships/image" Target="../media/image99.emf"/><Relationship Id="rId5" Type="http://schemas.openxmlformats.org/officeDocument/2006/relationships/oleObject" Target="../embeddings/oleObject91.bin"/><Relationship Id="rId6" Type="http://schemas.openxmlformats.org/officeDocument/2006/relationships/image" Target="../media/image100.emf"/><Relationship Id="rId7" Type="http://schemas.openxmlformats.org/officeDocument/2006/relationships/oleObject" Target="../embeddings/oleObject92.bin"/><Relationship Id="rId8" Type="http://schemas.openxmlformats.org/officeDocument/2006/relationships/image" Target="../media/image101.emf"/><Relationship Id="rId9" Type="http://schemas.openxmlformats.org/officeDocument/2006/relationships/oleObject" Target="../embeddings/oleObject93.bin"/><Relationship Id="rId10" Type="http://schemas.openxmlformats.org/officeDocument/2006/relationships/image" Target="../media/image102.e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98.bin"/><Relationship Id="rId12" Type="http://schemas.openxmlformats.org/officeDocument/2006/relationships/image" Target="../media/image107.emf"/><Relationship Id="rId13" Type="http://schemas.openxmlformats.org/officeDocument/2006/relationships/oleObject" Target="../embeddings/oleObject99.bin"/><Relationship Id="rId14" Type="http://schemas.openxmlformats.org/officeDocument/2006/relationships/image" Target="../media/image108.e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35.xml"/><Relationship Id="rId3" Type="http://schemas.openxmlformats.org/officeDocument/2006/relationships/oleObject" Target="../embeddings/oleObject94.bin"/><Relationship Id="rId4" Type="http://schemas.openxmlformats.org/officeDocument/2006/relationships/image" Target="../media/image103.emf"/><Relationship Id="rId5" Type="http://schemas.openxmlformats.org/officeDocument/2006/relationships/oleObject" Target="../embeddings/oleObject95.bin"/><Relationship Id="rId6" Type="http://schemas.openxmlformats.org/officeDocument/2006/relationships/image" Target="../media/image104.emf"/><Relationship Id="rId7" Type="http://schemas.openxmlformats.org/officeDocument/2006/relationships/oleObject" Target="../embeddings/oleObject96.bin"/><Relationship Id="rId8" Type="http://schemas.openxmlformats.org/officeDocument/2006/relationships/image" Target="../media/image105.emf"/><Relationship Id="rId9" Type="http://schemas.openxmlformats.org/officeDocument/2006/relationships/oleObject" Target="../embeddings/oleObject97.bin"/><Relationship Id="rId10" Type="http://schemas.openxmlformats.org/officeDocument/2006/relationships/image" Target="../media/image106.emf"/></Relationships>
</file>

<file path=ppt/slides/_rels/slide4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04.bin"/><Relationship Id="rId12" Type="http://schemas.openxmlformats.org/officeDocument/2006/relationships/image" Target="../media/image113.emf"/><Relationship Id="rId13" Type="http://schemas.openxmlformats.org/officeDocument/2006/relationships/oleObject" Target="../embeddings/oleObject105.bin"/><Relationship Id="rId14" Type="http://schemas.openxmlformats.org/officeDocument/2006/relationships/image" Target="../media/image114.e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35.xml"/><Relationship Id="rId3" Type="http://schemas.openxmlformats.org/officeDocument/2006/relationships/oleObject" Target="../embeddings/oleObject100.bin"/><Relationship Id="rId4" Type="http://schemas.openxmlformats.org/officeDocument/2006/relationships/image" Target="../media/image109.emf"/><Relationship Id="rId5" Type="http://schemas.openxmlformats.org/officeDocument/2006/relationships/oleObject" Target="../embeddings/oleObject101.bin"/><Relationship Id="rId6" Type="http://schemas.openxmlformats.org/officeDocument/2006/relationships/image" Target="../media/image110.emf"/><Relationship Id="rId7" Type="http://schemas.openxmlformats.org/officeDocument/2006/relationships/oleObject" Target="../embeddings/oleObject102.bin"/><Relationship Id="rId8" Type="http://schemas.openxmlformats.org/officeDocument/2006/relationships/image" Target="../media/image111.emf"/><Relationship Id="rId9" Type="http://schemas.openxmlformats.org/officeDocument/2006/relationships/oleObject" Target="../embeddings/oleObject103.bin"/><Relationship Id="rId10" Type="http://schemas.openxmlformats.org/officeDocument/2006/relationships/image" Target="../media/image112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10.bin"/><Relationship Id="rId12" Type="http://schemas.openxmlformats.org/officeDocument/2006/relationships/image" Target="../media/image119.emf"/><Relationship Id="rId13" Type="http://schemas.openxmlformats.org/officeDocument/2006/relationships/oleObject" Target="../embeddings/oleObject111.bin"/><Relationship Id="rId14" Type="http://schemas.openxmlformats.org/officeDocument/2006/relationships/image" Target="../media/image120.emf"/><Relationship Id="rId15" Type="http://schemas.openxmlformats.org/officeDocument/2006/relationships/oleObject" Target="../embeddings/oleObject112.bin"/><Relationship Id="rId16" Type="http://schemas.openxmlformats.org/officeDocument/2006/relationships/image" Target="../media/image121.e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46.xml"/><Relationship Id="rId3" Type="http://schemas.openxmlformats.org/officeDocument/2006/relationships/oleObject" Target="../embeddings/oleObject106.bin"/><Relationship Id="rId4" Type="http://schemas.openxmlformats.org/officeDocument/2006/relationships/image" Target="../media/image115.emf"/><Relationship Id="rId5" Type="http://schemas.openxmlformats.org/officeDocument/2006/relationships/oleObject" Target="../embeddings/oleObject107.bin"/><Relationship Id="rId6" Type="http://schemas.openxmlformats.org/officeDocument/2006/relationships/image" Target="../media/image116.emf"/><Relationship Id="rId7" Type="http://schemas.openxmlformats.org/officeDocument/2006/relationships/oleObject" Target="../embeddings/oleObject108.bin"/><Relationship Id="rId8" Type="http://schemas.openxmlformats.org/officeDocument/2006/relationships/image" Target="../media/image117.emf"/><Relationship Id="rId9" Type="http://schemas.openxmlformats.org/officeDocument/2006/relationships/oleObject" Target="../embeddings/oleObject109.bin"/><Relationship Id="rId10" Type="http://schemas.openxmlformats.org/officeDocument/2006/relationships/image" Target="../media/image118.emf"/></Relationships>
</file>

<file path=ppt/slides/_rels/slide4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5.emf"/><Relationship Id="rId12" Type="http://schemas.openxmlformats.org/officeDocument/2006/relationships/oleObject" Target="../embeddings/oleObject117.bin"/><Relationship Id="rId13" Type="http://schemas.openxmlformats.org/officeDocument/2006/relationships/image" Target="../media/image126.emf"/><Relationship Id="rId14" Type="http://schemas.openxmlformats.org/officeDocument/2006/relationships/oleObject" Target="../embeddings/oleObject118.bin"/><Relationship Id="rId15" Type="http://schemas.openxmlformats.org/officeDocument/2006/relationships/image" Target="../media/image127.emf"/><Relationship Id="rId16" Type="http://schemas.openxmlformats.org/officeDocument/2006/relationships/oleObject" Target="../embeddings/oleObject119.bin"/><Relationship Id="rId17" Type="http://schemas.openxmlformats.org/officeDocument/2006/relationships/image" Target="../media/image128.emf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46.xml"/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13.bin"/><Relationship Id="rId5" Type="http://schemas.openxmlformats.org/officeDocument/2006/relationships/image" Target="../media/image122.emf"/><Relationship Id="rId6" Type="http://schemas.openxmlformats.org/officeDocument/2006/relationships/oleObject" Target="../embeddings/oleObject114.bin"/><Relationship Id="rId7" Type="http://schemas.openxmlformats.org/officeDocument/2006/relationships/image" Target="../media/image123.emf"/><Relationship Id="rId8" Type="http://schemas.openxmlformats.org/officeDocument/2006/relationships/oleObject" Target="../embeddings/oleObject115.bin"/><Relationship Id="rId9" Type="http://schemas.openxmlformats.org/officeDocument/2006/relationships/image" Target="../media/image124.emf"/><Relationship Id="rId10" Type="http://schemas.openxmlformats.org/officeDocument/2006/relationships/oleObject" Target="../embeddings/oleObject116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0.bin"/><Relationship Id="rId4" Type="http://schemas.openxmlformats.org/officeDocument/2006/relationships/image" Target="../media/image129.emf"/><Relationship Id="rId5" Type="http://schemas.openxmlformats.org/officeDocument/2006/relationships/oleObject" Target="../embeddings/oleObject121.bin"/><Relationship Id="rId6" Type="http://schemas.openxmlformats.org/officeDocument/2006/relationships/image" Target="../media/image130.emf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26.bin"/><Relationship Id="rId12" Type="http://schemas.openxmlformats.org/officeDocument/2006/relationships/image" Target="../media/image135.emf"/><Relationship Id="rId13" Type="http://schemas.openxmlformats.org/officeDocument/2006/relationships/oleObject" Target="../embeddings/oleObject127.bin"/><Relationship Id="rId14" Type="http://schemas.openxmlformats.org/officeDocument/2006/relationships/image" Target="../media/image136.emf"/><Relationship Id="rId15" Type="http://schemas.openxmlformats.org/officeDocument/2006/relationships/oleObject" Target="../embeddings/oleObject128.bin"/><Relationship Id="rId16" Type="http://schemas.openxmlformats.org/officeDocument/2006/relationships/image" Target="../media/image137.emf"/><Relationship Id="rId17" Type="http://schemas.openxmlformats.org/officeDocument/2006/relationships/oleObject" Target="../embeddings/oleObject129.bin"/><Relationship Id="rId18" Type="http://schemas.openxmlformats.org/officeDocument/2006/relationships/image" Target="../media/image138.emf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22.bin"/><Relationship Id="rId4" Type="http://schemas.openxmlformats.org/officeDocument/2006/relationships/image" Target="../media/image131.emf"/><Relationship Id="rId5" Type="http://schemas.openxmlformats.org/officeDocument/2006/relationships/oleObject" Target="../embeddings/oleObject123.bin"/><Relationship Id="rId6" Type="http://schemas.openxmlformats.org/officeDocument/2006/relationships/image" Target="../media/image132.emf"/><Relationship Id="rId7" Type="http://schemas.openxmlformats.org/officeDocument/2006/relationships/oleObject" Target="../embeddings/oleObject124.bin"/><Relationship Id="rId8" Type="http://schemas.openxmlformats.org/officeDocument/2006/relationships/image" Target="../media/image133.emf"/><Relationship Id="rId9" Type="http://schemas.openxmlformats.org/officeDocument/2006/relationships/oleObject" Target="../embeddings/oleObject125.bin"/><Relationship Id="rId10" Type="http://schemas.openxmlformats.org/officeDocument/2006/relationships/image" Target="../media/image134.emf"/></Relationships>
</file>

<file path=ppt/slides/_rels/slide5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34.bin"/><Relationship Id="rId12" Type="http://schemas.openxmlformats.org/officeDocument/2006/relationships/image" Target="../media/image143.emf"/><Relationship Id="rId13" Type="http://schemas.openxmlformats.org/officeDocument/2006/relationships/oleObject" Target="../embeddings/oleObject135.bin"/><Relationship Id="rId14" Type="http://schemas.openxmlformats.org/officeDocument/2006/relationships/oleObject" Target="../embeddings/oleObject136.bin"/><Relationship Id="rId15" Type="http://schemas.openxmlformats.org/officeDocument/2006/relationships/image" Target="../media/image144.emf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30.bin"/><Relationship Id="rId4" Type="http://schemas.openxmlformats.org/officeDocument/2006/relationships/image" Target="../media/image139.emf"/><Relationship Id="rId5" Type="http://schemas.openxmlformats.org/officeDocument/2006/relationships/oleObject" Target="../embeddings/oleObject131.bin"/><Relationship Id="rId6" Type="http://schemas.openxmlformats.org/officeDocument/2006/relationships/image" Target="../media/image140.emf"/><Relationship Id="rId7" Type="http://schemas.openxmlformats.org/officeDocument/2006/relationships/oleObject" Target="../embeddings/oleObject132.bin"/><Relationship Id="rId8" Type="http://schemas.openxmlformats.org/officeDocument/2006/relationships/image" Target="../media/image141.emf"/><Relationship Id="rId9" Type="http://schemas.openxmlformats.org/officeDocument/2006/relationships/oleObject" Target="../embeddings/oleObject133.bin"/><Relationship Id="rId10" Type="http://schemas.openxmlformats.org/officeDocument/2006/relationships/image" Target="../media/image142.emf"/></Relationships>
</file>

<file path=ppt/slides/_rels/slide5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41.bin"/><Relationship Id="rId12" Type="http://schemas.openxmlformats.org/officeDocument/2006/relationships/image" Target="../media/image149.emf"/><Relationship Id="rId13" Type="http://schemas.openxmlformats.org/officeDocument/2006/relationships/oleObject" Target="../embeddings/oleObject142.bin"/><Relationship Id="rId14" Type="http://schemas.openxmlformats.org/officeDocument/2006/relationships/image" Target="../media/image150.emf"/><Relationship Id="rId15" Type="http://schemas.openxmlformats.org/officeDocument/2006/relationships/oleObject" Target="../embeddings/oleObject143.bin"/><Relationship Id="rId16" Type="http://schemas.openxmlformats.org/officeDocument/2006/relationships/image" Target="../media/image151.emf"/><Relationship Id="rId17" Type="http://schemas.openxmlformats.org/officeDocument/2006/relationships/oleObject" Target="../embeddings/oleObject144.bin"/><Relationship Id="rId18" Type="http://schemas.openxmlformats.org/officeDocument/2006/relationships/image" Target="../media/image152.emf"/><Relationship Id="rId1" Type="http://schemas.openxmlformats.org/officeDocument/2006/relationships/vmlDrawing" Target="../drawings/vmlDrawing3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37.bin"/><Relationship Id="rId4" Type="http://schemas.openxmlformats.org/officeDocument/2006/relationships/image" Target="../media/image145.emf"/><Relationship Id="rId5" Type="http://schemas.openxmlformats.org/officeDocument/2006/relationships/oleObject" Target="../embeddings/oleObject138.bin"/><Relationship Id="rId6" Type="http://schemas.openxmlformats.org/officeDocument/2006/relationships/image" Target="../media/image146.emf"/><Relationship Id="rId7" Type="http://schemas.openxmlformats.org/officeDocument/2006/relationships/oleObject" Target="../embeddings/oleObject139.bin"/><Relationship Id="rId8" Type="http://schemas.openxmlformats.org/officeDocument/2006/relationships/image" Target="../media/image147.emf"/><Relationship Id="rId9" Type="http://schemas.openxmlformats.org/officeDocument/2006/relationships/oleObject" Target="../embeddings/oleObject140.bin"/><Relationship Id="rId10" Type="http://schemas.openxmlformats.org/officeDocument/2006/relationships/image" Target="../media/image148.e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6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7.emf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0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11.e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1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1.bin"/><Relationship Id="rId12" Type="http://schemas.openxmlformats.org/officeDocument/2006/relationships/image" Target="../media/image17.emf"/><Relationship Id="rId13" Type="http://schemas.openxmlformats.org/officeDocument/2006/relationships/oleObject" Target="../embeddings/oleObject12.bin"/><Relationship Id="rId14" Type="http://schemas.openxmlformats.org/officeDocument/2006/relationships/image" Target="../media/image1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14.e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15.emf"/><Relationship Id="rId9" Type="http://schemas.openxmlformats.org/officeDocument/2006/relationships/oleObject" Target="../embeddings/oleObject10.bin"/><Relationship Id="rId10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7.bin"/><Relationship Id="rId12" Type="http://schemas.openxmlformats.org/officeDocument/2006/relationships/image" Target="../media/image23.emf"/><Relationship Id="rId13" Type="http://schemas.openxmlformats.org/officeDocument/2006/relationships/oleObject" Target="../embeddings/oleObject18.bin"/><Relationship Id="rId14" Type="http://schemas.openxmlformats.org/officeDocument/2006/relationships/image" Target="../media/image2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3.bin"/><Relationship Id="rId4" Type="http://schemas.openxmlformats.org/officeDocument/2006/relationships/image" Target="../media/image19.e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20.e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21.emf"/><Relationship Id="rId9" Type="http://schemas.openxmlformats.org/officeDocument/2006/relationships/oleObject" Target="../embeddings/oleObject16.bin"/><Relationship Id="rId10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60463" y="3730625"/>
            <a:ext cx="5257800" cy="2603500"/>
          </a:xfrm>
        </p:spPr>
        <p:txBody>
          <a:bodyPr>
            <a:normAutofit fontScale="55000" lnSpcReduction="20000"/>
          </a:bodyPr>
          <a:lstStyle/>
          <a:p>
            <a:r>
              <a:rPr lang="en-US" sz="4200" dirty="0" smtClean="0"/>
              <a:t>Unit Essential Questions:</a:t>
            </a:r>
          </a:p>
          <a:p>
            <a:pPr marL="571500" indent="-571500">
              <a:buFont typeface="Arial"/>
              <a:buChar char="•"/>
            </a:pPr>
            <a:r>
              <a:rPr lang="en-US" sz="4200" dirty="0" smtClean="0"/>
              <a:t>Are two quantities inversely proportional if an increase in one corresponds to a decrease in the other?</a:t>
            </a:r>
          </a:p>
          <a:p>
            <a:pPr marL="571500" indent="-571500">
              <a:buFont typeface="Arial"/>
              <a:buChar char="•"/>
            </a:pPr>
            <a:r>
              <a:rPr lang="en-US" sz="4200" dirty="0" smtClean="0"/>
              <a:t>What kind of asymptotes are possible for a rational function?</a:t>
            </a:r>
          </a:p>
          <a:p>
            <a:pPr marL="571500" indent="-571500">
              <a:buFont typeface="Arial"/>
              <a:buChar char="•"/>
            </a:pPr>
            <a:r>
              <a:rPr lang="en-US" sz="4200" dirty="0" smtClean="0"/>
              <a:t>Are a rational expression and its </a:t>
            </a:r>
            <a:r>
              <a:rPr lang="en-US" sz="4200" dirty="0" smtClean="0"/>
              <a:t>simplified </a:t>
            </a:r>
            <a:r>
              <a:rPr lang="en-US" sz="4200" dirty="0" smtClean="0"/>
              <a:t>form equivalent?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60463" y="196852"/>
            <a:ext cx="5257800" cy="3298825"/>
          </a:xfrm>
        </p:spPr>
        <p:txBody>
          <a:bodyPr/>
          <a:lstStyle/>
          <a:p>
            <a:r>
              <a:rPr lang="en-US" dirty="0" smtClean="0"/>
              <a:t>Chapter 8</a:t>
            </a:r>
            <a:br>
              <a:rPr lang="en-US" dirty="0" smtClean="0"/>
            </a:br>
            <a:r>
              <a:rPr lang="en-US" dirty="0" smtClean="0"/>
              <a:t>Rational 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37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660463" y="4514849"/>
            <a:ext cx="5257800" cy="156527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Students will be able to graph reciprocal functions</a:t>
            </a:r>
          </a:p>
          <a:p>
            <a:endParaRPr lang="en-US" dirty="0" smtClean="0"/>
          </a:p>
          <a:p>
            <a:r>
              <a:rPr lang="en-US" dirty="0" smtClean="0"/>
              <a:t>Students will be able to graph translations of reciprocal functions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660463" y="657227"/>
            <a:ext cx="5257800" cy="3298825"/>
          </a:xfrm>
        </p:spPr>
        <p:txBody>
          <a:bodyPr/>
          <a:lstStyle/>
          <a:p>
            <a:r>
              <a:rPr lang="en-US" dirty="0" smtClean="0"/>
              <a:t>Section 8.2</a:t>
            </a:r>
            <a:br>
              <a:rPr lang="en-US" dirty="0" smtClean="0"/>
            </a:br>
            <a:r>
              <a:rPr lang="en-US" dirty="0" smtClean="0"/>
              <a:t>The Reciprocal Function Family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03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375" y="1146676"/>
            <a:ext cx="8810625" cy="4979488"/>
          </a:xfrm>
        </p:spPr>
        <p:txBody>
          <a:bodyPr>
            <a:normAutofit lnSpcReduction="10000"/>
          </a:bodyPr>
          <a:lstStyle/>
          <a:p>
            <a:pPr marL="0" indent="0" defTabSz="741363">
              <a:buNone/>
              <a:tabLst>
                <a:tab pos="741363" algn="l"/>
                <a:tab pos="3662363" algn="l"/>
                <a:tab pos="3948113" algn="l"/>
              </a:tabLst>
            </a:pPr>
            <a:r>
              <a:rPr lang="en-US" sz="2800" dirty="0"/>
              <a:t>Each of the following equations is a translation of </a:t>
            </a:r>
            <a:endParaRPr lang="en-US" sz="2800" dirty="0" smtClean="0"/>
          </a:p>
          <a:p>
            <a:pPr marL="0" indent="0" defTabSz="741363">
              <a:buNone/>
              <a:tabLst>
                <a:tab pos="741363" algn="l"/>
                <a:tab pos="3662363" algn="l"/>
                <a:tab pos="3948113" algn="l"/>
              </a:tabLst>
            </a:pPr>
            <a:r>
              <a:rPr lang="en-US" sz="2800" i="1" dirty="0" smtClean="0"/>
              <a:t>y</a:t>
            </a:r>
            <a:r>
              <a:rPr lang="en-US" sz="2800" dirty="0" smtClean="0"/>
              <a:t> </a:t>
            </a:r>
            <a:r>
              <a:rPr lang="en-US" sz="2800" dirty="0"/>
              <a:t>= |</a:t>
            </a:r>
            <a:r>
              <a:rPr lang="en-US" sz="2800" i="1" dirty="0"/>
              <a:t>x</a:t>
            </a:r>
            <a:r>
              <a:rPr lang="en-US" sz="2800" dirty="0"/>
              <a:t>|. </a:t>
            </a:r>
            <a:r>
              <a:rPr lang="en-US" sz="2800" dirty="0" smtClean="0"/>
              <a:t>Describe </a:t>
            </a:r>
            <a:r>
              <a:rPr lang="en-US" sz="2800" dirty="0"/>
              <a:t>each translation.</a:t>
            </a:r>
          </a:p>
          <a:p>
            <a:pPr marL="455613" indent="-455613" defTabSz="741363">
              <a:tabLst>
                <a:tab pos="741363" algn="l"/>
                <a:tab pos="3662363" algn="l"/>
                <a:tab pos="3948113" algn="l"/>
              </a:tabLst>
            </a:pPr>
            <a:endParaRPr lang="en-US" sz="2800" b="1" dirty="0">
              <a:solidFill>
                <a:schemeClr val="hlink"/>
              </a:solidFill>
            </a:endParaRPr>
          </a:p>
          <a:p>
            <a:pPr marL="514350" indent="-514350" defTabSz="741363">
              <a:buAutoNum type="arabicPeriod"/>
              <a:tabLst>
                <a:tab pos="741363" algn="l"/>
                <a:tab pos="3662363" algn="l"/>
                <a:tab pos="3948113" algn="l"/>
              </a:tabLst>
            </a:pPr>
            <a:r>
              <a:rPr lang="en-US" sz="2800" i="1" dirty="0" smtClean="0"/>
              <a:t>y</a:t>
            </a:r>
            <a:r>
              <a:rPr lang="en-US" sz="2800" dirty="0" smtClean="0"/>
              <a:t> </a:t>
            </a:r>
            <a:r>
              <a:rPr lang="en-US" sz="2800" dirty="0"/>
              <a:t>= |</a:t>
            </a:r>
            <a:r>
              <a:rPr lang="en-US" sz="2800" i="1" dirty="0"/>
              <a:t>x</a:t>
            </a:r>
            <a:r>
              <a:rPr lang="en-US" sz="2800" dirty="0"/>
              <a:t>| + 2	</a:t>
            </a:r>
            <a:r>
              <a:rPr lang="en-US" sz="2800" dirty="0" smtClean="0"/>
              <a:t>	2.  </a:t>
            </a:r>
            <a:r>
              <a:rPr lang="en-US" sz="2800" i="1" dirty="0" smtClean="0"/>
              <a:t>y</a:t>
            </a:r>
            <a:r>
              <a:rPr lang="en-US" sz="2800" dirty="0" smtClean="0"/>
              <a:t> </a:t>
            </a:r>
            <a:r>
              <a:rPr lang="en-US" sz="2800" dirty="0"/>
              <a:t>= |</a:t>
            </a:r>
            <a:r>
              <a:rPr lang="en-US" sz="2800" i="1" dirty="0"/>
              <a:t>x</a:t>
            </a:r>
            <a:r>
              <a:rPr lang="en-US" sz="2800" dirty="0"/>
              <a:t> + 2</a:t>
            </a:r>
            <a:r>
              <a:rPr lang="en-US" sz="2800" dirty="0" smtClean="0"/>
              <a:t>|</a:t>
            </a:r>
          </a:p>
          <a:p>
            <a:pPr marL="0" indent="0" defTabSz="741363">
              <a:buNone/>
              <a:tabLst>
                <a:tab pos="741363" algn="l"/>
                <a:tab pos="3662363" algn="l"/>
                <a:tab pos="3948113" algn="l"/>
              </a:tabLst>
            </a:pPr>
            <a:endParaRPr lang="en-US" sz="2800" dirty="0"/>
          </a:p>
          <a:p>
            <a:pPr marL="455613" indent="-455613" defTabSz="741363">
              <a:tabLst>
                <a:tab pos="741363" algn="l"/>
                <a:tab pos="3662363" algn="l"/>
                <a:tab pos="3948113" algn="l"/>
              </a:tabLst>
            </a:pPr>
            <a:endParaRPr lang="en-US" sz="2800" dirty="0"/>
          </a:p>
          <a:p>
            <a:pPr marL="514350" indent="-514350" defTabSz="741363">
              <a:buAutoNum type="arabicPeriod" startAt="3"/>
              <a:tabLst>
                <a:tab pos="741363" algn="l"/>
                <a:tab pos="3662363" algn="l"/>
                <a:tab pos="3948113" algn="l"/>
              </a:tabLst>
            </a:pPr>
            <a:r>
              <a:rPr lang="en-US" sz="2800" i="1" dirty="0" smtClean="0"/>
              <a:t>y</a:t>
            </a:r>
            <a:r>
              <a:rPr lang="en-US" sz="2800" dirty="0" smtClean="0"/>
              <a:t> </a:t>
            </a:r>
            <a:r>
              <a:rPr lang="en-US" sz="2800" dirty="0"/>
              <a:t>= |</a:t>
            </a:r>
            <a:r>
              <a:rPr lang="en-US" sz="2800" i="1" dirty="0"/>
              <a:t>x</a:t>
            </a:r>
            <a:r>
              <a:rPr lang="en-US" sz="2800" dirty="0"/>
              <a:t>| – 3	</a:t>
            </a:r>
            <a:r>
              <a:rPr lang="en-US" sz="2800" dirty="0" smtClean="0"/>
              <a:t>	4.  </a:t>
            </a:r>
            <a:r>
              <a:rPr lang="en-US" sz="2800" i="1" dirty="0" smtClean="0"/>
              <a:t>y</a:t>
            </a:r>
            <a:r>
              <a:rPr lang="en-US" sz="2800" dirty="0" smtClean="0"/>
              <a:t> </a:t>
            </a:r>
            <a:r>
              <a:rPr lang="en-US" sz="2800" dirty="0"/>
              <a:t>= |</a:t>
            </a:r>
            <a:r>
              <a:rPr lang="en-US" sz="2800" i="1" dirty="0"/>
              <a:t>x</a:t>
            </a:r>
            <a:r>
              <a:rPr lang="en-US" sz="2800" dirty="0"/>
              <a:t> – 3</a:t>
            </a:r>
            <a:r>
              <a:rPr lang="en-US" sz="2800" dirty="0" smtClean="0"/>
              <a:t>|</a:t>
            </a:r>
          </a:p>
          <a:p>
            <a:pPr marL="0" indent="0" defTabSz="741363">
              <a:buNone/>
              <a:tabLst>
                <a:tab pos="741363" algn="l"/>
                <a:tab pos="3662363" algn="l"/>
                <a:tab pos="3948113" algn="l"/>
              </a:tabLst>
            </a:pPr>
            <a:endParaRPr lang="en-US" sz="2800" dirty="0"/>
          </a:p>
          <a:p>
            <a:pPr marL="455613" indent="-455613" defTabSz="741363">
              <a:tabLst>
                <a:tab pos="741363" algn="l"/>
                <a:tab pos="3662363" algn="l"/>
                <a:tab pos="3948113" algn="l"/>
              </a:tabLst>
            </a:pPr>
            <a:endParaRPr lang="en-US" sz="2800" dirty="0"/>
          </a:p>
          <a:p>
            <a:pPr marL="0" indent="0" defTabSz="741363">
              <a:buNone/>
              <a:tabLst>
                <a:tab pos="741363" algn="l"/>
                <a:tab pos="3662363" algn="l"/>
                <a:tab pos="3948113" algn="l"/>
              </a:tabLst>
            </a:pPr>
            <a:r>
              <a:rPr lang="en-US" sz="2800" dirty="0" smtClean="0"/>
              <a:t>5.  </a:t>
            </a:r>
            <a:r>
              <a:rPr lang="en-US" sz="2800" i="1" dirty="0" smtClean="0"/>
              <a:t>y</a:t>
            </a:r>
            <a:r>
              <a:rPr lang="en-US" sz="2800" dirty="0" smtClean="0"/>
              <a:t> </a:t>
            </a:r>
            <a:r>
              <a:rPr lang="en-US" sz="2800" dirty="0"/>
              <a:t>= |</a:t>
            </a:r>
            <a:r>
              <a:rPr lang="en-US" sz="2800" i="1" dirty="0"/>
              <a:t>x</a:t>
            </a:r>
            <a:r>
              <a:rPr lang="en-US" sz="2800" dirty="0"/>
              <a:t> + 4| – 5	</a:t>
            </a:r>
            <a:r>
              <a:rPr lang="en-US" sz="2800" dirty="0" smtClean="0"/>
              <a:t>	6.  </a:t>
            </a:r>
            <a:r>
              <a:rPr lang="en-US" sz="2800" i="1" dirty="0" smtClean="0"/>
              <a:t>y</a:t>
            </a:r>
            <a:r>
              <a:rPr lang="en-US" sz="2800" dirty="0" smtClean="0"/>
              <a:t> </a:t>
            </a:r>
            <a:r>
              <a:rPr lang="en-US" sz="2800" dirty="0"/>
              <a:t>= |</a:t>
            </a:r>
            <a:r>
              <a:rPr lang="en-US" sz="2800" i="1" dirty="0"/>
              <a:t>x</a:t>
            </a:r>
            <a:r>
              <a:rPr lang="en-US" sz="2800" dirty="0"/>
              <a:t> – 10| + 7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5948" y="3279453"/>
            <a:ext cx="1654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  <a:latin typeface="Comic Sans MS"/>
                <a:cs typeface="Comic Sans MS"/>
              </a:rPr>
              <a:t>Up 2 units</a:t>
            </a:r>
            <a:endParaRPr lang="en-US" sz="2400" dirty="0">
              <a:solidFill>
                <a:srgbClr val="FF6600"/>
              </a:solidFill>
              <a:latin typeface="Comic Sans MS"/>
              <a:cs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4723" y="3279453"/>
            <a:ext cx="1978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  <a:latin typeface="Comic Sans MS"/>
                <a:cs typeface="Comic Sans MS"/>
              </a:rPr>
              <a:t>Left 2 units</a:t>
            </a:r>
            <a:endParaRPr lang="en-US" sz="2400" dirty="0">
              <a:solidFill>
                <a:srgbClr val="FF6600"/>
              </a:solidFill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5948" y="4638353"/>
            <a:ext cx="2168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  <a:latin typeface="Comic Sans MS"/>
                <a:cs typeface="Comic Sans MS"/>
              </a:rPr>
              <a:t>Down 3 units</a:t>
            </a:r>
            <a:endParaRPr lang="en-US" sz="2400" dirty="0">
              <a:solidFill>
                <a:srgbClr val="FF6600"/>
              </a:solidFill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4723" y="4638353"/>
            <a:ext cx="2263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  <a:latin typeface="Comic Sans MS"/>
                <a:cs typeface="Comic Sans MS"/>
              </a:rPr>
              <a:t>Right 3 units</a:t>
            </a:r>
            <a:endParaRPr lang="en-US" sz="2400" dirty="0">
              <a:solidFill>
                <a:srgbClr val="FF6600"/>
              </a:solidFill>
              <a:latin typeface="Comic Sans MS"/>
              <a:cs typeface="Comic Sans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8348" y="5856289"/>
            <a:ext cx="2930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  <a:latin typeface="Comic Sans MS"/>
                <a:cs typeface="Comic Sans MS"/>
              </a:rPr>
              <a:t>Down </a:t>
            </a:r>
            <a:r>
              <a:rPr lang="en-US" sz="2400" dirty="0">
                <a:solidFill>
                  <a:srgbClr val="FF6600"/>
                </a:solidFill>
                <a:latin typeface="Comic Sans MS"/>
                <a:cs typeface="Comic Sans MS"/>
              </a:rPr>
              <a:t>5</a:t>
            </a:r>
            <a:r>
              <a:rPr lang="en-US" sz="2400" dirty="0" smtClean="0">
                <a:solidFill>
                  <a:srgbClr val="FF6600"/>
                </a:solidFill>
                <a:latin typeface="Comic Sans MS"/>
                <a:cs typeface="Comic Sans MS"/>
              </a:rPr>
              <a:t> units, </a:t>
            </a:r>
          </a:p>
          <a:p>
            <a:r>
              <a:rPr lang="en-US" sz="2400" dirty="0" smtClean="0">
                <a:solidFill>
                  <a:srgbClr val="FF6600"/>
                </a:solidFill>
                <a:latin typeface="Comic Sans MS"/>
                <a:cs typeface="Comic Sans MS"/>
              </a:rPr>
              <a:t>Left 4 units</a:t>
            </a:r>
            <a:endParaRPr lang="en-US" sz="2400" dirty="0">
              <a:solidFill>
                <a:srgbClr val="FF6600"/>
              </a:solidFill>
              <a:latin typeface="Comic Sans MS"/>
              <a:cs typeface="Comic Sans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4723" y="5856289"/>
            <a:ext cx="2930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  <a:latin typeface="Comic Sans MS"/>
                <a:cs typeface="Comic Sans MS"/>
              </a:rPr>
              <a:t>Up 7 units, </a:t>
            </a:r>
          </a:p>
          <a:p>
            <a:r>
              <a:rPr lang="en-US" sz="2400" dirty="0" smtClean="0">
                <a:solidFill>
                  <a:srgbClr val="FF6600"/>
                </a:solidFill>
                <a:latin typeface="Comic Sans MS"/>
                <a:cs typeface="Comic Sans MS"/>
              </a:rPr>
              <a:t>Right 10 units</a:t>
            </a:r>
            <a:endParaRPr lang="en-US" sz="2400" dirty="0">
              <a:solidFill>
                <a:srgbClr val="FF66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440592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453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Graph using a table of values.  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0865261"/>
              </p:ext>
            </p:extLst>
          </p:nvPr>
        </p:nvGraphicFramePr>
        <p:xfrm>
          <a:off x="1303865" y="1692289"/>
          <a:ext cx="1236135" cy="1313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6" name="Equation" r:id="rId3" imgW="406400" imgH="431800" progId="Equation.DSMT4">
                  <p:embed/>
                </p:oleObj>
              </mc:Choice>
              <mc:Fallback>
                <p:oleObj name="Equation" r:id="rId3" imgW="4064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03865" y="1692289"/>
                        <a:ext cx="1236135" cy="13133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blank-grap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174" y="1692289"/>
            <a:ext cx="4120092" cy="3968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863448"/>
              </p:ext>
            </p:extLst>
          </p:nvPr>
        </p:nvGraphicFramePr>
        <p:xfrm>
          <a:off x="1303863" y="3259667"/>
          <a:ext cx="1693338" cy="322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669"/>
                <a:gridCol w="846669"/>
              </a:tblGrid>
              <a:tr h="40322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x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y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322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-3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-1/3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322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-2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-1/2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322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-1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-1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322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0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322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1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1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322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2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1/2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322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3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1/3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8746164"/>
              </p:ext>
            </p:extLst>
          </p:nvPr>
        </p:nvGraphicFramePr>
        <p:xfrm>
          <a:off x="2221214" y="4927017"/>
          <a:ext cx="318786" cy="318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7" name="Equation" r:id="rId6" imgW="165100" imgH="165100" progId="Equation.DSMT4">
                  <p:embed/>
                </p:oleObj>
              </mc:Choice>
              <mc:Fallback>
                <p:oleObj name="Equation" r:id="rId6" imgW="1651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21214" y="4927017"/>
                        <a:ext cx="318786" cy="3187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Screen Shot 2013-05-22 at 2.03.25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964" y="1692289"/>
            <a:ext cx="4521200" cy="44831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571801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lnSpcReduction="10000"/>
          </a:bodyPr>
          <a:lstStyle/>
          <a:p>
            <a:pPr marL="52388" lvl="1" indent="0">
              <a:lnSpc>
                <a:spcPct val="150000"/>
              </a:lnSpc>
              <a:buNone/>
              <a:tabLst>
                <a:tab pos="0" algn="l"/>
              </a:tabLst>
              <a:defRPr/>
            </a:pPr>
            <a:r>
              <a:rPr lang="en-US" sz="2400" kern="0" dirty="0" smtClean="0">
                <a:solidFill>
                  <a:srgbClr val="660066"/>
                </a:solidFill>
              </a:rPr>
              <a:t>Reciprocal Function </a:t>
            </a:r>
            <a:r>
              <a:rPr lang="en-US" sz="2400" kern="0" dirty="0" smtClean="0"/>
              <a:t>– belongs to the family whose parent is</a:t>
            </a:r>
          </a:p>
          <a:p>
            <a:pPr marL="52388" lvl="1" indent="0">
              <a:buNone/>
              <a:tabLst>
                <a:tab pos="0" algn="l"/>
              </a:tabLst>
              <a:defRPr/>
            </a:pPr>
            <a:endParaRPr lang="en-US" sz="2400" kern="0" dirty="0"/>
          </a:p>
          <a:p>
            <a:pPr marL="52388" lvl="1" indent="0">
              <a:buNone/>
              <a:tabLst>
                <a:tab pos="0" algn="l"/>
              </a:tabLst>
              <a:defRPr/>
            </a:pPr>
            <a:r>
              <a:rPr lang="en-US" sz="2400" kern="0" dirty="0" smtClean="0">
                <a:solidFill>
                  <a:srgbClr val="0000FF"/>
                </a:solidFill>
              </a:rPr>
              <a:t>Branch</a:t>
            </a:r>
            <a:r>
              <a:rPr lang="en-US" sz="2400" kern="0" dirty="0" smtClean="0"/>
              <a:t> – each part of the graph of a reciprocal function.</a:t>
            </a:r>
          </a:p>
          <a:p>
            <a:pPr marL="52388" lvl="1" indent="0">
              <a:buNone/>
              <a:tabLst>
                <a:tab pos="0" algn="l"/>
              </a:tabLst>
              <a:defRPr/>
            </a:pPr>
            <a:endParaRPr lang="en-US" sz="2400" kern="0" dirty="0" smtClean="0"/>
          </a:p>
          <a:p>
            <a:pPr marL="52388" lvl="1" indent="0">
              <a:buNone/>
              <a:tabLst>
                <a:tab pos="0" algn="l"/>
              </a:tabLst>
              <a:defRPr/>
            </a:pPr>
            <a:r>
              <a:rPr lang="en-US" sz="2400" kern="0" dirty="0" smtClean="0"/>
              <a:t>The </a:t>
            </a:r>
            <a:r>
              <a:rPr lang="en-US" sz="2400" kern="0" dirty="0"/>
              <a:t>line </a:t>
            </a:r>
            <a:r>
              <a:rPr lang="en-US" sz="2400" kern="0" dirty="0">
                <a:solidFill>
                  <a:srgbClr val="FF6600"/>
                </a:solidFill>
              </a:rPr>
              <a:t>x = h </a:t>
            </a:r>
            <a:r>
              <a:rPr lang="en-US" sz="2400" kern="0" dirty="0"/>
              <a:t>is a </a:t>
            </a:r>
            <a:r>
              <a:rPr lang="en-US" sz="2400" b="1" kern="0" dirty="0"/>
              <a:t>vertical asymptote </a:t>
            </a:r>
            <a:r>
              <a:rPr lang="en-US" sz="2400" kern="0" dirty="0"/>
              <a:t>and is a horizontal </a:t>
            </a:r>
            <a:r>
              <a:rPr lang="en-US" sz="2400" kern="0" dirty="0" smtClean="0"/>
              <a:t>translation.</a:t>
            </a:r>
          </a:p>
          <a:p>
            <a:pPr marL="457200" lvl="1" indent="0">
              <a:buNone/>
              <a:defRPr/>
            </a:pPr>
            <a:endParaRPr lang="en-US" sz="2400" kern="0" dirty="0" smtClean="0"/>
          </a:p>
          <a:p>
            <a:pPr marL="0" lvl="1" indent="0">
              <a:buNone/>
              <a:defRPr/>
            </a:pPr>
            <a:r>
              <a:rPr lang="en-US" sz="2400" kern="0" dirty="0" smtClean="0"/>
              <a:t>The </a:t>
            </a:r>
            <a:r>
              <a:rPr lang="en-US" sz="2400" kern="0" dirty="0"/>
              <a:t>line </a:t>
            </a:r>
            <a:r>
              <a:rPr lang="en-US" sz="2400" kern="0" dirty="0">
                <a:solidFill>
                  <a:srgbClr val="008000"/>
                </a:solidFill>
              </a:rPr>
              <a:t>y = k </a:t>
            </a:r>
            <a:r>
              <a:rPr lang="en-US" sz="2400" kern="0" dirty="0"/>
              <a:t>is a </a:t>
            </a:r>
            <a:r>
              <a:rPr lang="en-US" sz="2400" b="1" kern="0" dirty="0"/>
              <a:t>horizontal asymptote </a:t>
            </a:r>
            <a:r>
              <a:rPr lang="en-US" sz="2400" kern="0" dirty="0"/>
              <a:t>and is a </a:t>
            </a:r>
            <a:r>
              <a:rPr lang="en-US" sz="2400" kern="0" dirty="0" smtClean="0"/>
              <a:t>vertical translation</a:t>
            </a:r>
            <a:r>
              <a:rPr lang="en-US" sz="2400" kern="0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9418851"/>
              </p:ext>
            </p:extLst>
          </p:nvPr>
        </p:nvGraphicFramePr>
        <p:xfrm>
          <a:off x="2028660" y="1932384"/>
          <a:ext cx="2957133" cy="852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4" name="Equation" r:id="rId3" imgW="1498600" imgH="431800" progId="Equation.DSMT4">
                  <p:embed/>
                </p:oleObj>
              </mc:Choice>
              <mc:Fallback>
                <p:oleObj name="Equation" r:id="rId3" imgW="14986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28660" y="1932384"/>
                        <a:ext cx="2957133" cy="852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442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298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Graph         .   Identify the x- and y- intercepts and the asymptotes of the graph. Also, state the domain and range.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4566062"/>
              </p:ext>
            </p:extLst>
          </p:nvPr>
        </p:nvGraphicFramePr>
        <p:xfrm>
          <a:off x="1737038" y="969431"/>
          <a:ext cx="843684" cy="896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7" name="Equation" r:id="rId3" imgW="406400" imgH="431800" progId="Equation.DSMT4">
                  <p:embed/>
                </p:oleObj>
              </mc:Choice>
              <mc:Fallback>
                <p:oleObj name="Equation" r:id="rId3" imgW="4064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37038" y="969431"/>
                        <a:ext cx="843684" cy="8964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blank-grap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272" y="2752770"/>
            <a:ext cx="4120092" cy="3968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870308"/>
              </p:ext>
            </p:extLst>
          </p:nvPr>
        </p:nvGraphicFramePr>
        <p:xfrm>
          <a:off x="355934" y="2962447"/>
          <a:ext cx="1693338" cy="322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669"/>
                <a:gridCol w="846669"/>
              </a:tblGrid>
              <a:tr h="40322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x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y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322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-3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-2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322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-2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-3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322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-1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-6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322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0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322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1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6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322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2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3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322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3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2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8242109"/>
              </p:ext>
            </p:extLst>
          </p:nvPr>
        </p:nvGraphicFramePr>
        <p:xfrm>
          <a:off x="1328976" y="4608231"/>
          <a:ext cx="318786" cy="318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8" name="Equation" r:id="rId6" imgW="165100" imgH="165100" progId="Equation.DSMT4">
                  <p:embed/>
                </p:oleObj>
              </mc:Choice>
              <mc:Fallback>
                <p:oleObj name="Equation" r:id="rId6" imgW="1651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28976" y="4608231"/>
                        <a:ext cx="318786" cy="3187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Screen Shot 2013-05-22 at 2.45.46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019" y="2752770"/>
            <a:ext cx="3949555" cy="3938461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251574" y="2676260"/>
            <a:ext cx="28924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mic Sans MS"/>
                <a:cs typeface="Comic Sans MS"/>
              </a:rPr>
              <a:t>T</a:t>
            </a: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he x-axis and 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y-axis are the asymptotes</a:t>
            </a:r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.</a:t>
            </a:r>
            <a:endParaRPr lang="en-US" sz="24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51574" y="4028988"/>
            <a:ext cx="2892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660066"/>
                </a:solidFill>
                <a:latin typeface="Comic Sans MS"/>
                <a:cs typeface="Comic Sans MS"/>
              </a:rPr>
              <a:t>There is no x- or y- intercepts</a:t>
            </a:r>
            <a:r>
              <a:rPr lang="en-US" sz="2000" dirty="0" smtClean="0">
                <a:solidFill>
                  <a:srgbClr val="660066"/>
                </a:solidFill>
                <a:latin typeface="Comic Sans MS"/>
                <a:cs typeface="Comic Sans MS"/>
              </a:rPr>
              <a:t>.</a:t>
            </a:r>
            <a:endParaRPr lang="en-US" sz="2000" dirty="0">
              <a:solidFill>
                <a:srgbClr val="660066"/>
              </a:solidFill>
              <a:latin typeface="Comic Sans MS"/>
              <a:cs typeface="Comic Sans M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51574" y="5012570"/>
            <a:ext cx="289242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Domain: All real numbers except x = 0</a:t>
            </a:r>
          </a:p>
          <a:p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Range</a:t>
            </a:r>
            <a:r>
              <a:rPr lang="en-US" sz="2000" dirty="0">
                <a:solidFill>
                  <a:srgbClr val="008000"/>
                </a:solidFill>
                <a:latin typeface="Comic Sans MS"/>
                <a:cs typeface="Comic Sans MS"/>
              </a:rPr>
              <a:t>: All real numbers except </a:t>
            </a:r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y </a:t>
            </a:r>
            <a:r>
              <a:rPr lang="en-US" sz="2000" dirty="0">
                <a:solidFill>
                  <a:srgbClr val="008000"/>
                </a:solidFill>
                <a:latin typeface="Comic Sans MS"/>
                <a:cs typeface="Comic Sans MS"/>
              </a:rPr>
              <a:t>= 0</a:t>
            </a:r>
          </a:p>
          <a:p>
            <a:endParaRPr lang="en-US" sz="2400" dirty="0">
              <a:solidFill>
                <a:srgbClr val="660066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883751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8723"/>
            <a:ext cx="8229600" cy="1143000"/>
          </a:xfrm>
        </p:spPr>
        <p:txBody>
          <a:bodyPr/>
          <a:lstStyle/>
          <a:p>
            <a:r>
              <a:rPr lang="en-US" dirty="0" smtClean="0"/>
              <a:t>Example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1576"/>
            <a:ext cx="8229600" cy="487436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 smtClean="0"/>
              <a:t>Using a graphing calculator, graph the equations         and          using the given values of a. How does the value of a change the graph?</a:t>
            </a:r>
          </a:p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2400" dirty="0" smtClean="0"/>
              <a:t>a = 3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008000"/>
                </a:solidFill>
              </a:rPr>
              <a:t>Stretched by 3</a:t>
            </a:r>
            <a:endParaRPr lang="en-US" sz="24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/>
              <a:t>b.  a = 0.4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Compressed by 0.4</a:t>
            </a:r>
            <a:endParaRPr lang="en-US" sz="24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/>
              <a:t>c.  a = -2</a:t>
            </a:r>
            <a:endParaRPr lang="en-US" sz="24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FF0000"/>
                </a:solidFill>
              </a:rPr>
              <a:t>Stretched by 2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solidFill>
                  <a:srgbClr val="FF0000"/>
                </a:solidFill>
              </a:rPr>
              <a:t>	</a:t>
            </a:r>
            <a:r>
              <a:rPr lang="en-US" sz="2400" dirty="0" smtClean="0">
                <a:solidFill>
                  <a:srgbClr val="FF0000"/>
                </a:solidFill>
              </a:rPr>
              <a:t>Reflected across the x-axis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7483186"/>
              </p:ext>
            </p:extLst>
          </p:nvPr>
        </p:nvGraphicFramePr>
        <p:xfrm>
          <a:off x="7452460" y="715765"/>
          <a:ext cx="843684" cy="896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5" name="Equation" r:id="rId3" imgW="406400" imgH="431800" progId="Equation.DSMT4">
                  <p:embed/>
                </p:oleObj>
              </mc:Choice>
              <mc:Fallback>
                <p:oleObj name="Equation" r:id="rId3" imgW="4064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52460" y="715765"/>
                        <a:ext cx="843684" cy="8964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4885909"/>
              </p:ext>
            </p:extLst>
          </p:nvPr>
        </p:nvGraphicFramePr>
        <p:xfrm>
          <a:off x="1034433" y="1163972"/>
          <a:ext cx="843684" cy="896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6" name="Equation" r:id="rId5" imgW="406400" imgH="431800" progId="Equation.DSMT4">
                  <p:embed/>
                </p:oleObj>
              </mc:Choice>
              <mc:Fallback>
                <p:oleObj name="Equation" r:id="rId5" imgW="4064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34433" y="1163972"/>
                        <a:ext cx="843684" cy="8964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Screen Shot 2013-05-22 at 3.03.51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200" y="2246502"/>
            <a:ext cx="1949832" cy="19388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Screen Shot 2013-05-22 at 3.04.10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809" y="2570742"/>
            <a:ext cx="1918393" cy="1929201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Picture 7" descr="Screen Shot 2013-05-22 at 3.04.28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073" y="4715942"/>
            <a:ext cx="1996717" cy="1979938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863171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Key Concepts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266265" name="Group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679752"/>
              </p:ext>
            </p:extLst>
          </p:nvPr>
        </p:nvGraphicFramePr>
        <p:xfrm>
          <a:off x="152400" y="1447800"/>
          <a:ext cx="8839200" cy="5280347"/>
        </p:xfrm>
        <a:graphic>
          <a:graphicData uri="http://schemas.openxmlformats.org/drawingml/2006/table">
            <a:tbl>
              <a:tblPr/>
              <a:tblGrid>
                <a:gridCol w="4954999"/>
                <a:gridCol w="3884201"/>
              </a:tblGrid>
              <a:tr h="74640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Transformations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of    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40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Vertical Translation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(k units)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         </a:t>
                      </a:r>
                      <a:r>
                        <a:rPr kumimoji="0" lang="en-US" sz="24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Up</a:t>
                      </a:r>
                      <a:r>
                        <a:rPr kumimoji="0" lang="en-US" sz="2400" b="0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: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         </a:t>
                      </a:r>
                      <a:r>
                        <a:rPr kumimoji="0" lang="en-US" sz="24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Down: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 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Horizontal Translation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(h units)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        </a:t>
                      </a:r>
                      <a:r>
                        <a:rPr kumimoji="0" lang="en-US" sz="24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Right: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1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        </a:t>
                      </a:r>
                      <a:r>
                        <a:rPr kumimoji="0" lang="en-US" sz="24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Left</a:t>
                      </a:r>
                      <a:r>
                        <a:rPr kumimoji="0" lang="en-US" sz="2400" b="0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: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57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Vertical Stretch/Compression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         </a:t>
                      </a:r>
                      <a:r>
                        <a:rPr kumimoji="0" lang="en-US" sz="24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Stretch </a:t>
                      </a:r>
                      <a:r>
                        <a:rPr kumimoji="0" lang="en-US" sz="2400" b="0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(a&gt;1):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        </a:t>
                      </a:r>
                      <a:r>
                        <a:rPr kumimoji="0" lang="en-US" sz="24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Compression </a:t>
                      </a:r>
                      <a:r>
                        <a:rPr kumimoji="0" lang="en-US" sz="2400" b="0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(0&lt;a&lt;1</a:t>
                      </a:r>
                      <a:r>
                        <a:rPr kumimoji="0" lang="en-US" sz="24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: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    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Reflection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        </a:t>
                      </a:r>
                      <a:r>
                        <a:rPr kumimoji="0" lang="en-US" sz="24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r>
                        <a:rPr kumimoji="0" lang="en-US" sz="2400" b="0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-axis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:  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=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====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-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----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658708"/>
              </p:ext>
            </p:extLst>
          </p:nvPr>
        </p:nvGraphicFramePr>
        <p:xfrm>
          <a:off x="6348412" y="1309559"/>
          <a:ext cx="1542384" cy="783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5" name="Equation" r:id="rId4" imgW="850900" imgH="431800" progId="Equation.DSMT4">
                  <p:embed/>
                </p:oleObj>
              </mc:Choice>
              <mc:Fallback>
                <p:oleObj name="Equation" r:id="rId4" imgW="8509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48412" y="1309559"/>
                        <a:ext cx="1542384" cy="7838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384397"/>
              </p:ext>
            </p:extLst>
          </p:nvPr>
        </p:nvGraphicFramePr>
        <p:xfrm>
          <a:off x="1939925" y="2975105"/>
          <a:ext cx="115252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6" name="Equation" r:id="rId6" imgW="635000" imgH="431800" progId="Equation.DSMT4">
                  <p:embed/>
                </p:oleObj>
              </mc:Choice>
              <mc:Fallback>
                <p:oleObj name="Equation" r:id="rId6" imgW="6350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39925" y="2975105"/>
                        <a:ext cx="1152525" cy="784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6401652"/>
              </p:ext>
            </p:extLst>
          </p:nvPr>
        </p:nvGraphicFramePr>
        <p:xfrm>
          <a:off x="2227263" y="3651250"/>
          <a:ext cx="1152525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7" name="Equation" r:id="rId8" imgW="635000" imgH="431800" progId="Equation.DSMT4">
                  <p:embed/>
                </p:oleObj>
              </mc:Choice>
              <mc:Fallback>
                <p:oleObj name="Equation" r:id="rId8" imgW="6350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227263" y="3651250"/>
                        <a:ext cx="1152525" cy="782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9980982"/>
              </p:ext>
            </p:extLst>
          </p:nvPr>
        </p:nvGraphicFramePr>
        <p:xfrm>
          <a:off x="7100888" y="2867025"/>
          <a:ext cx="115252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8" name="Equation" r:id="rId10" imgW="635000" imgH="431800" progId="Equation.DSMT4">
                  <p:embed/>
                </p:oleObj>
              </mc:Choice>
              <mc:Fallback>
                <p:oleObj name="Equation" r:id="rId10" imgW="6350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100888" y="2867025"/>
                        <a:ext cx="1152525" cy="784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798422"/>
              </p:ext>
            </p:extLst>
          </p:nvPr>
        </p:nvGraphicFramePr>
        <p:xfrm>
          <a:off x="3226594" y="4744032"/>
          <a:ext cx="738187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9" name="Equation" r:id="rId12" imgW="406400" imgH="431800" progId="Equation.DSMT4">
                  <p:embed/>
                </p:oleObj>
              </mc:Choice>
              <mc:Fallback>
                <p:oleObj name="Equation" r:id="rId12" imgW="4064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226594" y="4744032"/>
                        <a:ext cx="738187" cy="784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6456937"/>
              </p:ext>
            </p:extLst>
          </p:nvPr>
        </p:nvGraphicFramePr>
        <p:xfrm>
          <a:off x="7186873" y="3649663"/>
          <a:ext cx="115252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0" name="Equation" r:id="rId14" imgW="635000" imgH="431800" progId="Equation.DSMT4">
                  <p:embed/>
                </p:oleObj>
              </mc:Choice>
              <mc:Fallback>
                <p:oleObj name="Equation" r:id="rId14" imgW="6350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186873" y="3649663"/>
                        <a:ext cx="1152525" cy="784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9473211"/>
              </p:ext>
            </p:extLst>
          </p:nvPr>
        </p:nvGraphicFramePr>
        <p:xfrm>
          <a:off x="3964781" y="5598809"/>
          <a:ext cx="738187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1" name="Equation" r:id="rId16" imgW="406400" imgH="431800" progId="Equation.DSMT4">
                  <p:embed/>
                </p:oleObj>
              </mc:Choice>
              <mc:Fallback>
                <p:oleObj name="Equation" r:id="rId16" imgW="4064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964781" y="5598809"/>
                        <a:ext cx="738187" cy="784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3162598"/>
              </p:ext>
            </p:extLst>
          </p:nvPr>
        </p:nvGraphicFramePr>
        <p:xfrm>
          <a:off x="7061200" y="5136145"/>
          <a:ext cx="922338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2" name="Equation" r:id="rId17" imgW="508000" imgH="431800" progId="Equation.DSMT4">
                  <p:embed/>
                </p:oleObj>
              </mc:Choice>
              <mc:Fallback>
                <p:oleObj name="Equation" r:id="rId17" imgW="5080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061200" y="5136145"/>
                        <a:ext cx="922338" cy="784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8522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4919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What is the graph of                 ? Identify the domain and range.  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2157159"/>
              </p:ext>
            </p:extLst>
          </p:nvPr>
        </p:nvGraphicFramePr>
        <p:xfrm>
          <a:off x="4286635" y="823005"/>
          <a:ext cx="145097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5" name="Equation" r:id="rId3" imgW="800100" imgH="431800" progId="Equation.DSMT4">
                  <p:embed/>
                </p:oleObj>
              </mc:Choice>
              <mc:Fallback>
                <p:oleObj name="Equation" r:id="rId3" imgW="8001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86635" y="823005"/>
                        <a:ext cx="1450975" cy="784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199" y="2000761"/>
            <a:ext cx="37314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Draw the asymptotes.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Since h = 3 and k = 1, 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Vertical asymptote: x = 3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Horizontal asymptote: y = 1</a:t>
            </a:r>
          </a:p>
        </p:txBody>
      </p:sp>
      <p:pic>
        <p:nvPicPr>
          <p:cNvPr id="6" name="Picture 5" descr="blank-grap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635" y="2000761"/>
            <a:ext cx="4120092" cy="3968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creen Shot 2013-05-23 at 8.17.18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520" y="1964324"/>
            <a:ext cx="3968207" cy="3968207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57199" y="3612238"/>
            <a:ext cx="3731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Translate the graph of</a:t>
            </a:r>
          </a:p>
          <a:p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3 units left and 1 unit up. 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9849000"/>
              </p:ext>
            </p:extLst>
          </p:nvPr>
        </p:nvGraphicFramePr>
        <p:xfrm>
          <a:off x="3337749" y="3444930"/>
          <a:ext cx="736600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6" name="Equation" r:id="rId7" imgW="406400" imgH="431800" progId="Equation.DSMT4">
                  <p:embed/>
                </p:oleObj>
              </mc:Choice>
              <mc:Fallback>
                <p:oleObj name="Equation" r:id="rId7" imgW="4064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37749" y="3444930"/>
                        <a:ext cx="736600" cy="784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Screen Shot 2013-05-23 at 8.21.04 A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520" y="2000761"/>
            <a:ext cx="3958083" cy="3968207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57199" y="4762996"/>
            <a:ext cx="37314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Domain is all real numbers except x = 3</a:t>
            </a:r>
            <a:r>
              <a:rPr lang="en-US" sz="2000" dirty="0">
                <a:solidFill>
                  <a:srgbClr val="FF0000"/>
                </a:solidFill>
                <a:latin typeface="Comic Sans MS"/>
                <a:cs typeface="Comic Sans MS"/>
              </a:rPr>
              <a:t>.</a:t>
            </a:r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Range is all real numbers except y = 1.</a:t>
            </a:r>
          </a:p>
        </p:txBody>
      </p:sp>
    </p:spTree>
    <p:extLst>
      <p:ext uri="{BB962C8B-B14F-4D97-AF65-F5344CB8AC3E}">
        <p14:creationId xmlns:p14="http://schemas.microsoft.com/office/powerpoint/2010/main" val="3554250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490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Write </a:t>
            </a:r>
            <a:r>
              <a:rPr lang="en-US" sz="2800" dirty="0"/>
              <a:t>an equation for the translation </a:t>
            </a:r>
            <a:r>
              <a:rPr lang="en-US" sz="2800" dirty="0" smtClean="0"/>
              <a:t>of</a:t>
            </a:r>
          </a:p>
          <a:p>
            <a:pPr marL="0" indent="0">
              <a:buNone/>
            </a:pPr>
            <a:r>
              <a:rPr lang="en-US" sz="2800" dirty="0" smtClean="0"/>
              <a:t>that has asymptotes at x = -1 and y = -7. 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039115"/>
              </p:ext>
            </p:extLst>
          </p:nvPr>
        </p:nvGraphicFramePr>
        <p:xfrm>
          <a:off x="7332974" y="1025525"/>
          <a:ext cx="851356" cy="906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1" name="Equation" r:id="rId3" imgW="406400" imgH="431800" progId="Equation.DSMT4">
                  <p:embed/>
                </p:oleObj>
              </mc:Choice>
              <mc:Fallback>
                <p:oleObj name="Equation" r:id="rId3" imgW="4064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32974" y="1025525"/>
                        <a:ext cx="851356" cy="9064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5422500"/>
              </p:ext>
            </p:extLst>
          </p:nvPr>
        </p:nvGraphicFramePr>
        <p:xfrm>
          <a:off x="4760731" y="3495586"/>
          <a:ext cx="1543050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2" name="Equation" r:id="rId5" imgW="850900" imgH="431800" progId="Equation.DSMT4">
                  <p:embed/>
                </p:oleObj>
              </mc:Choice>
              <mc:Fallback>
                <p:oleObj name="Equation" r:id="rId5" imgW="8509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60731" y="3495586"/>
                        <a:ext cx="1543050" cy="784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13138" y="3633726"/>
            <a:ext cx="3731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Use the general form of a reciprocal function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3138" y="2479923"/>
            <a:ext cx="3731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Since the asymptotes are 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x = -1 and y = -7, 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h = -1 and k = -7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410836"/>
              </p:ext>
            </p:extLst>
          </p:nvPr>
        </p:nvGraphicFramePr>
        <p:xfrm>
          <a:off x="4760731" y="4471988"/>
          <a:ext cx="1819275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3" name="Equation" r:id="rId7" imgW="1003300" imgH="457200" progId="Equation.DSMT4">
                  <p:embed/>
                </p:oleObj>
              </mc:Choice>
              <mc:Fallback>
                <p:oleObj name="Equation" r:id="rId7" imgW="10033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60731" y="4471988"/>
                        <a:ext cx="1819275" cy="830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13138" y="4694067"/>
            <a:ext cx="3731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Substitute </a:t>
            </a:r>
            <a:r>
              <a:rPr lang="en-US" sz="2000" dirty="0" smtClean="0">
                <a:solidFill>
                  <a:srgbClr val="FF00FF"/>
                </a:solidFill>
                <a:latin typeface="Comic Sans MS"/>
                <a:cs typeface="Comic Sans MS"/>
              </a:rPr>
              <a:t>a</a:t>
            </a:r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, </a:t>
            </a:r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h</a:t>
            </a:r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, and </a:t>
            </a: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k</a:t>
            </a:r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. 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605757"/>
              </p:ext>
            </p:extLst>
          </p:nvPr>
        </p:nvGraphicFramePr>
        <p:xfrm>
          <a:off x="4922838" y="5521325"/>
          <a:ext cx="149542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4" name="Equation" r:id="rId9" imgW="825500" imgH="431800" progId="Equation.DSMT4">
                  <p:embed/>
                </p:oleObj>
              </mc:Choice>
              <mc:Fallback>
                <p:oleObj name="Equation" r:id="rId9" imgW="8255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922838" y="5521325"/>
                        <a:ext cx="1495425" cy="784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13138" y="5720864"/>
            <a:ext cx="3731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Simplify. </a:t>
            </a:r>
          </a:p>
        </p:txBody>
      </p:sp>
    </p:spTree>
    <p:extLst>
      <p:ext uri="{BB962C8B-B14F-4D97-AF65-F5344CB8AC3E}">
        <p14:creationId xmlns:p14="http://schemas.microsoft.com/office/powerpoint/2010/main" val="2092872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660463" y="4514849"/>
            <a:ext cx="5257800" cy="156527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Students will be able </a:t>
            </a:r>
            <a:r>
              <a:rPr lang="en-US" dirty="0" smtClean="0"/>
              <a:t>to identify properties of rational functions</a:t>
            </a:r>
          </a:p>
          <a:p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Students will be able </a:t>
            </a:r>
            <a:r>
              <a:rPr lang="en-US" dirty="0" smtClean="0"/>
              <a:t>to graph rational functions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660463" y="657227"/>
            <a:ext cx="5257800" cy="3298825"/>
          </a:xfrm>
        </p:spPr>
        <p:txBody>
          <a:bodyPr/>
          <a:lstStyle/>
          <a:p>
            <a:r>
              <a:rPr lang="en-US" dirty="0" smtClean="0"/>
              <a:t>Section </a:t>
            </a:r>
            <a:r>
              <a:rPr lang="en-US" dirty="0" smtClean="0"/>
              <a:t>8.3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Rational Functions and Their Graphs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16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660463" y="4514849"/>
            <a:ext cx="5257800" cy="156527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Students will be able to recognize and use inverse variation</a:t>
            </a:r>
          </a:p>
          <a:p>
            <a:endParaRPr lang="en-US" dirty="0" smtClean="0"/>
          </a:p>
          <a:p>
            <a:r>
              <a:rPr lang="en-US" dirty="0" smtClean="0"/>
              <a:t>Students will be able to use joint and other variations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660463" y="657227"/>
            <a:ext cx="5257800" cy="3298825"/>
          </a:xfrm>
        </p:spPr>
        <p:txBody>
          <a:bodyPr/>
          <a:lstStyle/>
          <a:p>
            <a:r>
              <a:rPr lang="en-US" dirty="0" smtClean="0"/>
              <a:t>Section 8.1</a:t>
            </a:r>
            <a:br>
              <a:rPr lang="en-US" dirty="0" smtClean="0"/>
            </a:br>
            <a:r>
              <a:rPr lang="en-US" dirty="0" smtClean="0"/>
              <a:t>Inverse Variation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13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199" y="1701800"/>
            <a:ext cx="8052457" cy="447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Factor.</a:t>
            </a:r>
          </a:p>
          <a:p>
            <a:pPr marL="0" indent="0" defTabSz="909638">
              <a:buNone/>
              <a:tabLst>
                <a:tab pos="687388" algn="l"/>
                <a:tab pos="2741613" algn="l"/>
                <a:tab pos="3027363" algn="l"/>
                <a:tab pos="4513263" algn="l"/>
                <a:tab pos="5891213" algn="l"/>
              </a:tabLst>
            </a:pPr>
            <a:r>
              <a:rPr lang="en-US" sz="2800" dirty="0" smtClean="0"/>
              <a:t>1.  </a:t>
            </a:r>
            <a:r>
              <a:rPr lang="en-US" sz="2800" i="1" dirty="0" smtClean="0"/>
              <a:t>x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</a:t>
            </a:r>
            <a:r>
              <a:rPr lang="en-US" sz="2800" dirty="0"/>
              <a:t>+ 5</a:t>
            </a:r>
            <a:r>
              <a:rPr lang="en-US" sz="2800" i="1" dirty="0"/>
              <a:t>x</a:t>
            </a:r>
            <a:r>
              <a:rPr lang="en-US" sz="2800" dirty="0"/>
              <a:t> + </a:t>
            </a:r>
            <a:r>
              <a:rPr lang="en-US" sz="2800" dirty="0" smtClean="0"/>
              <a:t>6			 2</a:t>
            </a:r>
            <a:r>
              <a:rPr lang="en-US" sz="2800" i="1" dirty="0" smtClean="0"/>
              <a:t>.  x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</a:t>
            </a:r>
            <a:r>
              <a:rPr lang="en-US" sz="2800" dirty="0"/>
              <a:t>– 6</a:t>
            </a:r>
            <a:r>
              <a:rPr lang="en-US" sz="2800" i="1" dirty="0"/>
              <a:t>x</a:t>
            </a:r>
            <a:r>
              <a:rPr lang="en-US" sz="2800" dirty="0"/>
              <a:t> + 8	</a:t>
            </a:r>
          </a:p>
          <a:p>
            <a:pPr marL="0" indent="0" defTabSz="909638">
              <a:buNone/>
              <a:tabLst>
                <a:tab pos="687388" algn="l"/>
                <a:tab pos="2741613" algn="l"/>
                <a:tab pos="3027363" algn="l"/>
                <a:tab pos="5026025" algn="l"/>
                <a:tab pos="5429250" algn="l"/>
                <a:tab pos="5830888" algn="l"/>
              </a:tabLst>
            </a:pPr>
            <a:r>
              <a:rPr lang="en-US" sz="2800" dirty="0" smtClean="0"/>
              <a:t>  </a:t>
            </a:r>
            <a:r>
              <a:rPr lang="en-US" sz="2800" dirty="0" smtClean="0">
                <a:solidFill>
                  <a:srgbClr val="FF0000"/>
                </a:solidFill>
              </a:rPr>
              <a:t>  (x + 3)(x + 2)</a:t>
            </a:r>
            <a:r>
              <a:rPr lang="en-US" sz="2800" dirty="0" smtClean="0"/>
              <a:t>			</a:t>
            </a:r>
            <a:r>
              <a:rPr lang="en-US" sz="2800" dirty="0" smtClean="0">
                <a:solidFill>
                  <a:srgbClr val="FF0000"/>
                </a:solidFill>
              </a:rPr>
              <a:t>(x – 4)(x – 2)</a:t>
            </a:r>
          </a:p>
          <a:p>
            <a:pPr marL="0" indent="0" defTabSz="909638">
              <a:buNone/>
              <a:tabLst>
                <a:tab pos="687388" algn="l"/>
                <a:tab pos="2741613" algn="l"/>
                <a:tab pos="3027363" algn="l"/>
                <a:tab pos="5429250" algn="l"/>
                <a:tab pos="5715000" algn="l"/>
                <a:tab pos="5830888" algn="l"/>
              </a:tabLst>
            </a:pPr>
            <a:endParaRPr lang="en-US" sz="2800" dirty="0"/>
          </a:p>
          <a:p>
            <a:pPr marL="0" indent="0" defTabSz="909638">
              <a:buNone/>
              <a:tabLst>
                <a:tab pos="687388" algn="l"/>
                <a:tab pos="2741613" algn="l"/>
                <a:tab pos="3027363" algn="l"/>
                <a:tab pos="5429250" algn="l"/>
                <a:tab pos="5715000" algn="l"/>
                <a:tab pos="5830888" algn="l"/>
              </a:tabLst>
            </a:pPr>
            <a:r>
              <a:rPr lang="en-US" sz="2800" dirty="0" smtClean="0"/>
              <a:t>Factor </a:t>
            </a:r>
            <a:r>
              <a:rPr lang="en-US" sz="2800" dirty="0"/>
              <a:t>and Solve</a:t>
            </a:r>
            <a:r>
              <a:rPr lang="en-US" sz="2800" dirty="0" smtClean="0"/>
              <a:t>.</a:t>
            </a:r>
            <a:endParaRPr lang="en-US" sz="2800" dirty="0"/>
          </a:p>
          <a:p>
            <a:pPr marL="0" indent="0" defTabSz="909638">
              <a:buNone/>
              <a:tabLst>
                <a:tab pos="687388" algn="l"/>
                <a:tab pos="2741613" algn="l"/>
                <a:tab pos="3027363" algn="l"/>
                <a:tab pos="4633913" algn="l"/>
                <a:tab pos="5376863" algn="l"/>
                <a:tab pos="5429250" algn="l"/>
              </a:tabLst>
            </a:pPr>
            <a:r>
              <a:rPr lang="en-US" sz="2800" dirty="0" smtClean="0"/>
              <a:t>3.  </a:t>
            </a:r>
            <a:r>
              <a:rPr lang="en-US" sz="2800" i="1" dirty="0" smtClean="0"/>
              <a:t>x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</a:t>
            </a:r>
            <a:r>
              <a:rPr lang="en-US" sz="2800" dirty="0"/>
              <a:t>+ </a:t>
            </a:r>
            <a:r>
              <a:rPr lang="en-US" sz="2800" i="1" dirty="0"/>
              <a:t>x</a:t>
            </a:r>
            <a:r>
              <a:rPr lang="en-US" sz="2800" dirty="0"/>
              <a:t> – 12 = </a:t>
            </a:r>
            <a:r>
              <a:rPr lang="en-US" sz="2800" dirty="0" smtClean="0"/>
              <a:t>0		4.  </a:t>
            </a:r>
            <a:r>
              <a:rPr lang="en-US" sz="2800" i="1" dirty="0" smtClean="0"/>
              <a:t>x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</a:t>
            </a:r>
            <a:r>
              <a:rPr lang="en-US" sz="2800" dirty="0"/>
              <a:t>– 9</a:t>
            </a:r>
            <a:r>
              <a:rPr lang="en-US" sz="2800" i="1" dirty="0"/>
              <a:t>x</a:t>
            </a:r>
            <a:r>
              <a:rPr lang="en-US" sz="2800" dirty="0"/>
              <a:t> + 18 = 0</a:t>
            </a:r>
          </a:p>
          <a:p>
            <a:pPr marL="0" indent="0">
              <a:buNone/>
              <a:tabLst>
                <a:tab pos="338138" algn="l"/>
              </a:tabLst>
            </a:pPr>
            <a:r>
              <a:rPr lang="en-US" sz="2800" dirty="0" smtClean="0"/>
              <a:t>	</a:t>
            </a:r>
            <a:r>
              <a:rPr lang="en-US" sz="2800" dirty="0" smtClean="0">
                <a:solidFill>
                  <a:srgbClr val="0000FF"/>
                </a:solidFill>
              </a:rPr>
              <a:t>(x + 4)(x – 3) = 0		   			(x – 6)(x – 3) = 0</a:t>
            </a:r>
          </a:p>
          <a:p>
            <a:pPr marL="0" indent="0">
              <a:buNone/>
              <a:tabLst>
                <a:tab pos="338138" algn="l"/>
              </a:tabLst>
            </a:pPr>
            <a:r>
              <a:rPr lang="en-US" sz="2800" dirty="0"/>
              <a:t>	</a:t>
            </a:r>
            <a:r>
              <a:rPr lang="en-US" sz="2800" dirty="0" smtClean="0"/>
              <a:t>    </a:t>
            </a:r>
            <a:r>
              <a:rPr lang="en-US" sz="2800" dirty="0" smtClean="0">
                <a:solidFill>
                  <a:srgbClr val="FF0000"/>
                </a:solidFill>
              </a:rPr>
              <a:t>x = -4, 3			    					 x = 3, 6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936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Concepts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Rational Function </a:t>
            </a:r>
            <a:r>
              <a:rPr lang="en-US" sz="2800" dirty="0" smtClean="0"/>
              <a:t>– a function that you can write 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2800" dirty="0" smtClean="0"/>
              <a:t>in the form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>
                <a:solidFill>
                  <a:srgbClr val="660066"/>
                </a:solidFill>
              </a:rPr>
              <a:t>Continuous Graph </a:t>
            </a:r>
            <a:r>
              <a:rPr lang="en-US" sz="2800" dirty="0" smtClean="0"/>
              <a:t>– a graph that has no breaks, jumps, or holes. (</a:t>
            </a:r>
            <a:r>
              <a:rPr lang="en-US" sz="2800" dirty="0" smtClean="0">
                <a:solidFill>
                  <a:srgbClr val="FF6600"/>
                </a:solidFill>
              </a:rPr>
              <a:t>You can draw the graph without picking up you pencil</a:t>
            </a:r>
            <a:r>
              <a:rPr lang="en-US" sz="2800" dirty="0" smtClean="0"/>
              <a:t>)</a:t>
            </a:r>
          </a:p>
          <a:p>
            <a:pPr marL="0" indent="0">
              <a:buNone/>
            </a:pPr>
            <a:endParaRPr lang="en-US" sz="28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Discontinuous Graph </a:t>
            </a:r>
            <a:r>
              <a:rPr lang="en-US" sz="2800" dirty="0" smtClean="0"/>
              <a:t>– a graph that has jumps, breaks or holes.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4638850"/>
              </p:ext>
            </p:extLst>
          </p:nvPr>
        </p:nvGraphicFramePr>
        <p:xfrm>
          <a:off x="2595360" y="1906294"/>
          <a:ext cx="5255138" cy="1214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2" name="Equation" r:id="rId3" imgW="1981200" imgH="457200" progId="Equation.DSMT4">
                  <p:embed/>
                </p:oleObj>
              </mc:Choice>
              <mc:Fallback>
                <p:oleObj name="Equation" r:id="rId3" imgW="19812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95360" y="1906294"/>
                        <a:ext cx="5255138" cy="12145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0902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1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00FF"/>
                </a:solidFill>
                <a:cs typeface="Comic Sans MS"/>
              </a:rPr>
              <a:t>Point of Discontinuity </a:t>
            </a:r>
            <a:r>
              <a:rPr lang="en-US" sz="2800" dirty="0" smtClean="0">
                <a:cs typeface="Comic Sans MS"/>
              </a:rPr>
              <a:t>– the point at which the graph is not continuous (x = a)</a:t>
            </a:r>
          </a:p>
          <a:p>
            <a:pPr marL="0" indent="0">
              <a:buNone/>
            </a:pPr>
            <a:endParaRPr lang="en-US" sz="2800" dirty="0">
              <a:cs typeface="Comic Sans MS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660066"/>
                </a:solidFill>
                <a:cs typeface="Comic Sans MS"/>
              </a:rPr>
              <a:t>Steps to </a:t>
            </a:r>
            <a:r>
              <a:rPr lang="en-US" sz="2800" dirty="0">
                <a:solidFill>
                  <a:srgbClr val="660066"/>
                </a:solidFill>
                <a:cs typeface="Comic Sans MS"/>
              </a:rPr>
              <a:t>F</a:t>
            </a:r>
            <a:r>
              <a:rPr lang="en-US" sz="2800" dirty="0" smtClean="0">
                <a:solidFill>
                  <a:srgbClr val="660066"/>
                </a:solidFill>
                <a:cs typeface="Comic Sans MS"/>
              </a:rPr>
              <a:t>ind Points of Discontinuity: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cs typeface="Comic Sans MS"/>
              </a:rPr>
              <a:t>Factor (if possible</a:t>
            </a:r>
            <a:r>
              <a:rPr lang="en-US" sz="2800" dirty="0" smtClean="0">
                <a:cs typeface="Comic Sans MS"/>
              </a:rPr>
              <a:t>)</a:t>
            </a:r>
            <a:endParaRPr lang="en-US" sz="2800" dirty="0">
              <a:cs typeface="Comic Sans MS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cs typeface="Comic Sans MS"/>
              </a:rPr>
              <a:t>Set </a:t>
            </a:r>
            <a:r>
              <a:rPr lang="en-US" sz="2800" dirty="0">
                <a:cs typeface="Comic Sans MS"/>
              </a:rPr>
              <a:t>denominator = 0, solve for points of </a:t>
            </a:r>
            <a:r>
              <a:rPr lang="en-US" sz="2800" dirty="0" smtClean="0">
                <a:cs typeface="Comic Sans MS"/>
              </a:rPr>
              <a:t>discontinuity (x = a)</a:t>
            </a:r>
            <a:endParaRPr lang="en-US" sz="2800" dirty="0">
              <a:cs typeface="Comic Sans MS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cs typeface="Comic Sans MS"/>
              </a:rPr>
              <a:t>If </a:t>
            </a:r>
            <a:r>
              <a:rPr lang="en-US" sz="2800" dirty="0">
                <a:cs typeface="Comic Sans MS"/>
              </a:rPr>
              <a:t>a point of discontinuity is a factor of the numerator, then the </a:t>
            </a:r>
            <a:r>
              <a:rPr lang="en-US" sz="2800" dirty="0" smtClean="0">
                <a:cs typeface="Comic Sans MS"/>
              </a:rPr>
              <a:t>function </a:t>
            </a:r>
            <a:r>
              <a:rPr lang="en-US" sz="2800" dirty="0">
                <a:cs typeface="Comic Sans MS"/>
              </a:rPr>
              <a:t>has </a:t>
            </a:r>
            <a:r>
              <a:rPr lang="en-US" sz="2800" b="1" dirty="0">
                <a:cs typeface="Comic Sans MS"/>
              </a:rPr>
              <a:t>Removable </a:t>
            </a:r>
            <a:r>
              <a:rPr lang="en-US" sz="2800" b="1" dirty="0" smtClean="0">
                <a:cs typeface="Comic Sans MS"/>
              </a:rPr>
              <a:t>Discontinuity</a:t>
            </a:r>
            <a:r>
              <a:rPr lang="en-US" sz="2800" dirty="0" smtClean="0">
                <a:cs typeface="Comic Sans MS"/>
              </a:rPr>
              <a:t> </a:t>
            </a:r>
            <a:r>
              <a:rPr lang="en-US" sz="2800" dirty="0">
                <a:cs typeface="Comic Sans MS"/>
              </a:rPr>
              <a:t>or x = a is a </a:t>
            </a:r>
            <a:r>
              <a:rPr lang="en-US" sz="2800" b="1" dirty="0">
                <a:cs typeface="Comic Sans MS"/>
              </a:rPr>
              <a:t>Hole</a:t>
            </a:r>
            <a:r>
              <a:rPr lang="en-US" sz="2800" dirty="0">
                <a:cs typeface="Comic Sans MS"/>
              </a:rPr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cs typeface="Comic Sans MS"/>
              </a:rPr>
              <a:t>If </a:t>
            </a:r>
            <a:r>
              <a:rPr lang="en-US" sz="2800" dirty="0">
                <a:cs typeface="Comic Sans MS"/>
              </a:rPr>
              <a:t>a point of discontinuity is NOT a factor of the numerator, then </a:t>
            </a:r>
            <a:r>
              <a:rPr lang="en-US" sz="2800" dirty="0" smtClean="0">
                <a:cs typeface="Comic Sans MS"/>
              </a:rPr>
              <a:t>the </a:t>
            </a:r>
            <a:r>
              <a:rPr lang="en-US" sz="2800" dirty="0">
                <a:cs typeface="Comic Sans MS"/>
              </a:rPr>
              <a:t>function has </a:t>
            </a:r>
            <a:r>
              <a:rPr lang="en-US" sz="2800" b="1" dirty="0">
                <a:cs typeface="Comic Sans MS"/>
              </a:rPr>
              <a:t>Non-removable </a:t>
            </a:r>
            <a:r>
              <a:rPr lang="en-US" sz="2800" b="1" dirty="0" smtClean="0">
                <a:cs typeface="Comic Sans MS"/>
              </a:rPr>
              <a:t>Discontinuity</a:t>
            </a:r>
            <a:r>
              <a:rPr lang="en-US" sz="2800" dirty="0" smtClean="0">
                <a:cs typeface="Comic Sans MS"/>
              </a:rPr>
              <a:t> </a:t>
            </a:r>
            <a:r>
              <a:rPr lang="en-US" sz="2800" dirty="0">
                <a:cs typeface="Comic Sans MS"/>
              </a:rPr>
              <a:t>or </a:t>
            </a:r>
            <a:r>
              <a:rPr lang="en-US" sz="2800" dirty="0" smtClean="0">
                <a:cs typeface="Comic Sans MS"/>
              </a:rPr>
              <a:t>x = a </a:t>
            </a:r>
            <a:r>
              <a:rPr lang="en-US" sz="2800" dirty="0">
                <a:cs typeface="Comic Sans MS"/>
              </a:rPr>
              <a:t>is </a:t>
            </a:r>
            <a:r>
              <a:rPr lang="en-US" sz="2800" dirty="0" smtClean="0">
                <a:cs typeface="Comic Sans MS"/>
              </a:rPr>
              <a:t>an </a:t>
            </a:r>
            <a:r>
              <a:rPr lang="en-US" sz="2800" b="1" dirty="0" smtClean="0">
                <a:cs typeface="Comic Sans MS"/>
              </a:rPr>
              <a:t>Asymptote</a:t>
            </a:r>
            <a:r>
              <a:rPr lang="en-US" sz="2800" dirty="0">
                <a:cs typeface="Comic Sans MS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262590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9429"/>
            <a:ext cx="8229600" cy="48370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 smtClean="0"/>
              <a:t>Use following rational function.</a:t>
            </a:r>
          </a:p>
          <a:p>
            <a:pPr marL="0" indent="0">
              <a:buNone/>
            </a:pPr>
            <a:endParaRPr lang="en-US" sz="2400" dirty="0" smtClean="0"/>
          </a:p>
          <a:p>
            <a:pPr marL="457200" indent="-457200">
              <a:buAutoNum type="alphaLcPeriod"/>
            </a:pPr>
            <a:r>
              <a:rPr lang="en-US" sz="2400" dirty="0" smtClean="0"/>
              <a:t>What is the domain of the rational function?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457200" indent="-457200">
              <a:buAutoNum type="alphaLcPeriod"/>
            </a:pPr>
            <a:r>
              <a:rPr lang="en-US" sz="2400" dirty="0" smtClean="0"/>
              <a:t>Identify the points of discontinuity.  Are the points of discontinuity removable or non-removable?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457200" indent="-457200">
              <a:buAutoNum type="alphaLcPeriod"/>
            </a:pPr>
            <a:r>
              <a:rPr lang="en-US" sz="2400" dirty="0" smtClean="0"/>
              <a:t>What are the x- and y – intercepts?</a:t>
            </a:r>
            <a:endParaRPr lang="en-US" sz="2400" dirty="0"/>
          </a:p>
          <a:p>
            <a:pPr marL="457200" indent="-457200">
              <a:buAutoNum type="alphaLcPeriod"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 </a:t>
            </a:r>
          </a:p>
          <a:p>
            <a:pPr marL="0" indent="0">
              <a:buNone/>
            </a:pP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3238824"/>
              </p:ext>
            </p:extLst>
          </p:nvPr>
        </p:nvGraphicFramePr>
        <p:xfrm>
          <a:off x="4976298" y="691171"/>
          <a:ext cx="2014794" cy="903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7" name="Equation" r:id="rId3" imgW="965200" imgH="431800" progId="Equation.DSMT4">
                  <p:embed/>
                </p:oleObj>
              </mc:Choice>
              <mc:Fallback>
                <p:oleObj name="Equation" r:id="rId3" imgW="9652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76298" y="691171"/>
                        <a:ext cx="2014794" cy="9036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15813" y="2075609"/>
            <a:ext cx="1254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Factor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0268548"/>
              </p:ext>
            </p:extLst>
          </p:nvPr>
        </p:nvGraphicFramePr>
        <p:xfrm>
          <a:off x="2375737" y="1918338"/>
          <a:ext cx="2049147" cy="82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8" name="Equation" r:id="rId5" imgW="1143000" imgH="457200" progId="Equation.DSMT4">
                  <p:embed/>
                </p:oleObj>
              </mc:Choice>
              <mc:Fallback>
                <p:oleObj name="Equation" r:id="rId5" imgW="11430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75737" y="1918338"/>
                        <a:ext cx="2049147" cy="822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62750" y="2740451"/>
            <a:ext cx="2614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Set denominator = 0 and solve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643884"/>
              </p:ext>
            </p:extLst>
          </p:nvPr>
        </p:nvGraphicFramePr>
        <p:xfrm>
          <a:off x="3697040" y="2837688"/>
          <a:ext cx="150177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9" name="Equation" r:id="rId7" imgW="838200" imgH="190500" progId="Equation.DSMT4">
                  <p:embed/>
                </p:oleObj>
              </mc:Choice>
              <mc:Fallback>
                <p:oleObj name="Equation" r:id="rId7" imgW="8382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97040" y="2837688"/>
                        <a:ext cx="1501775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198815" y="1899110"/>
            <a:ext cx="39451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Since the function is undefined where x = 4, and x = -3, the domain is all real numbers except x = 4 and x = -3.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15813" y="3916271"/>
            <a:ext cx="6308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There are two points of non-removable discontinuity at x = 4 and x = -3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9094" y="5216308"/>
            <a:ext cx="1986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x-intercept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532511"/>
              </p:ext>
            </p:extLst>
          </p:nvPr>
        </p:nvGraphicFramePr>
        <p:xfrm>
          <a:off x="2855854" y="4833810"/>
          <a:ext cx="2049462" cy="196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0" name="Equation" r:id="rId9" imgW="1143000" imgH="1092200" progId="Equation.DSMT4">
                  <p:embed/>
                </p:oleObj>
              </mc:Choice>
              <mc:Fallback>
                <p:oleObj name="Equation" r:id="rId9" imgW="1143000" imgH="109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855854" y="4833810"/>
                        <a:ext cx="2049462" cy="196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198815" y="5216308"/>
            <a:ext cx="1986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  <a:latin typeface="Comic Sans MS"/>
                <a:cs typeface="Comic Sans MS"/>
              </a:rPr>
              <a:t>y</a:t>
            </a:r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-intercept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3890990"/>
              </p:ext>
            </p:extLst>
          </p:nvPr>
        </p:nvGraphicFramePr>
        <p:xfrm>
          <a:off x="6991092" y="4636531"/>
          <a:ext cx="2003425" cy="221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1" name="Equation" r:id="rId11" imgW="1117600" imgH="1231900" progId="Equation.DSMT4">
                  <p:embed/>
                </p:oleObj>
              </mc:Choice>
              <mc:Fallback>
                <p:oleObj name="Equation" r:id="rId11" imgW="1117600" imgH="1231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991092" y="4636531"/>
                        <a:ext cx="2003425" cy="2217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3712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1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9429"/>
            <a:ext cx="8229600" cy="48370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 smtClean="0"/>
              <a:t>Use following rational function.</a:t>
            </a:r>
          </a:p>
          <a:p>
            <a:pPr marL="0" indent="0">
              <a:buNone/>
            </a:pPr>
            <a:endParaRPr lang="en-US" sz="2400" dirty="0" smtClean="0"/>
          </a:p>
          <a:p>
            <a:pPr marL="457200" indent="-457200">
              <a:buAutoNum type="alphaLcPeriod"/>
            </a:pPr>
            <a:r>
              <a:rPr lang="en-US" sz="2400" dirty="0" smtClean="0"/>
              <a:t>What is the domain of the rational function?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457200" indent="-457200">
              <a:buAutoNum type="alphaLcPeriod"/>
            </a:pPr>
            <a:r>
              <a:rPr lang="en-US" sz="2400" dirty="0" smtClean="0"/>
              <a:t>Identify the points of discontinuity.  Are the points of discontinuity removable or non-removable?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457200" indent="-457200">
              <a:buAutoNum type="alphaLcPeriod"/>
            </a:pPr>
            <a:r>
              <a:rPr lang="en-US" sz="2400" dirty="0" smtClean="0"/>
              <a:t>What are the x- and y – intercepts?</a:t>
            </a:r>
            <a:endParaRPr lang="en-US" sz="2400" dirty="0"/>
          </a:p>
          <a:p>
            <a:pPr marL="457200" indent="-457200">
              <a:buAutoNum type="alphaLcPeriod"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 </a:t>
            </a:r>
          </a:p>
          <a:p>
            <a:pPr marL="0" indent="0">
              <a:buNone/>
            </a:pP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3420383"/>
              </p:ext>
            </p:extLst>
          </p:nvPr>
        </p:nvGraphicFramePr>
        <p:xfrm>
          <a:off x="5214938" y="690563"/>
          <a:ext cx="153670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1" name="Equation" r:id="rId3" imgW="736600" imgH="431800" progId="Equation.DSMT4">
                  <p:embed/>
                </p:oleObj>
              </mc:Choice>
              <mc:Fallback>
                <p:oleObj name="Equation" r:id="rId3" imgW="7366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14938" y="690563"/>
                        <a:ext cx="1536700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15813" y="2075609"/>
            <a:ext cx="1254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Factor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02028"/>
              </p:ext>
            </p:extLst>
          </p:nvPr>
        </p:nvGraphicFramePr>
        <p:xfrm>
          <a:off x="2546350" y="2168525"/>
          <a:ext cx="1706563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2" name="Equation" r:id="rId5" imgW="952500" imgH="177800" progId="Equation.DSMT4">
                  <p:embed/>
                </p:oleObj>
              </mc:Choice>
              <mc:Fallback>
                <p:oleObj name="Equation" r:id="rId5" imgW="9525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46350" y="2168525"/>
                        <a:ext cx="1706563" cy="319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62750" y="2740451"/>
            <a:ext cx="2614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Set denominator = 0 and solve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2031968"/>
              </p:ext>
            </p:extLst>
          </p:nvPr>
        </p:nvGraphicFramePr>
        <p:xfrm>
          <a:off x="3833813" y="2770188"/>
          <a:ext cx="1228725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3" name="Equation" r:id="rId7" imgW="685800" imgH="266700" progId="Equation.DSMT4">
                  <p:embed/>
                </p:oleObj>
              </mc:Choice>
              <mc:Fallback>
                <p:oleObj name="Equation" r:id="rId7" imgW="6858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33813" y="2770188"/>
                        <a:ext cx="1228725" cy="481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198815" y="1899110"/>
            <a:ext cx="39451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Since no real number makes the denominator = 0, the domain is all real numbers.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15813" y="3916271"/>
            <a:ext cx="630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There are no discontinuities.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9094" y="5216308"/>
            <a:ext cx="1986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x-intercept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839744"/>
              </p:ext>
            </p:extLst>
          </p:nvPr>
        </p:nvGraphicFramePr>
        <p:xfrm>
          <a:off x="2675304" y="4867275"/>
          <a:ext cx="1320800" cy="189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4" name="Equation" r:id="rId9" imgW="736600" imgH="1054100" progId="Equation.DSMT4">
                  <p:embed/>
                </p:oleObj>
              </mc:Choice>
              <mc:Fallback>
                <p:oleObj name="Equation" r:id="rId9" imgW="736600" imgH="1054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675304" y="4867275"/>
                        <a:ext cx="1320800" cy="1897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198815" y="5216308"/>
            <a:ext cx="1986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  <a:latin typeface="Comic Sans MS"/>
                <a:cs typeface="Comic Sans MS"/>
              </a:rPr>
              <a:t>y</a:t>
            </a:r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-intercept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5365565"/>
              </p:ext>
            </p:extLst>
          </p:nvPr>
        </p:nvGraphicFramePr>
        <p:xfrm>
          <a:off x="7185025" y="4808538"/>
          <a:ext cx="1616075" cy="187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5" name="Equation" r:id="rId11" imgW="901700" imgH="1041400" progId="Equation.DSMT4">
                  <p:embed/>
                </p:oleObj>
              </mc:Choice>
              <mc:Fallback>
                <p:oleObj name="Equation" r:id="rId11" imgW="901700" imgH="1041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185025" y="4808538"/>
                        <a:ext cx="1616075" cy="1874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1077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1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9429"/>
            <a:ext cx="8229600" cy="48370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 smtClean="0"/>
              <a:t>Use following rational function.</a:t>
            </a:r>
          </a:p>
          <a:p>
            <a:pPr marL="0" indent="0">
              <a:buNone/>
            </a:pPr>
            <a:endParaRPr lang="en-US" sz="2400" dirty="0" smtClean="0"/>
          </a:p>
          <a:p>
            <a:pPr marL="457200" indent="-457200">
              <a:buAutoNum type="alphaLcPeriod"/>
            </a:pPr>
            <a:r>
              <a:rPr lang="en-US" sz="2400" dirty="0" smtClean="0"/>
              <a:t>What is the domain of the rational function?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457200" indent="-457200">
              <a:buAutoNum type="alphaLcPeriod"/>
            </a:pPr>
            <a:r>
              <a:rPr lang="en-US" sz="2400" dirty="0" smtClean="0"/>
              <a:t>Identify the points of discontinuity.  Are the points of discontinuity removable or non-removable?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457200" indent="-457200">
              <a:buAutoNum type="alphaLcPeriod"/>
            </a:pPr>
            <a:r>
              <a:rPr lang="en-US" sz="2400" dirty="0" smtClean="0"/>
              <a:t>What are the x- and y – intercepts?</a:t>
            </a:r>
            <a:endParaRPr lang="en-US" sz="2400" dirty="0"/>
          </a:p>
          <a:p>
            <a:pPr marL="457200" indent="-457200">
              <a:buAutoNum type="alphaLcPeriod"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 </a:t>
            </a:r>
          </a:p>
          <a:p>
            <a:pPr marL="0" indent="0">
              <a:buNone/>
            </a:pP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6817505"/>
              </p:ext>
            </p:extLst>
          </p:nvPr>
        </p:nvGraphicFramePr>
        <p:xfrm>
          <a:off x="5268913" y="690563"/>
          <a:ext cx="1430337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5" name="Equation" r:id="rId3" imgW="685800" imgH="431800" progId="Equation.DSMT4">
                  <p:embed/>
                </p:oleObj>
              </mc:Choice>
              <mc:Fallback>
                <p:oleObj name="Equation" r:id="rId3" imgW="6858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68913" y="690563"/>
                        <a:ext cx="1430337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15813" y="2075609"/>
            <a:ext cx="1254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Factor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8068487"/>
              </p:ext>
            </p:extLst>
          </p:nvPr>
        </p:nvGraphicFramePr>
        <p:xfrm>
          <a:off x="2387600" y="1917700"/>
          <a:ext cx="202565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6" name="Equation" r:id="rId5" imgW="1130300" imgH="457200" progId="Equation.DSMT4">
                  <p:embed/>
                </p:oleObj>
              </mc:Choice>
              <mc:Fallback>
                <p:oleObj name="Equation" r:id="rId5" imgW="11303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87600" y="1917700"/>
                        <a:ext cx="2025650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62750" y="2740451"/>
            <a:ext cx="2614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Set denominator = 0 and solve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4841766"/>
              </p:ext>
            </p:extLst>
          </p:nvPr>
        </p:nvGraphicFramePr>
        <p:xfrm>
          <a:off x="4038600" y="2849563"/>
          <a:ext cx="819150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7" name="Equation" r:id="rId7" imgW="457200" imgH="177800" progId="Equation.DSMT4">
                  <p:embed/>
                </p:oleObj>
              </mc:Choice>
              <mc:Fallback>
                <p:oleObj name="Equation" r:id="rId7" imgW="4572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38600" y="2849563"/>
                        <a:ext cx="819150" cy="319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198815" y="1899110"/>
            <a:ext cx="39451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Since the function is undefined where x = -2, the domain is all real numbers except x = -2.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678" y="3916271"/>
            <a:ext cx="630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There is points of removable discontinuity at x = -2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9094" y="5216308"/>
            <a:ext cx="1986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x-intercept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5835106"/>
              </p:ext>
            </p:extLst>
          </p:nvPr>
        </p:nvGraphicFramePr>
        <p:xfrm>
          <a:off x="3263900" y="4867275"/>
          <a:ext cx="1230313" cy="189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8" name="Equation" r:id="rId9" imgW="685800" imgH="1054100" progId="Equation.DSMT4">
                  <p:embed/>
                </p:oleObj>
              </mc:Choice>
              <mc:Fallback>
                <p:oleObj name="Equation" r:id="rId9" imgW="685800" imgH="1054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263900" y="4867275"/>
                        <a:ext cx="1230313" cy="1897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198815" y="5216308"/>
            <a:ext cx="1986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  <a:latin typeface="Comic Sans MS"/>
                <a:cs typeface="Comic Sans MS"/>
              </a:rPr>
              <a:t>y</a:t>
            </a:r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-intercept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8212434"/>
              </p:ext>
            </p:extLst>
          </p:nvPr>
        </p:nvGraphicFramePr>
        <p:xfrm>
          <a:off x="7286625" y="4808538"/>
          <a:ext cx="1411288" cy="187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9" name="Equation" r:id="rId11" imgW="787400" imgH="1041400" progId="Equation.DSMT4">
                  <p:embed/>
                </p:oleObj>
              </mc:Choice>
              <mc:Fallback>
                <p:oleObj name="Equation" r:id="rId11" imgW="787400" imgH="1041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286625" y="4808538"/>
                        <a:ext cx="1411288" cy="1874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125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1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Vertical Asymptotes of Rational Functions </a:t>
            </a:r>
            <a:r>
              <a:rPr lang="en-US" sz="2800" dirty="0" smtClean="0"/>
              <a:t>– the graph has a vertical asymptote at x = a if it has non-removable discontinuity at x = a. 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512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4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698" y="1143000"/>
            <a:ext cx="868798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What are the vertical asymptotes for the graph of 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a.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b.  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3552566"/>
              </p:ext>
            </p:extLst>
          </p:nvPr>
        </p:nvGraphicFramePr>
        <p:xfrm>
          <a:off x="778973" y="1575385"/>
          <a:ext cx="2357438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9" name="Equation" r:id="rId3" imgW="1130300" imgH="457200" progId="Equation.DSMT4">
                  <p:embed/>
                </p:oleObj>
              </mc:Choice>
              <mc:Fallback>
                <p:oleObj name="Equation" r:id="rId3" imgW="11303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8973" y="1575385"/>
                        <a:ext cx="2357438" cy="958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0614010"/>
              </p:ext>
            </p:extLst>
          </p:nvPr>
        </p:nvGraphicFramePr>
        <p:xfrm>
          <a:off x="778973" y="4044335"/>
          <a:ext cx="2382838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0" name="Equation" r:id="rId5" imgW="1143000" imgH="457200" progId="Equation.DSMT4">
                  <p:embed/>
                </p:oleObj>
              </mc:Choice>
              <mc:Fallback>
                <p:oleObj name="Equation" r:id="rId5" imgW="11430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78973" y="4044335"/>
                        <a:ext cx="2382838" cy="958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96771" y="1899110"/>
            <a:ext cx="47310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Since -2 and 3 are roots of the denominator but not roots of the numerator, the lines x = -2 and x = 3 are vertical asymptotes.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96771" y="4044335"/>
            <a:ext cx="50424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Since -2 is a root of the denominator but not a root of the numerator, the line x = -2 is a vertical asymptote.</a:t>
            </a:r>
          </a:p>
          <a:p>
            <a:endParaRPr lang="en-US" sz="20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Since -7 is a root of the numerator and denominator, there is a hole at x = -7.</a:t>
            </a:r>
          </a:p>
        </p:txBody>
      </p:sp>
    </p:spTree>
    <p:extLst>
      <p:ext uri="{BB962C8B-B14F-4D97-AF65-F5344CB8AC3E}">
        <p14:creationId xmlns:p14="http://schemas.microsoft.com/office/powerpoint/2010/main" val="710284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581" y="1262450"/>
            <a:ext cx="891768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>
                <a:solidFill>
                  <a:srgbClr val="0000FF"/>
                </a:solidFill>
              </a:rPr>
              <a:t>Horizontal Asymptote of a Rational Function </a:t>
            </a:r>
            <a:r>
              <a:rPr lang="en-US" sz="2600" dirty="0" smtClean="0"/>
              <a:t>– to find a horizontal asymptote, compare the degree of the numerator to the degree of the denominator.</a:t>
            </a:r>
          </a:p>
          <a:p>
            <a:pPr marL="0" indent="0">
              <a:buNone/>
            </a:pPr>
            <a:endParaRPr lang="en-US" sz="2400" dirty="0" smtClean="0"/>
          </a:p>
          <a:p>
            <a:pPr lvl="0" defTabSz="914400" fontAlgn="base">
              <a:spcAft>
                <a:spcPct val="0"/>
              </a:spcAft>
              <a:buNone/>
            </a:pPr>
            <a:r>
              <a:rPr lang="en-US" sz="2400" kern="0" dirty="0">
                <a:solidFill>
                  <a:srgbClr val="000000"/>
                </a:solidFill>
                <a:ea typeface="ＭＳ Ｐゴシック" charset="0"/>
                <a:cs typeface="Comic Sans MS"/>
              </a:rPr>
              <a:t>Degree of numerator &lt; degree of denominator:   </a:t>
            </a:r>
          </a:p>
          <a:p>
            <a:pPr lvl="0" defTabSz="914400" fontAlgn="base">
              <a:spcAft>
                <a:spcPct val="0"/>
              </a:spcAft>
              <a:buNone/>
            </a:pPr>
            <a:r>
              <a:rPr lang="en-US" sz="2400" kern="0" dirty="0">
                <a:solidFill>
                  <a:srgbClr val="000000"/>
                </a:solidFill>
                <a:ea typeface="ＭＳ Ｐゴシック" charset="0"/>
                <a:cs typeface="Comic Sans MS"/>
              </a:rPr>
              <a:t>		</a:t>
            </a:r>
            <a:r>
              <a:rPr lang="en-US" sz="2400" kern="0" dirty="0" smtClean="0">
                <a:solidFill>
                  <a:srgbClr val="000000"/>
                </a:solidFill>
                <a:ea typeface="ＭＳ Ｐゴシック" charset="0"/>
                <a:cs typeface="Comic Sans MS"/>
              </a:rPr>
              <a:t>Horizontal Asymptote: </a:t>
            </a:r>
            <a:r>
              <a:rPr lang="en-US" sz="2400" kern="0" dirty="0">
                <a:solidFill>
                  <a:srgbClr val="009900"/>
                </a:solidFill>
                <a:ea typeface="ＭＳ Ｐゴシック" charset="0"/>
                <a:cs typeface="Comic Sans MS"/>
              </a:rPr>
              <a:t>y=0</a:t>
            </a:r>
          </a:p>
          <a:p>
            <a:pPr lvl="0" defTabSz="914400" fontAlgn="base">
              <a:spcAft>
                <a:spcPct val="0"/>
              </a:spcAft>
              <a:buNone/>
            </a:pPr>
            <a:r>
              <a:rPr lang="en-US" sz="2400" kern="0" dirty="0">
                <a:solidFill>
                  <a:srgbClr val="000000"/>
                </a:solidFill>
                <a:ea typeface="ＭＳ Ｐゴシック" charset="0"/>
                <a:cs typeface="Comic Sans MS"/>
              </a:rPr>
              <a:t>Degree of numerator = degree of denominator:  </a:t>
            </a:r>
          </a:p>
          <a:p>
            <a:pPr lvl="0" defTabSz="914400" fontAlgn="base">
              <a:spcAft>
                <a:spcPct val="0"/>
              </a:spcAft>
              <a:buNone/>
            </a:pPr>
            <a:r>
              <a:rPr lang="en-US" sz="2400" kern="0" dirty="0">
                <a:solidFill>
                  <a:srgbClr val="000000"/>
                </a:solidFill>
                <a:ea typeface="ＭＳ Ｐゴシック" charset="0"/>
                <a:cs typeface="Comic Sans MS"/>
              </a:rPr>
              <a:t>		Horizontal Asymptote</a:t>
            </a:r>
            <a:r>
              <a:rPr lang="en-US" sz="2400" kern="0" dirty="0" smtClean="0">
                <a:solidFill>
                  <a:srgbClr val="000000"/>
                </a:solidFill>
                <a:ea typeface="ＭＳ Ｐゴシック" charset="0"/>
                <a:cs typeface="Comic Sans MS"/>
              </a:rPr>
              <a:t>: </a:t>
            </a:r>
            <a:r>
              <a:rPr lang="en-US" sz="2400" kern="0" dirty="0">
                <a:solidFill>
                  <a:srgbClr val="009900"/>
                </a:solidFill>
                <a:ea typeface="ＭＳ Ｐゴシック" charset="0"/>
                <a:cs typeface="Comic Sans MS"/>
              </a:rPr>
              <a:t>y= ratio of leading coefficients</a:t>
            </a:r>
          </a:p>
          <a:p>
            <a:pPr lvl="0" defTabSz="914400" fontAlgn="base">
              <a:spcAft>
                <a:spcPct val="0"/>
              </a:spcAft>
              <a:buNone/>
            </a:pPr>
            <a:r>
              <a:rPr lang="en-US" sz="2400" kern="0" dirty="0">
                <a:solidFill>
                  <a:srgbClr val="000000"/>
                </a:solidFill>
                <a:ea typeface="ＭＳ Ｐゴシック" charset="0"/>
                <a:cs typeface="Comic Sans MS"/>
              </a:rPr>
              <a:t>Degree of numerator &gt; degree of denominator:  </a:t>
            </a:r>
          </a:p>
          <a:p>
            <a:pPr lvl="0" defTabSz="914400" fontAlgn="base">
              <a:spcAft>
                <a:spcPct val="0"/>
              </a:spcAft>
              <a:buNone/>
            </a:pPr>
            <a:r>
              <a:rPr lang="en-US" sz="2400" kern="0" dirty="0">
                <a:solidFill>
                  <a:srgbClr val="000000"/>
                </a:solidFill>
                <a:ea typeface="ＭＳ Ｐゴシック" charset="0"/>
                <a:cs typeface="Comic Sans MS"/>
              </a:rPr>
              <a:t>		Horizontal Asymptote</a:t>
            </a:r>
            <a:r>
              <a:rPr lang="en-US" sz="2400" kern="0" dirty="0" smtClean="0">
                <a:solidFill>
                  <a:srgbClr val="000000"/>
                </a:solidFill>
                <a:ea typeface="ＭＳ Ｐゴシック" charset="0"/>
                <a:cs typeface="Comic Sans MS"/>
              </a:rPr>
              <a:t>: </a:t>
            </a:r>
            <a:r>
              <a:rPr lang="en-US" sz="2400" kern="0" dirty="0">
                <a:solidFill>
                  <a:srgbClr val="009900"/>
                </a:solidFill>
                <a:ea typeface="ＭＳ Ｐゴシック" charset="0"/>
                <a:cs typeface="Comic Sans MS"/>
              </a:rPr>
              <a:t>No Horizontal Asymptote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97121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698" y="1168963"/>
            <a:ext cx="8457102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What are the horizontal asymptote </a:t>
            </a:r>
            <a:r>
              <a:rPr lang="en-US" sz="2800" dirty="0" smtClean="0"/>
              <a:t>for </a:t>
            </a:r>
            <a:r>
              <a:rPr lang="en-US" sz="2800" dirty="0"/>
              <a:t>the graph </a:t>
            </a:r>
            <a:r>
              <a:rPr lang="en-US" sz="2800" dirty="0" smtClean="0"/>
              <a:t>of</a:t>
            </a:r>
          </a:p>
          <a:p>
            <a:pPr marL="0" indent="0">
              <a:buNone/>
            </a:pPr>
            <a:r>
              <a:rPr lang="en-US" sz="2800" dirty="0" smtClean="0"/>
              <a:t>a. 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b.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c.  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4503413"/>
              </p:ext>
            </p:extLst>
          </p:nvPr>
        </p:nvGraphicFramePr>
        <p:xfrm>
          <a:off x="823830" y="1746434"/>
          <a:ext cx="1616075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27" name="Equation" r:id="rId3" imgW="774700" imgH="431800" progId="Equation.DSMT4">
                  <p:embed/>
                </p:oleObj>
              </mc:Choice>
              <mc:Fallback>
                <p:oleObj name="Equation" r:id="rId3" imgW="7747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3830" y="1746434"/>
                        <a:ext cx="1616075" cy="906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179266"/>
              </p:ext>
            </p:extLst>
          </p:nvPr>
        </p:nvGraphicFramePr>
        <p:xfrm>
          <a:off x="823830" y="3312942"/>
          <a:ext cx="2039937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28" name="Equation" r:id="rId5" imgW="977900" imgH="431800" progId="Equation.DSMT4">
                  <p:embed/>
                </p:oleObj>
              </mc:Choice>
              <mc:Fallback>
                <p:oleObj name="Equation" r:id="rId5" imgW="9779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3830" y="3312942"/>
                        <a:ext cx="2039937" cy="906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56046" y="1805936"/>
            <a:ext cx="1905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degree = 1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56046" y="2292749"/>
            <a:ext cx="1905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degree = 1 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9875718"/>
              </p:ext>
            </p:extLst>
          </p:nvPr>
        </p:nvGraphicFramePr>
        <p:xfrm>
          <a:off x="4461185" y="1825076"/>
          <a:ext cx="84137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29" name="Equation" r:id="rId7" imgW="469900" imgH="431800" progId="Equation.DSMT4">
                  <p:embed/>
                </p:oleObj>
              </mc:Choice>
              <mc:Fallback>
                <p:oleObj name="Equation" r:id="rId7" imgW="4699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61185" y="1825076"/>
                        <a:ext cx="841375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0929311"/>
              </p:ext>
            </p:extLst>
          </p:nvPr>
        </p:nvGraphicFramePr>
        <p:xfrm>
          <a:off x="5726799" y="2012371"/>
          <a:ext cx="795337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0" name="Equation" r:id="rId9" imgW="444500" imgH="215900" progId="Equation.DSMT4">
                  <p:embed/>
                </p:oleObj>
              </mc:Choice>
              <mc:Fallback>
                <p:oleObj name="Equation" r:id="rId9" imgW="4445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26799" y="2012371"/>
                        <a:ext cx="795337" cy="387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098500" y="3312942"/>
            <a:ext cx="1905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degree = 1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98500" y="3727428"/>
            <a:ext cx="1905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degree = 2 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9704364"/>
              </p:ext>
            </p:extLst>
          </p:nvPr>
        </p:nvGraphicFramePr>
        <p:xfrm>
          <a:off x="5044174" y="3638380"/>
          <a:ext cx="68262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1" name="Equation" r:id="rId11" imgW="381000" imgH="215900" progId="Equation.DSMT4">
                  <p:embed/>
                </p:oleObj>
              </mc:Choice>
              <mc:Fallback>
                <p:oleObj name="Equation" r:id="rId11" imgW="3810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044174" y="3638380"/>
                        <a:ext cx="682625" cy="387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7261747"/>
              </p:ext>
            </p:extLst>
          </p:nvPr>
        </p:nvGraphicFramePr>
        <p:xfrm>
          <a:off x="1009567" y="4595982"/>
          <a:ext cx="1430338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2" name="Equation" r:id="rId13" imgW="685800" imgH="431800" progId="Equation.DSMT4">
                  <p:embed/>
                </p:oleObj>
              </mc:Choice>
              <mc:Fallback>
                <p:oleObj name="Equation" r:id="rId13" imgW="6858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09567" y="4595982"/>
                        <a:ext cx="1430338" cy="906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167843" y="4760345"/>
            <a:ext cx="1905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degree = 2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67843" y="5247158"/>
            <a:ext cx="1905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degree = 1 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2933012"/>
              </p:ext>
            </p:extLst>
          </p:nvPr>
        </p:nvGraphicFramePr>
        <p:xfrm>
          <a:off x="5072982" y="5053483"/>
          <a:ext cx="30035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3" name="Equation" r:id="rId15" imgW="1676400" imgH="215900" progId="Equation.DSMT4">
                  <p:embed/>
                </p:oleObj>
              </mc:Choice>
              <mc:Fallback>
                <p:oleObj name="Equation" r:id="rId15" imgW="16764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072982" y="5053483"/>
                        <a:ext cx="3003550" cy="387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464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375" y="1146676"/>
            <a:ext cx="8810625" cy="4979488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749300" algn="l"/>
                <a:tab pos="2743200" algn="l"/>
                <a:tab pos="3035300" algn="l"/>
                <a:tab pos="5029200" algn="l"/>
                <a:tab pos="5321300" algn="l"/>
              </a:tabLst>
            </a:pPr>
            <a:r>
              <a:rPr lang="en-US" sz="2800" u="none" dirty="0" smtClean="0"/>
              <a:t>Suppose </a:t>
            </a:r>
            <a:r>
              <a:rPr lang="en-US" sz="2800" i="1" u="none" dirty="0" smtClean="0"/>
              <a:t>y</a:t>
            </a:r>
            <a:r>
              <a:rPr lang="en-US" sz="2800" u="none" dirty="0" smtClean="0"/>
              <a:t> varies directly with </a:t>
            </a:r>
            <a:r>
              <a:rPr lang="en-US" sz="2800" i="1" u="none" dirty="0" smtClean="0"/>
              <a:t>x.</a:t>
            </a:r>
            <a:endParaRPr lang="en-US" sz="2800" u="none" dirty="0" smtClean="0"/>
          </a:p>
          <a:p>
            <a:pPr marL="514350" indent="-514350">
              <a:buFont typeface="+mj-lt"/>
              <a:buAutoNum type="arabicPeriod"/>
              <a:tabLst>
                <a:tab pos="749300" algn="l"/>
                <a:tab pos="2743200" algn="l"/>
                <a:tab pos="3035300" algn="l"/>
                <a:tab pos="5029200" algn="l"/>
                <a:tab pos="5321300" algn="l"/>
              </a:tabLst>
            </a:pPr>
            <a:r>
              <a:rPr lang="en-US" sz="2800" u="none" dirty="0" smtClean="0"/>
              <a:t>Given that </a:t>
            </a:r>
            <a:r>
              <a:rPr lang="en-US" sz="2800" i="1" u="none" dirty="0" smtClean="0"/>
              <a:t>x</a:t>
            </a:r>
            <a:r>
              <a:rPr lang="en-US" sz="2800" u="none" dirty="0" smtClean="0"/>
              <a:t> = 2 when </a:t>
            </a:r>
            <a:r>
              <a:rPr lang="en-US" sz="2800" i="1" u="none" dirty="0" smtClean="0"/>
              <a:t>y </a:t>
            </a:r>
            <a:r>
              <a:rPr lang="en-US" sz="2800" u="none" dirty="0" smtClean="0"/>
              <a:t>= 4, find </a:t>
            </a:r>
            <a:r>
              <a:rPr lang="en-US" sz="2800" i="1" u="none" dirty="0" smtClean="0"/>
              <a:t>y</a:t>
            </a:r>
            <a:r>
              <a:rPr lang="en-US" sz="2800" u="none" dirty="0" smtClean="0"/>
              <a:t> when </a:t>
            </a:r>
            <a:r>
              <a:rPr lang="en-US" sz="2800" i="1" u="none" dirty="0" smtClean="0"/>
              <a:t>x</a:t>
            </a:r>
            <a:r>
              <a:rPr lang="en-US" sz="2800" u="none" dirty="0" smtClean="0"/>
              <a:t> = 5.</a:t>
            </a:r>
          </a:p>
          <a:p>
            <a:pPr marL="0" indent="0">
              <a:buNone/>
              <a:tabLst>
                <a:tab pos="749300" algn="l"/>
                <a:tab pos="2743200" algn="l"/>
                <a:tab pos="3035300" algn="l"/>
                <a:tab pos="5029200" algn="l"/>
                <a:tab pos="5321300" algn="l"/>
              </a:tabLst>
            </a:pPr>
            <a:r>
              <a:rPr lang="en-US" sz="2800" dirty="0"/>
              <a:t>	</a:t>
            </a:r>
            <a:r>
              <a:rPr lang="en-US" sz="2400" i="1" dirty="0" smtClean="0">
                <a:solidFill>
                  <a:srgbClr val="FF0000"/>
                </a:solidFill>
              </a:rPr>
              <a:t>y</a:t>
            </a:r>
            <a:r>
              <a:rPr lang="en-US" sz="2400" dirty="0" smtClean="0">
                <a:solidFill>
                  <a:srgbClr val="FF0000"/>
                </a:solidFill>
              </a:rPr>
              <a:t> = 10</a:t>
            </a:r>
          </a:p>
          <a:p>
            <a:pPr marL="0" indent="0">
              <a:buNone/>
              <a:tabLst>
                <a:tab pos="749300" algn="l"/>
                <a:tab pos="2743200" algn="l"/>
                <a:tab pos="3035300" algn="l"/>
                <a:tab pos="5029200" algn="l"/>
                <a:tab pos="5321300" algn="l"/>
              </a:tabLst>
            </a:pPr>
            <a:endParaRPr lang="en-US" sz="2400" u="none" dirty="0" smtClean="0"/>
          </a:p>
          <a:p>
            <a:pPr marL="0" indent="0">
              <a:buNone/>
              <a:tabLst>
                <a:tab pos="749300" algn="l"/>
                <a:tab pos="2743200" algn="l"/>
                <a:tab pos="3035300" algn="l"/>
                <a:tab pos="5029200" algn="l"/>
                <a:tab pos="5321300" algn="l"/>
              </a:tabLst>
            </a:pPr>
            <a:r>
              <a:rPr lang="en-US" sz="2800" u="none" dirty="0" smtClean="0"/>
              <a:t>2.  Given that </a:t>
            </a:r>
            <a:r>
              <a:rPr lang="en-US" sz="2800" i="1" u="none" dirty="0" smtClean="0"/>
              <a:t>x</a:t>
            </a:r>
            <a:r>
              <a:rPr lang="en-US" sz="2800" u="none" dirty="0" smtClean="0"/>
              <a:t> = 1 when </a:t>
            </a:r>
            <a:r>
              <a:rPr lang="en-US" sz="2800" i="1" u="none" dirty="0" smtClean="0"/>
              <a:t>y</a:t>
            </a:r>
            <a:r>
              <a:rPr lang="en-US" sz="2800" u="none" dirty="0" smtClean="0"/>
              <a:t> = 5, find </a:t>
            </a:r>
            <a:r>
              <a:rPr lang="en-US" sz="2800" i="1" u="none" dirty="0" smtClean="0"/>
              <a:t>y</a:t>
            </a:r>
            <a:r>
              <a:rPr lang="en-US" sz="2800" u="none" dirty="0" smtClean="0"/>
              <a:t> when </a:t>
            </a:r>
            <a:r>
              <a:rPr lang="en-US" sz="2800" i="1" u="none" dirty="0" smtClean="0"/>
              <a:t>x</a:t>
            </a:r>
            <a:r>
              <a:rPr lang="en-US" sz="2800" u="none" dirty="0" smtClean="0"/>
              <a:t> = 3.</a:t>
            </a:r>
          </a:p>
          <a:p>
            <a:pPr marL="0" indent="0">
              <a:buNone/>
              <a:tabLst>
                <a:tab pos="749300" algn="l"/>
                <a:tab pos="2743200" algn="l"/>
                <a:tab pos="3035300" algn="l"/>
                <a:tab pos="5029200" algn="l"/>
                <a:tab pos="5321300" algn="l"/>
              </a:tabLst>
            </a:pPr>
            <a:r>
              <a:rPr lang="en-US" sz="2800" dirty="0"/>
              <a:t>	</a:t>
            </a:r>
            <a:r>
              <a:rPr lang="en-US" sz="2400" i="1" dirty="0" smtClean="0">
                <a:solidFill>
                  <a:srgbClr val="FF0000"/>
                </a:solidFill>
              </a:rPr>
              <a:t>y</a:t>
            </a:r>
            <a:r>
              <a:rPr lang="en-US" sz="2400" dirty="0" smtClean="0">
                <a:solidFill>
                  <a:srgbClr val="FF0000"/>
                </a:solidFill>
              </a:rPr>
              <a:t> = 15</a:t>
            </a:r>
          </a:p>
          <a:p>
            <a:pPr marL="0" indent="0">
              <a:buNone/>
              <a:tabLst>
                <a:tab pos="749300" algn="l"/>
                <a:tab pos="2743200" algn="l"/>
                <a:tab pos="3035300" algn="l"/>
                <a:tab pos="5029200" algn="l"/>
                <a:tab pos="5321300" algn="l"/>
              </a:tabLst>
            </a:pPr>
            <a:endParaRPr lang="en-US" sz="2400" u="none" dirty="0" smtClean="0"/>
          </a:p>
          <a:p>
            <a:pPr marL="0" indent="0">
              <a:buNone/>
              <a:tabLst>
                <a:tab pos="749300" algn="l"/>
                <a:tab pos="2743200" algn="l"/>
                <a:tab pos="3035300" algn="l"/>
                <a:tab pos="5029200" algn="l"/>
                <a:tab pos="5321300" algn="l"/>
              </a:tabLst>
            </a:pPr>
            <a:r>
              <a:rPr lang="en-US" sz="2800" u="none" dirty="0" smtClean="0"/>
              <a:t>3.  Given that </a:t>
            </a:r>
            <a:r>
              <a:rPr lang="en-US" sz="2800" i="1" u="none" dirty="0" smtClean="0"/>
              <a:t>x</a:t>
            </a:r>
            <a:r>
              <a:rPr lang="en-US" sz="2800" u="none" dirty="0" smtClean="0"/>
              <a:t> = 10 when </a:t>
            </a:r>
            <a:r>
              <a:rPr lang="en-US" sz="2800" i="1" u="none" dirty="0" smtClean="0"/>
              <a:t>y</a:t>
            </a:r>
            <a:r>
              <a:rPr lang="en-US" sz="2800" u="none" dirty="0" smtClean="0"/>
              <a:t> = 3, find </a:t>
            </a:r>
            <a:r>
              <a:rPr lang="en-US" sz="2800" i="1" u="none" dirty="0" smtClean="0"/>
              <a:t>y</a:t>
            </a:r>
            <a:r>
              <a:rPr lang="en-US" sz="2800" u="none" dirty="0" smtClean="0"/>
              <a:t> when </a:t>
            </a:r>
            <a:r>
              <a:rPr lang="en-US" sz="2800" i="1" u="none" dirty="0" smtClean="0"/>
              <a:t>x</a:t>
            </a:r>
            <a:r>
              <a:rPr lang="en-US" sz="2800" u="none" dirty="0" smtClean="0"/>
              <a:t> = 4.</a:t>
            </a:r>
          </a:p>
          <a:p>
            <a:pPr marL="0" indent="0">
              <a:buNone/>
            </a:pPr>
            <a:r>
              <a:rPr lang="en-US" sz="2800" dirty="0" smtClean="0"/>
              <a:t>	  </a:t>
            </a:r>
            <a:r>
              <a:rPr lang="en-US" sz="2800" i="1" dirty="0" smtClean="0"/>
              <a:t> </a:t>
            </a:r>
            <a:r>
              <a:rPr lang="en-US" sz="2400" i="1" dirty="0" smtClean="0">
                <a:solidFill>
                  <a:srgbClr val="FF0000"/>
                </a:solidFill>
              </a:rPr>
              <a:t>y </a:t>
            </a:r>
            <a:r>
              <a:rPr lang="en-US" sz="2400" dirty="0" smtClean="0">
                <a:solidFill>
                  <a:srgbClr val="FF0000"/>
                </a:solidFill>
              </a:rPr>
              <a:t>= </a:t>
            </a:r>
            <a:r>
              <a:rPr lang="en-US" sz="2400" dirty="0" smtClean="0">
                <a:solidFill>
                  <a:srgbClr val="FF0000"/>
                </a:solidFill>
              </a:rPr>
              <a:t>6/5 or 1.2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26946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4901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en-US" sz="4000" dirty="0" smtClean="0">
                <a:solidFill>
                  <a:srgbClr val="0000FF"/>
                </a:solidFill>
              </a:rPr>
              <a:t>Steps to Graphing a Rational Function:</a:t>
            </a:r>
          </a:p>
          <a:p>
            <a:pPr marL="514350" indent="-514350">
              <a:lnSpc>
                <a:spcPct val="115000"/>
              </a:lnSpc>
              <a:buFont typeface="+mj-lt"/>
              <a:buAutoNum type="arabicPeriod"/>
            </a:pPr>
            <a:r>
              <a:rPr lang="en-US" dirty="0"/>
              <a:t>Find the </a:t>
            </a:r>
            <a:r>
              <a:rPr lang="en-US" b="1" i="1" dirty="0"/>
              <a:t>horizontal asymptote </a:t>
            </a:r>
            <a:r>
              <a:rPr lang="en-US" dirty="0"/>
              <a:t>(if there is one) using the rules for determining the horizontal asymptote of a rational function.</a:t>
            </a:r>
          </a:p>
          <a:p>
            <a:pPr marL="514350" indent="-514350">
              <a:lnSpc>
                <a:spcPct val="115000"/>
              </a:lnSpc>
              <a:buFont typeface="+mj-lt"/>
              <a:buAutoNum type="arabicPeriod"/>
            </a:pPr>
            <a:r>
              <a:rPr lang="en-US" dirty="0" smtClean="0"/>
              <a:t>Factor </a:t>
            </a:r>
            <a:r>
              <a:rPr lang="en-US" dirty="0"/>
              <a:t>both the numerator and denominator</a:t>
            </a:r>
          </a:p>
          <a:p>
            <a:pPr marL="514350" indent="-514350">
              <a:lnSpc>
                <a:spcPct val="115000"/>
              </a:lnSpc>
              <a:buFont typeface="+mj-lt"/>
              <a:buAutoNum type="arabicPeriod"/>
            </a:pPr>
            <a:r>
              <a:rPr lang="en-US" dirty="0"/>
              <a:t>Find any </a:t>
            </a:r>
            <a:r>
              <a:rPr lang="en-US" b="1" i="1" dirty="0"/>
              <a:t>vertical asymptote(s) </a:t>
            </a:r>
            <a:r>
              <a:rPr lang="en-US" dirty="0"/>
              <a:t>by setting the </a:t>
            </a:r>
            <a:r>
              <a:rPr lang="en-US" b="1" dirty="0"/>
              <a:t>denominator </a:t>
            </a:r>
            <a:r>
              <a:rPr lang="en-US" b="1" dirty="0">
                <a:latin typeface="Symbol" charset="0"/>
              </a:rPr>
              <a:t>=</a:t>
            </a:r>
            <a:r>
              <a:rPr lang="en-US" b="1" dirty="0"/>
              <a:t> 0</a:t>
            </a:r>
            <a:r>
              <a:rPr lang="en-US" dirty="0"/>
              <a:t> and solving for x.</a:t>
            </a:r>
          </a:p>
          <a:p>
            <a:pPr marL="514350" indent="-514350">
              <a:lnSpc>
                <a:spcPct val="115000"/>
              </a:lnSpc>
              <a:buFont typeface="+mj-lt"/>
              <a:buAutoNum type="arabicPeriod"/>
            </a:pPr>
            <a:r>
              <a:rPr lang="en-US" dirty="0" smtClean="0"/>
              <a:t>Find </a:t>
            </a:r>
            <a:r>
              <a:rPr lang="en-US" dirty="0"/>
              <a:t>the </a:t>
            </a:r>
            <a:r>
              <a:rPr lang="en-US" b="1" i="1" dirty="0"/>
              <a:t>y-intercept </a:t>
            </a:r>
            <a:r>
              <a:rPr lang="en-US" dirty="0"/>
              <a:t>(if there is one) by evaluating  </a:t>
            </a:r>
            <a:r>
              <a:rPr lang="en-US" i="1" dirty="0"/>
              <a:t>f </a:t>
            </a:r>
            <a:r>
              <a:rPr lang="en-US" dirty="0"/>
              <a:t>(0)</a:t>
            </a:r>
            <a:r>
              <a:rPr lang="en-US" i="1" dirty="0"/>
              <a:t>.</a:t>
            </a:r>
            <a:endParaRPr lang="en-US" dirty="0"/>
          </a:p>
          <a:p>
            <a:pPr marL="514350" indent="-514350">
              <a:lnSpc>
                <a:spcPct val="115000"/>
              </a:lnSpc>
              <a:buFont typeface="+mj-lt"/>
              <a:buAutoNum type="arabicPeriod"/>
            </a:pPr>
            <a:r>
              <a:rPr lang="en-US" dirty="0"/>
              <a:t>Find the </a:t>
            </a:r>
            <a:r>
              <a:rPr lang="en-US" b="1" i="1" dirty="0"/>
              <a:t>x-intercepts</a:t>
            </a:r>
            <a:r>
              <a:rPr lang="en-US" dirty="0"/>
              <a:t> (if there are any) by setting the </a:t>
            </a:r>
            <a:r>
              <a:rPr lang="en-US" b="1" dirty="0"/>
              <a:t>numerator </a:t>
            </a:r>
            <a:r>
              <a:rPr lang="en-US" b="1" dirty="0">
                <a:latin typeface="Symbol" charset="0"/>
              </a:rPr>
              <a:t>=</a:t>
            </a:r>
            <a:r>
              <a:rPr lang="en-US" b="1" dirty="0"/>
              <a:t> 0</a:t>
            </a:r>
            <a:r>
              <a:rPr lang="en-US" dirty="0"/>
              <a:t> and solving for x.</a:t>
            </a:r>
          </a:p>
          <a:p>
            <a:pPr marL="514350" indent="-514350">
              <a:lnSpc>
                <a:spcPct val="115000"/>
              </a:lnSpc>
              <a:buFont typeface="+mj-lt"/>
              <a:buAutoNum type="arabicPeriod"/>
            </a:pPr>
            <a:r>
              <a:rPr lang="en-US" dirty="0" smtClean="0"/>
              <a:t>Find a few more points on the graph.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289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503" y="102529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What is the graph of the rational function 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5868577"/>
              </p:ext>
            </p:extLst>
          </p:nvPr>
        </p:nvGraphicFramePr>
        <p:xfrm>
          <a:off x="6548928" y="839787"/>
          <a:ext cx="1908175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99" name="Equation" r:id="rId3" imgW="914400" imgH="431800" progId="Equation.DSMT4">
                  <p:embed/>
                </p:oleObj>
              </mc:Choice>
              <mc:Fallback>
                <p:oleObj name="Equation" r:id="rId3" imgW="9144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48928" y="839787"/>
                        <a:ext cx="1908175" cy="906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3649" y="1847696"/>
            <a:ext cx="2348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Find Horizontal Asymptotes 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4261431"/>
              </p:ext>
            </p:extLst>
          </p:nvPr>
        </p:nvGraphicFramePr>
        <p:xfrm>
          <a:off x="5611006" y="2024400"/>
          <a:ext cx="334486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00" name="Equation" r:id="rId5" imgW="1866900" imgH="215900" progId="Equation.DSMT4">
                  <p:embed/>
                </p:oleObj>
              </mc:Choice>
              <mc:Fallback>
                <p:oleObj name="Equation" r:id="rId5" imgW="18669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11006" y="2024400"/>
                        <a:ext cx="3344862" cy="387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0369288"/>
              </p:ext>
            </p:extLst>
          </p:nvPr>
        </p:nvGraphicFramePr>
        <p:xfrm>
          <a:off x="2391560" y="1702637"/>
          <a:ext cx="1908175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01" name="Equation" r:id="rId7" imgW="914400" imgH="431800" progId="Equation.DSMT4">
                  <p:embed/>
                </p:oleObj>
              </mc:Choice>
              <mc:Fallback>
                <p:oleObj name="Equation" r:id="rId7" imgW="9144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91560" y="1702637"/>
                        <a:ext cx="1908175" cy="906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345399" y="1795761"/>
            <a:ext cx="2348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Degree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45399" y="2230293"/>
            <a:ext cx="2348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Degree 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2906559"/>
            <a:ext cx="2348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Factor  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2026402"/>
              </p:ext>
            </p:extLst>
          </p:nvPr>
        </p:nvGraphicFramePr>
        <p:xfrm>
          <a:off x="1522814" y="2630403"/>
          <a:ext cx="2359025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02" name="Equation" r:id="rId9" imgW="1130300" imgH="457200" progId="Equation.DSMT4">
                  <p:embed/>
                </p:oleObj>
              </mc:Choice>
              <mc:Fallback>
                <p:oleObj name="Equation" r:id="rId9" imgW="11303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22814" y="2630403"/>
                        <a:ext cx="2359025" cy="960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385052"/>
              </p:ext>
            </p:extLst>
          </p:nvPr>
        </p:nvGraphicFramePr>
        <p:xfrm>
          <a:off x="4750383" y="3112994"/>
          <a:ext cx="395922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03" name="Equation" r:id="rId11" imgW="2209800" imgH="215900" progId="Equation.DSMT4">
                  <p:embed/>
                </p:oleObj>
              </mc:Choice>
              <mc:Fallback>
                <p:oleObj name="Equation" r:id="rId11" imgW="22098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750383" y="3112994"/>
                        <a:ext cx="3959225" cy="387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29709" y="4013578"/>
            <a:ext cx="1986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x-intercept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4500716"/>
              </p:ext>
            </p:extLst>
          </p:nvPr>
        </p:nvGraphicFramePr>
        <p:xfrm>
          <a:off x="2241952" y="3826070"/>
          <a:ext cx="1639887" cy="189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04" name="Equation" r:id="rId13" imgW="914400" imgH="1054100" progId="Equation.DSMT4">
                  <p:embed/>
                </p:oleObj>
              </mc:Choice>
              <mc:Fallback>
                <p:oleObj name="Equation" r:id="rId13" imgW="914400" imgH="1054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241952" y="3826070"/>
                        <a:ext cx="1639887" cy="1897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039430" y="4013578"/>
            <a:ext cx="1986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  <a:latin typeface="Comic Sans MS"/>
                <a:cs typeface="Comic Sans MS"/>
              </a:rPr>
              <a:t>y</a:t>
            </a:r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-intercept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9197935"/>
              </p:ext>
            </p:extLst>
          </p:nvPr>
        </p:nvGraphicFramePr>
        <p:xfrm>
          <a:off x="6854825" y="3826070"/>
          <a:ext cx="1957388" cy="224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05" name="Equation" r:id="rId15" imgW="1092200" imgH="1244600" progId="Equation.DSMT4">
                  <p:embed/>
                </p:oleObj>
              </mc:Choice>
              <mc:Fallback>
                <p:oleObj name="Equation" r:id="rId15" imgW="1092200" imgH="1244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854825" y="3826070"/>
                        <a:ext cx="1957388" cy="2241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763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1" grpId="0"/>
      <p:bldP spid="16" grpId="0"/>
      <p:bldP spid="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6 (Continued)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199" y="1540344"/>
            <a:ext cx="2961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Find a few more points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8319145"/>
              </p:ext>
            </p:extLst>
          </p:nvPr>
        </p:nvGraphicFramePr>
        <p:xfrm>
          <a:off x="3530600" y="1417638"/>
          <a:ext cx="3348038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5" name="Equation" r:id="rId3" imgW="1866900" imgH="431800" progId="Equation.DSMT4">
                  <p:embed/>
                </p:oleObj>
              </mc:Choice>
              <mc:Fallback>
                <p:oleObj name="Equation" r:id="rId3" imgW="18669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30600" y="1417638"/>
                        <a:ext cx="3348038" cy="777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blank-grap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434" y="2320451"/>
            <a:ext cx="4120092" cy="3968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Screen Shot 2013-05-23 at 11.11.39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880" y="2195513"/>
            <a:ext cx="4341646" cy="4312244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459226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660463" y="4514849"/>
            <a:ext cx="5257800" cy="156527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Students will be able </a:t>
            </a:r>
            <a:r>
              <a:rPr lang="en-US" dirty="0" smtClean="0"/>
              <a:t>to simplify expressions</a:t>
            </a:r>
          </a:p>
          <a:p>
            <a:endParaRPr lang="en-US" dirty="0" smtClean="0"/>
          </a:p>
          <a:p>
            <a:r>
              <a:rPr lang="en-US" dirty="0" smtClean="0"/>
              <a:t>Students will be able </a:t>
            </a:r>
            <a:r>
              <a:rPr lang="en-US" dirty="0" smtClean="0"/>
              <a:t>to multiply and divide rational expressions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660463" y="657227"/>
            <a:ext cx="5257800" cy="3298825"/>
          </a:xfrm>
        </p:spPr>
        <p:txBody>
          <a:bodyPr/>
          <a:lstStyle/>
          <a:p>
            <a:r>
              <a:rPr lang="en-US" dirty="0" smtClean="0"/>
              <a:t>Section </a:t>
            </a:r>
            <a:r>
              <a:rPr lang="en-US" dirty="0" smtClean="0"/>
              <a:t>8.4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Rational Expressions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13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6245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Factor.</a:t>
            </a:r>
          </a:p>
          <a:p>
            <a:pPr marL="514350" indent="-514350">
              <a:buAutoNum type="arabicPeriod"/>
            </a:pPr>
            <a:r>
              <a:rPr lang="en-US" dirty="0" smtClean="0"/>
              <a:t>2x</a:t>
            </a:r>
            <a:r>
              <a:rPr lang="en-US" baseline="30000" dirty="0" smtClean="0"/>
              <a:t>2</a:t>
            </a:r>
            <a:r>
              <a:rPr lang="en-US" dirty="0" smtClean="0"/>
              <a:t> - 3x + 1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(2x – 1)(x – 1)</a:t>
            </a:r>
          </a:p>
          <a:p>
            <a:pPr marL="0" indent="0">
              <a:buNone/>
            </a:pPr>
            <a:r>
              <a:rPr lang="en-US" dirty="0" smtClean="0"/>
              <a:t>2. 4x</a:t>
            </a:r>
            <a:r>
              <a:rPr lang="en-US" baseline="30000" dirty="0" smtClean="0"/>
              <a:t>2</a:t>
            </a:r>
            <a:r>
              <a:rPr lang="en-US" dirty="0" smtClean="0"/>
              <a:t> – 9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(2x – 3)(2x + 3)</a:t>
            </a:r>
          </a:p>
          <a:p>
            <a:pPr marL="0" indent="0">
              <a:buNone/>
            </a:pPr>
            <a:r>
              <a:rPr lang="en-US" dirty="0" smtClean="0"/>
              <a:t>3. 5x</a:t>
            </a:r>
            <a:r>
              <a:rPr lang="en-US" baseline="30000" dirty="0" smtClean="0"/>
              <a:t>2</a:t>
            </a:r>
            <a:r>
              <a:rPr lang="en-US" dirty="0" smtClean="0"/>
              <a:t> + 6x + 1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>
                <a:solidFill>
                  <a:srgbClr val="FF0000"/>
                </a:solidFill>
              </a:rPr>
              <a:t>(5x + 1)(x + 1)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073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9471"/>
            <a:ext cx="8229600" cy="364167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660066"/>
                </a:solidFill>
              </a:rPr>
              <a:t>Rational Expression </a:t>
            </a:r>
            <a:r>
              <a:rPr lang="en-US" dirty="0" smtClean="0"/>
              <a:t>– the quotient of two polynomials.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Simplest Form </a:t>
            </a:r>
            <a:r>
              <a:rPr lang="en-US" dirty="0" smtClean="0"/>
              <a:t>– the numerator and denominator of a rational expression have no common factor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583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9537"/>
            <a:ext cx="8229600" cy="4525963"/>
          </a:xfrm>
        </p:spPr>
        <p:txBody>
          <a:bodyPr/>
          <a:lstStyle/>
          <a:p>
            <a:pPr marL="0" indent="0">
              <a:lnSpc>
                <a:spcPct val="130000"/>
              </a:lnSpc>
              <a:buNone/>
            </a:pPr>
            <a:r>
              <a:rPr lang="en-US" dirty="0" smtClean="0"/>
              <a:t>What is                in simplest form? State restrictions on the variable.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097962"/>
              </p:ext>
            </p:extLst>
          </p:nvPr>
        </p:nvGraphicFramePr>
        <p:xfrm>
          <a:off x="2227263" y="1269029"/>
          <a:ext cx="1695450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1" name="Equation" r:id="rId3" imgW="812800" imgH="431800" progId="Equation.DSMT4">
                  <p:embed/>
                </p:oleObj>
              </mc:Choice>
              <mc:Fallback>
                <p:oleObj name="Equation" r:id="rId3" imgW="8128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27263" y="1269029"/>
                        <a:ext cx="1695450" cy="906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2906559"/>
            <a:ext cx="2348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Factor 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510606"/>
              </p:ext>
            </p:extLst>
          </p:nvPr>
        </p:nvGraphicFramePr>
        <p:xfrm>
          <a:off x="1773238" y="2630488"/>
          <a:ext cx="1855787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2" name="Equation" r:id="rId5" imgW="889000" imgH="457200" progId="Equation.DSMT4">
                  <p:embed/>
                </p:oleObj>
              </mc:Choice>
              <mc:Fallback>
                <p:oleObj name="Equation" r:id="rId5" imgW="8890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73238" y="2630488"/>
                        <a:ext cx="1855787" cy="960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3862222"/>
            <a:ext cx="2348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Divide out common factors 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7478138"/>
              </p:ext>
            </p:extLst>
          </p:nvPr>
        </p:nvGraphicFramePr>
        <p:xfrm>
          <a:off x="2994819" y="3586151"/>
          <a:ext cx="1855787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3" name="Equation" r:id="rId7" imgW="889000" imgH="457200" progId="Equation.DSMT4">
                  <p:embed/>
                </p:oleObj>
              </mc:Choice>
              <mc:Fallback>
                <p:oleObj name="Equation" r:id="rId7" imgW="8890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94819" y="3586151"/>
                        <a:ext cx="1855787" cy="960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 flipV="1">
            <a:off x="3094165" y="3715243"/>
            <a:ext cx="729628" cy="2701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094165" y="4164862"/>
            <a:ext cx="729628" cy="2701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9600" y="5247574"/>
            <a:ext cx="2348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Simplify  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2877217"/>
              </p:ext>
            </p:extLst>
          </p:nvPr>
        </p:nvGraphicFramePr>
        <p:xfrm>
          <a:off x="2016125" y="4999038"/>
          <a:ext cx="2201863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4" name="Equation" r:id="rId8" imgW="1054100" imgH="431800" progId="Equation.DSMT4">
                  <p:embed/>
                </p:oleObj>
              </mc:Choice>
              <mc:Fallback>
                <p:oleObj name="Equation" r:id="rId8" imgW="10541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16125" y="4999038"/>
                        <a:ext cx="2201863" cy="906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9180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7151"/>
            <a:ext cx="8229600" cy="1143000"/>
          </a:xfrm>
        </p:spPr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5849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sz="2800" dirty="0" smtClean="0"/>
              <a:t>What is the product                               in simplest form?  State any restrictions on the variable.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6011104"/>
              </p:ext>
            </p:extLst>
          </p:nvPr>
        </p:nvGraphicFramePr>
        <p:xfrm>
          <a:off x="3953484" y="809689"/>
          <a:ext cx="3073400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1" name="Equation" r:id="rId3" imgW="1473200" imgH="431800" progId="Equation.DSMT4">
                  <p:embed/>
                </p:oleObj>
              </mc:Choice>
              <mc:Fallback>
                <p:oleObj name="Equation" r:id="rId3" imgW="14732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3484" y="809689"/>
                        <a:ext cx="3073400" cy="906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61946" y="2968924"/>
            <a:ext cx="2348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Factor 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0341232"/>
              </p:ext>
            </p:extLst>
          </p:nvPr>
        </p:nvGraphicFramePr>
        <p:xfrm>
          <a:off x="1570026" y="2584320"/>
          <a:ext cx="3816350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2" name="Equation" r:id="rId5" imgW="1828800" imgH="457200" progId="Equation.DSMT4">
                  <p:embed/>
                </p:oleObj>
              </mc:Choice>
              <mc:Fallback>
                <p:oleObj name="Equation" r:id="rId5" imgW="1828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70026" y="2584320"/>
                        <a:ext cx="3816350" cy="960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3862222"/>
            <a:ext cx="2348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Divide out common factors 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6533077"/>
              </p:ext>
            </p:extLst>
          </p:nvPr>
        </p:nvGraphicFramePr>
        <p:xfrm>
          <a:off x="2658809" y="3697158"/>
          <a:ext cx="3816350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3" name="Equation" r:id="rId7" imgW="1828800" imgH="457200" progId="Equation.DSMT4">
                  <p:embed/>
                </p:oleObj>
              </mc:Choice>
              <mc:Fallback>
                <p:oleObj name="Equation" r:id="rId7" imgW="1828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58809" y="3697158"/>
                        <a:ext cx="3816350" cy="960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 flipV="1">
            <a:off x="3588670" y="3862222"/>
            <a:ext cx="729628" cy="2701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188469" y="4299961"/>
            <a:ext cx="729628" cy="2701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588670" y="4299961"/>
            <a:ext cx="729628" cy="2701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823655" y="3862222"/>
            <a:ext cx="729628" cy="2701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19034" y="5247574"/>
            <a:ext cx="2348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Simplify  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0567727"/>
              </p:ext>
            </p:extLst>
          </p:nvPr>
        </p:nvGraphicFramePr>
        <p:xfrm>
          <a:off x="1993373" y="4999038"/>
          <a:ext cx="3500438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4" name="Equation" r:id="rId8" imgW="1676400" imgH="431800" progId="Equation.DSMT4">
                  <p:embed/>
                </p:oleObj>
              </mc:Choice>
              <mc:Fallback>
                <p:oleObj name="Equation" r:id="rId8" imgW="16764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993373" y="4999038"/>
                        <a:ext cx="3500438" cy="906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4523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01"/>
            <a:ext cx="8229600" cy="1143000"/>
          </a:xfrm>
        </p:spPr>
        <p:txBody>
          <a:bodyPr/>
          <a:lstStyle/>
          <a:p>
            <a:r>
              <a:rPr lang="en-US" dirty="0" smtClean="0"/>
              <a:t>Example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8444"/>
            <a:ext cx="8229600" cy="4525963"/>
          </a:xfrm>
        </p:spPr>
        <p:txBody>
          <a:bodyPr/>
          <a:lstStyle/>
          <a:p>
            <a:pPr marL="0" indent="0">
              <a:lnSpc>
                <a:spcPct val="130000"/>
              </a:lnSpc>
              <a:buNone/>
            </a:pPr>
            <a:r>
              <a:rPr lang="en-US" sz="2800" dirty="0"/>
              <a:t>What is the q</a:t>
            </a:r>
            <a:r>
              <a:rPr lang="en-US" sz="2800" dirty="0" smtClean="0"/>
              <a:t>uotient                               </a:t>
            </a:r>
            <a:r>
              <a:rPr lang="en-US" sz="2800" dirty="0"/>
              <a:t>in simplest </a:t>
            </a:r>
            <a:r>
              <a:rPr lang="en-US" sz="2800" dirty="0" smtClean="0"/>
              <a:t>form?  </a:t>
            </a:r>
            <a:r>
              <a:rPr lang="en-US" sz="2800" dirty="0"/>
              <a:t>State any restrictions on the variable.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0406173"/>
              </p:ext>
            </p:extLst>
          </p:nvPr>
        </p:nvGraphicFramePr>
        <p:xfrm>
          <a:off x="4114203" y="810364"/>
          <a:ext cx="3046413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1" name="Equation" r:id="rId3" imgW="1460500" imgH="431800" progId="Equation.DSMT4">
                  <p:embed/>
                </p:oleObj>
              </mc:Choice>
              <mc:Fallback>
                <p:oleObj name="Equation" r:id="rId3" imgW="14605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203" y="810364"/>
                        <a:ext cx="3046413" cy="906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9600" y="3553583"/>
            <a:ext cx="2348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Factor 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533535"/>
              </p:ext>
            </p:extLst>
          </p:nvPr>
        </p:nvGraphicFramePr>
        <p:xfrm>
          <a:off x="1600200" y="3368675"/>
          <a:ext cx="3763963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2" name="Equation" r:id="rId5" imgW="1803400" imgH="457200" progId="Equation.DSMT4">
                  <p:embed/>
                </p:oleObj>
              </mc:Choice>
              <mc:Fallback>
                <p:oleObj name="Equation" r:id="rId5" imgW="18034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00200" y="3368675"/>
                        <a:ext cx="3763963" cy="960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4646936"/>
            <a:ext cx="2348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Divide out common factors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6032288"/>
            <a:ext cx="2348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Simplify  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8965707"/>
              </p:ext>
            </p:extLst>
          </p:nvPr>
        </p:nvGraphicFramePr>
        <p:xfrm>
          <a:off x="2443163" y="5783263"/>
          <a:ext cx="2600325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3" name="Equation" r:id="rId7" imgW="1244600" imgH="431800" progId="Equation.DSMT4">
                  <p:embed/>
                </p:oleObj>
              </mc:Choice>
              <mc:Fallback>
                <p:oleObj name="Equation" r:id="rId7" imgW="12446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43163" y="5783263"/>
                        <a:ext cx="2600325" cy="906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448020" y="2398004"/>
            <a:ext cx="2348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Multiply by the reciprocal  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4319885"/>
              </p:ext>
            </p:extLst>
          </p:nvPr>
        </p:nvGraphicFramePr>
        <p:xfrm>
          <a:off x="4887913" y="2382838"/>
          <a:ext cx="2967037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4" name="Equation" r:id="rId9" imgW="1422400" imgH="431800" progId="Equation.DSMT4">
                  <p:embed/>
                </p:oleObj>
              </mc:Choice>
              <mc:Fallback>
                <p:oleObj name="Equation" r:id="rId9" imgW="14224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87913" y="2382838"/>
                        <a:ext cx="2967037" cy="906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9824741"/>
              </p:ext>
            </p:extLst>
          </p:nvPr>
        </p:nvGraphicFramePr>
        <p:xfrm>
          <a:off x="2805878" y="4503401"/>
          <a:ext cx="3763963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5" name="Equation" r:id="rId11" imgW="1803400" imgH="457200" progId="Equation.DSMT4">
                  <p:embed/>
                </p:oleObj>
              </mc:Choice>
              <mc:Fallback>
                <p:oleObj name="Equation" r:id="rId11" imgW="18034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05878" y="4503401"/>
                        <a:ext cx="3763963" cy="960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/>
          <p:cNvCxnSpPr/>
          <p:nvPr/>
        </p:nvCxnSpPr>
        <p:spPr>
          <a:xfrm flipV="1">
            <a:off x="2958278" y="4646936"/>
            <a:ext cx="729628" cy="2701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749389" y="5118502"/>
            <a:ext cx="729628" cy="2701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493811" y="4655800"/>
            <a:ext cx="729628" cy="2701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892731" y="5118502"/>
            <a:ext cx="729628" cy="2701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887913" y="5084623"/>
            <a:ext cx="729628" cy="2701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763550" y="4655800"/>
            <a:ext cx="729628" cy="2701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507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660463" y="4514849"/>
            <a:ext cx="5257800" cy="1565275"/>
          </a:xfrm>
        </p:spPr>
        <p:txBody>
          <a:bodyPr>
            <a:normAutofit/>
          </a:bodyPr>
          <a:lstStyle/>
          <a:p>
            <a:r>
              <a:rPr lang="en-US" dirty="0" smtClean="0"/>
              <a:t>Students will be able </a:t>
            </a:r>
            <a:r>
              <a:rPr lang="en-US" dirty="0" smtClean="0"/>
              <a:t>to add and subtract rational expressions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660463" y="657227"/>
            <a:ext cx="5257800" cy="3298825"/>
          </a:xfrm>
        </p:spPr>
        <p:txBody>
          <a:bodyPr/>
          <a:lstStyle/>
          <a:p>
            <a:r>
              <a:rPr lang="en-US" dirty="0" smtClean="0"/>
              <a:t>Section </a:t>
            </a:r>
            <a:r>
              <a:rPr lang="en-US" dirty="0" smtClean="0"/>
              <a:t>8.5 Part 1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Rational Expressions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92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Inverse Variation </a:t>
            </a:r>
            <a:r>
              <a:rPr lang="en-US" dirty="0" smtClean="0"/>
              <a:t>- a function of the form y = k/x, x=k/y, or  </a:t>
            </a:r>
            <a:r>
              <a:rPr lang="en-US" dirty="0" err="1" smtClean="0"/>
              <a:t>xy</a:t>
            </a:r>
            <a:r>
              <a:rPr lang="en-US" dirty="0" smtClean="0"/>
              <a:t> = k, where k ≠ 0.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278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6245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Add or Subtract.</a:t>
            </a:r>
          </a:p>
          <a:p>
            <a:pPr marL="0" indent="0">
              <a:buNone/>
            </a:pPr>
            <a:r>
              <a:rPr lang="en-US" dirty="0" smtClean="0"/>
              <a:t>1.  									2.  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5490323"/>
              </p:ext>
            </p:extLst>
          </p:nvPr>
        </p:nvGraphicFramePr>
        <p:xfrm>
          <a:off x="1100776" y="1720386"/>
          <a:ext cx="1234338" cy="1023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7" name="Equation" r:id="rId3" imgW="520700" imgH="431800" progId="Equation.DSMT4">
                  <p:embed/>
                </p:oleObj>
              </mc:Choice>
              <mc:Fallback>
                <p:oleObj name="Equation" r:id="rId3" imgW="5207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00776" y="1720386"/>
                        <a:ext cx="1234338" cy="10235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3550571"/>
              </p:ext>
            </p:extLst>
          </p:nvPr>
        </p:nvGraphicFramePr>
        <p:xfrm>
          <a:off x="5815377" y="1720386"/>
          <a:ext cx="1234338" cy="1023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8" name="Equation" r:id="rId5" imgW="520700" imgH="431800" progId="Equation.DSMT4">
                  <p:embed/>
                </p:oleObj>
              </mc:Choice>
              <mc:Fallback>
                <p:oleObj name="Equation" r:id="rId5" imgW="5207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15377" y="1720386"/>
                        <a:ext cx="1234338" cy="10235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1465638"/>
              </p:ext>
            </p:extLst>
          </p:nvPr>
        </p:nvGraphicFramePr>
        <p:xfrm>
          <a:off x="1446213" y="3143250"/>
          <a:ext cx="542925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9" name="Equation" r:id="rId7" imgW="228600" imgH="431800" progId="Equation.DSMT4">
                  <p:embed/>
                </p:oleObj>
              </mc:Choice>
              <mc:Fallback>
                <p:oleObj name="Equation" r:id="rId7" imgW="2286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46213" y="3143250"/>
                        <a:ext cx="542925" cy="1023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6001343"/>
              </p:ext>
            </p:extLst>
          </p:nvPr>
        </p:nvGraphicFramePr>
        <p:xfrm>
          <a:off x="6146800" y="3143250"/>
          <a:ext cx="573088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0" name="Equation" r:id="rId9" imgW="241300" imgH="431800" progId="Equation.DSMT4">
                  <p:embed/>
                </p:oleObj>
              </mc:Choice>
              <mc:Fallback>
                <p:oleObj name="Equation" r:id="rId9" imgW="2413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146800" y="3143250"/>
                        <a:ext cx="573088" cy="1023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114291" y="37631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733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675" y="1600200"/>
            <a:ext cx="8674469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660066"/>
                </a:solidFill>
              </a:rPr>
              <a:t>Steps to Add or Subtract Rational Expressions: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cs typeface="Comic Sans MS"/>
              </a:rPr>
              <a:t>Find </a:t>
            </a:r>
            <a:r>
              <a:rPr lang="en-US" dirty="0">
                <a:cs typeface="Comic Sans MS"/>
              </a:rPr>
              <a:t>the LCD of the rational expressions.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cs typeface="Comic Sans MS"/>
              </a:rPr>
              <a:t>Write </a:t>
            </a:r>
            <a:r>
              <a:rPr lang="en-US" dirty="0">
                <a:cs typeface="Comic Sans MS"/>
              </a:rPr>
              <a:t>each rational expression as an equivalent rational expression whose denominator is the LCD found in Step 1.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cs typeface="Comic Sans MS"/>
              </a:rPr>
              <a:t>Add </a:t>
            </a:r>
            <a:r>
              <a:rPr lang="en-US" dirty="0">
                <a:cs typeface="Comic Sans MS"/>
              </a:rPr>
              <a:t>or subtract numerators, and write the result over the denominator.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cs typeface="Comic Sans MS"/>
              </a:rPr>
              <a:t>Simplify </a:t>
            </a:r>
            <a:r>
              <a:rPr lang="en-US" dirty="0">
                <a:cs typeface="Comic Sans MS"/>
              </a:rPr>
              <a:t>resulting rational expression, if possible</a:t>
            </a:r>
            <a:r>
              <a:rPr lang="en-US" dirty="0" smtClean="0">
                <a:cs typeface="Comic Sans MS"/>
              </a:rPr>
              <a:t>.</a:t>
            </a:r>
            <a:endParaRPr lang="en-US" dirty="0"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213961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033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What is the least common multiple (LCM) of   2x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- 8x + 8 and 15x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- 60.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83413" y="2398004"/>
            <a:ext cx="5307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Find the prime factors of each expression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952616"/>
              </p:ext>
            </p:extLst>
          </p:nvPr>
        </p:nvGraphicFramePr>
        <p:xfrm>
          <a:off x="1026576" y="3002449"/>
          <a:ext cx="1933575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1" name="Equation" r:id="rId3" imgW="927100" imgH="660400" progId="Equation.DSMT4">
                  <p:embed/>
                </p:oleObj>
              </mc:Choice>
              <mc:Fallback>
                <p:oleObj name="Equation" r:id="rId3" imgW="927100" imgH="660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6576" y="3002449"/>
                        <a:ext cx="1933575" cy="1384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2264644"/>
              </p:ext>
            </p:extLst>
          </p:nvPr>
        </p:nvGraphicFramePr>
        <p:xfrm>
          <a:off x="3331796" y="3002449"/>
          <a:ext cx="2544762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2" name="Equation" r:id="rId5" imgW="1219200" imgH="660400" progId="Equation.DSMT4">
                  <p:embed/>
                </p:oleObj>
              </mc:Choice>
              <mc:Fallback>
                <p:oleObj name="Equation" r:id="rId5" imgW="1219200" imgH="660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31796" y="3002449"/>
                        <a:ext cx="2544762" cy="1384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35812" y="4603920"/>
            <a:ext cx="8195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Identify the greatest power of each factor in each expression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1524806"/>
              </p:ext>
            </p:extLst>
          </p:nvPr>
        </p:nvGraphicFramePr>
        <p:xfrm>
          <a:off x="1026576" y="5087084"/>
          <a:ext cx="30194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3" name="Equation" r:id="rId7" imgW="1447800" imgH="241300" progId="Equation.DSMT4">
                  <p:embed/>
                </p:oleObj>
              </mc:Choice>
              <mc:Fallback>
                <p:oleObj name="Equation" r:id="rId7" imgW="14478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26576" y="5087084"/>
                        <a:ext cx="3019425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88212" y="5682904"/>
            <a:ext cx="8195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Least Common Multiple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3520944"/>
              </p:ext>
            </p:extLst>
          </p:nvPr>
        </p:nvGraphicFramePr>
        <p:xfrm>
          <a:off x="1550988" y="6165850"/>
          <a:ext cx="227647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4" name="Equation" r:id="rId9" imgW="1092200" imgH="241300" progId="Equation.DSMT4">
                  <p:embed/>
                </p:oleObj>
              </mc:Choice>
              <mc:Fallback>
                <p:oleObj name="Equation" r:id="rId9" imgW="10922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50988" y="6165850"/>
                        <a:ext cx="2276475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886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111"/>
            <a:ext cx="8229600" cy="1143000"/>
          </a:xfrm>
        </p:spPr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7609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What is the sum of the two rational expressions in simplest form?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820079"/>
              </p:ext>
            </p:extLst>
          </p:nvPr>
        </p:nvGraphicFramePr>
        <p:xfrm>
          <a:off x="3508375" y="1263650"/>
          <a:ext cx="3284538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6" name="Equation" r:id="rId3" imgW="1574800" imgH="431800" progId="Equation.DSMT4">
                  <p:embed/>
                </p:oleObj>
              </mc:Choice>
              <mc:Fallback>
                <p:oleObj name="Equation" r:id="rId3" imgW="15748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08375" y="1263650"/>
                        <a:ext cx="3284538" cy="906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2573634"/>
            <a:ext cx="2348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Factor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4885193"/>
              </p:ext>
            </p:extLst>
          </p:nvPr>
        </p:nvGraphicFramePr>
        <p:xfrm>
          <a:off x="1512888" y="2295525"/>
          <a:ext cx="3363912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7" name="Equation" r:id="rId5" imgW="1612900" imgH="457200" progId="Equation.DSMT4">
                  <p:embed/>
                </p:oleObj>
              </mc:Choice>
              <mc:Fallback>
                <p:oleObj name="Equation" r:id="rId5" imgW="16129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12888" y="2295525"/>
                        <a:ext cx="3363912" cy="960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496424"/>
              </p:ext>
            </p:extLst>
          </p:nvPr>
        </p:nvGraphicFramePr>
        <p:xfrm>
          <a:off x="5572793" y="2573634"/>
          <a:ext cx="2674938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8" name="Equation" r:id="rId7" imgW="1282700" imgH="203200" progId="Equation.DSMT4">
                  <p:embed/>
                </p:oleObj>
              </mc:Choice>
              <mc:Fallback>
                <p:oleObj name="Equation" r:id="rId7" imgW="12827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72793" y="2573634"/>
                        <a:ext cx="2674938" cy="427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5206296"/>
              </p:ext>
            </p:extLst>
          </p:nvPr>
        </p:nvGraphicFramePr>
        <p:xfrm>
          <a:off x="2757487" y="3422369"/>
          <a:ext cx="4238625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9" name="Equation" r:id="rId9" imgW="2032000" imgH="457200" progId="Equation.DSMT4">
                  <p:embed/>
                </p:oleObj>
              </mc:Choice>
              <mc:Fallback>
                <p:oleObj name="Equation" r:id="rId9" imgW="20320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757487" y="3422369"/>
                        <a:ext cx="4238625" cy="960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09600" y="3367143"/>
            <a:ext cx="23486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Rewrite with a common denominator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6585452"/>
              </p:ext>
            </p:extLst>
          </p:nvPr>
        </p:nvGraphicFramePr>
        <p:xfrm>
          <a:off x="2757487" y="4382806"/>
          <a:ext cx="4211637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30" name="Equation" r:id="rId11" imgW="2019300" imgH="457200" progId="Equation.DSMT4">
                  <p:embed/>
                </p:oleObj>
              </mc:Choice>
              <mc:Fallback>
                <p:oleObj name="Equation" r:id="rId11" imgW="20193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757487" y="4382806"/>
                        <a:ext cx="4211637" cy="960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09600" y="4727203"/>
            <a:ext cx="2348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Simplify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1800819"/>
              </p:ext>
            </p:extLst>
          </p:nvPr>
        </p:nvGraphicFramePr>
        <p:xfrm>
          <a:off x="4170363" y="5547899"/>
          <a:ext cx="2012950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31" name="Equation" r:id="rId13" imgW="965200" imgH="457200" progId="Equation.DSMT4">
                  <p:embed/>
                </p:oleObj>
              </mc:Choice>
              <mc:Fallback>
                <p:oleObj name="Equation" r:id="rId13" imgW="9652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170363" y="5547899"/>
                        <a:ext cx="2012950" cy="960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58228" y="5891609"/>
            <a:ext cx="2348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Add numerators</a:t>
            </a:r>
          </a:p>
        </p:txBody>
      </p:sp>
    </p:spTree>
    <p:extLst>
      <p:ext uri="{BB962C8B-B14F-4D97-AF65-F5344CB8AC3E}">
        <p14:creationId xmlns:p14="http://schemas.microsoft.com/office/powerpoint/2010/main" val="2429660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  <p:bldP spid="1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3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04181" y="87734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What is the difference of the two rational expressions in simplest form?</a:t>
            </a:r>
            <a:endParaRPr lang="en-US" sz="28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3704555"/>
              </p:ext>
            </p:extLst>
          </p:nvPr>
        </p:nvGraphicFramePr>
        <p:xfrm>
          <a:off x="5927725" y="1368425"/>
          <a:ext cx="2728913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7" name="Equation" r:id="rId3" imgW="1308100" imgH="431800" progId="Equation.DSMT4">
                  <p:embed/>
                </p:oleObj>
              </mc:Choice>
              <mc:Fallback>
                <p:oleObj name="Equation" r:id="rId3" imgW="13081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27725" y="1368425"/>
                        <a:ext cx="2728913" cy="906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7200" y="2573634"/>
            <a:ext cx="2348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Factor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9178528"/>
              </p:ext>
            </p:extLst>
          </p:nvPr>
        </p:nvGraphicFramePr>
        <p:xfrm>
          <a:off x="1619250" y="2295525"/>
          <a:ext cx="3151188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8" name="Equation" r:id="rId5" imgW="1511300" imgH="457200" progId="Equation.DSMT4">
                  <p:embed/>
                </p:oleObj>
              </mc:Choice>
              <mc:Fallback>
                <p:oleObj name="Equation" r:id="rId5" imgW="15113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19250" y="2295525"/>
                        <a:ext cx="3151188" cy="960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614950"/>
              </p:ext>
            </p:extLst>
          </p:nvPr>
        </p:nvGraphicFramePr>
        <p:xfrm>
          <a:off x="5584825" y="2573338"/>
          <a:ext cx="2649538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9" name="Equation" r:id="rId7" imgW="1270000" imgH="203200" progId="Equation.DSMT4">
                  <p:embed/>
                </p:oleObj>
              </mc:Choice>
              <mc:Fallback>
                <p:oleObj name="Equation" r:id="rId7" imgW="12700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84825" y="2573338"/>
                        <a:ext cx="2649538" cy="427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705068"/>
              </p:ext>
            </p:extLst>
          </p:nvPr>
        </p:nvGraphicFramePr>
        <p:xfrm>
          <a:off x="2652713" y="3422650"/>
          <a:ext cx="4449762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0" name="Equation" r:id="rId9" imgW="2133600" imgH="457200" progId="Equation.DSMT4">
                  <p:embed/>
                </p:oleObj>
              </mc:Choice>
              <mc:Fallback>
                <p:oleObj name="Equation" r:id="rId9" imgW="21336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652713" y="3422650"/>
                        <a:ext cx="4449762" cy="960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57200" y="3367143"/>
            <a:ext cx="23486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Rewrite with a common denominator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4395250"/>
              </p:ext>
            </p:extLst>
          </p:nvPr>
        </p:nvGraphicFramePr>
        <p:xfrm>
          <a:off x="2770188" y="4382806"/>
          <a:ext cx="4184650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1" name="Equation" r:id="rId11" imgW="2006600" imgH="457200" progId="Equation.DSMT4">
                  <p:embed/>
                </p:oleObj>
              </mc:Choice>
              <mc:Fallback>
                <p:oleObj name="Equation" r:id="rId11" imgW="20066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770188" y="4382806"/>
                        <a:ext cx="4184650" cy="960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57200" y="4727203"/>
            <a:ext cx="2348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Simplify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4100905"/>
              </p:ext>
            </p:extLst>
          </p:nvPr>
        </p:nvGraphicFramePr>
        <p:xfrm>
          <a:off x="2981339" y="5547899"/>
          <a:ext cx="2012950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2" name="Equation" r:id="rId13" imgW="965200" imgH="457200" progId="Equation.DSMT4">
                  <p:embed/>
                </p:oleObj>
              </mc:Choice>
              <mc:Fallback>
                <p:oleObj name="Equation" r:id="rId13" imgW="9652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981339" y="5547899"/>
                        <a:ext cx="2012950" cy="960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57200" y="5865850"/>
            <a:ext cx="2348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Add numerators</a:t>
            </a:r>
          </a:p>
        </p:txBody>
      </p:sp>
    </p:spTree>
    <p:extLst>
      <p:ext uri="{BB962C8B-B14F-4D97-AF65-F5344CB8AC3E}">
        <p14:creationId xmlns:p14="http://schemas.microsoft.com/office/powerpoint/2010/main" val="2443191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6" grpId="0"/>
      <p:bldP spid="1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660463" y="4514849"/>
            <a:ext cx="5257800" cy="1565275"/>
          </a:xfrm>
        </p:spPr>
        <p:txBody>
          <a:bodyPr>
            <a:normAutofit/>
          </a:bodyPr>
          <a:lstStyle/>
          <a:p>
            <a:r>
              <a:rPr lang="en-US" dirty="0" smtClean="0"/>
              <a:t>Students will be able </a:t>
            </a:r>
            <a:r>
              <a:rPr lang="en-US" dirty="0" smtClean="0"/>
              <a:t>to add and subtract rational expressions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660463" y="657227"/>
            <a:ext cx="5257800" cy="3298825"/>
          </a:xfrm>
        </p:spPr>
        <p:txBody>
          <a:bodyPr/>
          <a:lstStyle/>
          <a:p>
            <a:r>
              <a:rPr lang="en-US" dirty="0" smtClean="0"/>
              <a:t>Section </a:t>
            </a:r>
            <a:r>
              <a:rPr lang="en-US" dirty="0" smtClean="0"/>
              <a:t>8.5 Part 2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Rational Expressions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63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62451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Find the least </a:t>
            </a:r>
            <a:r>
              <a:rPr lang="en-US" dirty="0"/>
              <a:t>c</a:t>
            </a:r>
            <a:r>
              <a:rPr lang="en-US" dirty="0" smtClean="0"/>
              <a:t>ommon </a:t>
            </a:r>
            <a:r>
              <a:rPr lang="en-US" dirty="0"/>
              <a:t>m</a:t>
            </a:r>
            <a:r>
              <a:rPr lang="en-US" dirty="0" smtClean="0"/>
              <a:t>ultiple of the two numbers.</a:t>
            </a:r>
          </a:p>
          <a:p>
            <a:pPr marL="514350" indent="-514350">
              <a:buAutoNum type="arabicPeriod"/>
            </a:pPr>
            <a:r>
              <a:rPr lang="en-US" dirty="0" smtClean="0"/>
              <a:t>7, 21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21</a:t>
            </a:r>
          </a:p>
          <a:p>
            <a:pPr marL="0" indent="0">
              <a:buNone/>
            </a:pPr>
            <a:r>
              <a:rPr lang="en-US" dirty="0" smtClean="0"/>
              <a:t>2. 6, 10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30</a:t>
            </a:r>
          </a:p>
          <a:p>
            <a:pPr marL="0" indent="0">
              <a:buNone/>
            </a:pPr>
            <a:r>
              <a:rPr lang="en-US" dirty="0" smtClean="0"/>
              <a:t>3. 11, 17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>
                <a:solidFill>
                  <a:srgbClr val="FF0000"/>
                </a:solidFill>
              </a:rPr>
              <a:t>187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79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Concepts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cs typeface="Comic Sans MS"/>
              </a:rPr>
              <a:t>Complex F</a:t>
            </a:r>
            <a:r>
              <a:rPr lang="en-US" dirty="0" smtClean="0">
                <a:solidFill>
                  <a:srgbClr val="0000FF"/>
                </a:solidFill>
                <a:cs typeface="Comic Sans MS"/>
              </a:rPr>
              <a:t>raction </a:t>
            </a:r>
            <a:r>
              <a:rPr lang="en-US" dirty="0" smtClean="0">
                <a:cs typeface="Comic Sans MS"/>
              </a:rPr>
              <a:t>- </a:t>
            </a:r>
            <a:r>
              <a:rPr lang="en-US" dirty="0">
                <a:cs typeface="Comic Sans MS"/>
              </a:rPr>
              <a:t>a fraction that has a fraction in its numerator or denominator or in both its numerator and denominator.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365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139" y="1140861"/>
            <a:ext cx="8809587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What is the simplest form of the complex fraction? 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3175085"/>
              </p:ext>
            </p:extLst>
          </p:nvPr>
        </p:nvGraphicFramePr>
        <p:xfrm>
          <a:off x="280170" y="1689240"/>
          <a:ext cx="927100" cy="192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8" name="Equation" r:id="rId3" imgW="444500" imgH="914400" progId="Equation.DSMT4">
                  <p:embed/>
                </p:oleObj>
              </mc:Choice>
              <mc:Fallback>
                <p:oleObj name="Equation" r:id="rId3" imgW="44450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0170" y="1689240"/>
                        <a:ext cx="927100" cy="1920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203335"/>
              </p:ext>
            </p:extLst>
          </p:nvPr>
        </p:nvGraphicFramePr>
        <p:xfrm>
          <a:off x="280170" y="3838774"/>
          <a:ext cx="1112838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9" name="Equation" r:id="rId5" imgW="533400" imgH="215900" progId="Equation.DSMT4">
                  <p:embed/>
                </p:oleObj>
              </mc:Choice>
              <mc:Fallback>
                <p:oleObj name="Equation" r:id="rId5" imgW="5334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0170" y="3838774"/>
                        <a:ext cx="1112838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19414" y="1661127"/>
            <a:ext cx="23486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Rewrite with a common denominator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9284391"/>
              </p:ext>
            </p:extLst>
          </p:nvPr>
        </p:nvGraphicFramePr>
        <p:xfrm>
          <a:off x="1719414" y="2649677"/>
          <a:ext cx="1800225" cy="192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80" name="Equation" r:id="rId7" imgW="863600" imgH="914400" progId="Equation.DSMT4">
                  <p:embed/>
                </p:oleObj>
              </mc:Choice>
              <mc:Fallback>
                <p:oleObj name="Equation" r:id="rId7" imgW="86360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19414" y="2649677"/>
                        <a:ext cx="1800225" cy="1920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707732" y="2033807"/>
            <a:ext cx="2348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Simplify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4689132"/>
              </p:ext>
            </p:extLst>
          </p:nvPr>
        </p:nvGraphicFramePr>
        <p:xfrm>
          <a:off x="3519639" y="2649677"/>
          <a:ext cx="1482725" cy="192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81" name="Equation" r:id="rId9" imgW="711200" imgH="914400" progId="Equation.DSMT4">
                  <p:embed/>
                </p:oleObj>
              </mc:Choice>
              <mc:Fallback>
                <p:oleObj name="Equation" r:id="rId9" imgW="71120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19639" y="2649677"/>
                        <a:ext cx="1482725" cy="1920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123969" y="1833752"/>
            <a:ext cx="1626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Add </a:t>
            </a:r>
          </a:p>
          <a:p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numerators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895188"/>
              </p:ext>
            </p:extLst>
          </p:nvPr>
        </p:nvGraphicFramePr>
        <p:xfrm>
          <a:off x="5002364" y="2649360"/>
          <a:ext cx="1271588" cy="192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82" name="Equation" r:id="rId11" imgW="609600" imgH="914400" progId="Equation.DSMT4">
                  <p:embed/>
                </p:oleObj>
              </mc:Choice>
              <mc:Fallback>
                <p:oleObj name="Equation" r:id="rId11" imgW="60960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002364" y="2649360"/>
                        <a:ext cx="1271588" cy="1920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616410" y="1833752"/>
            <a:ext cx="1898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Multiply by the reciprocal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3348382"/>
              </p:ext>
            </p:extLst>
          </p:nvPr>
        </p:nvGraphicFramePr>
        <p:xfrm>
          <a:off x="6273952" y="3103702"/>
          <a:ext cx="2146300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83" name="Equation" r:id="rId13" imgW="1028700" imgH="482600" progId="Equation.DSMT4">
                  <p:embed/>
                </p:oleObj>
              </mc:Choice>
              <mc:Fallback>
                <p:oleObj name="Equation" r:id="rId13" imgW="1028700" imgH="482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273952" y="3103702"/>
                        <a:ext cx="2146300" cy="101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851624" y="4702758"/>
            <a:ext cx="1898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Simplify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4806524"/>
              </p:ext>
            </p:extLst>
          </p:nvPr>
        </p:nvGraphicFramePr>
        <p:xfrm>
          <a:off x="6832600" y="4373563"/>
          <a:ext cx="1219200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84" name="Equation" r:id="rId15" imgW="584200" imgH="482600" progId="Equation.DSMT4">
                  <p:embed/>
                </p:oleObj>
              </mc:Choice>
              <mc:Fallback>
                <p:oleObj name="Equation" r:id="rId15" imgW="584200" imgH="482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832600" y="4373563"/>
                        <a:ext cx="1219200" cy="101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6187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13" grpId="0"/>
      <p:bldP spid="1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5651" y="1174459"/>
            <a:ext cx="8968349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</a:t>
            </a:r>
            <a:r>
              <a:rPr lang="en-US" sz="2800" dirty="0"/>
              <a:t>hat is the simplest form of the complex fraction? 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4812631"/>
              </p:ext>
            </p:extLst>
          </p:nvPr>
        </p:nvGraphicFramePr>
        <p:xfrm>
          <a:off x="457200" y="1662532"/>
          <a:ext cx="874713" cy="136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20" name="Equation" r:id="rId4" imgW="419100" imgH="647700" progId="Equation.DSMT4">
                  <p:embed/>
                </p:oleObj>
              </mc:Choice>
              <mc:Fallback>
                <p:oleObj name="Equation" r:id="rId4" imgW="419100" imgH="647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1662532"/>
                        <a:ext cx="874713" cy="1360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9774189"/>
              </p:ext>
            </p:extLst>
          </p:nvPr>
        </p:nvGraphicFramePr>
        <p:xfrm>
          <a:off x="344488" y="3878263"/>
          <a:ext cx="98107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21" name="Equation" r:id="rId6" imgW="469900" imgH="177800" progId="Equation.DSMT4">
                  <p:embed/>
                </p:oleObj>
              </mc:Choice>
              <mc:Fallback>
                <p:oleObj name="Equation" r:id="rId6" imgW="4699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4488" y="3878263"/>
                        <a:ext cx="981075" cy="374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19414" y="1661127"/>
            <a:ext cx="23486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Rewrite with a common denominator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5429606"/>
              </p:ext>
            </p:extLst>
          </p:nvPr>
        </p:nvGraphicFramePr>
        <p:xfrm>
          <a:off x="1719414" y="2942608"/>
          <a:ext cx="1376363" cy="1360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22" name="Equation" r:id="rId8" imgW="660400" imgH="647700" progId="Equation.DSMT4">
                  <p:embed/>
                </p:oleObj>
              </mc:Choice>
              <mc:Fallback>
                <p:oleObj name="Equation" r:id="rId8" imgW="660400" imgH="647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719414" y="2942608"/>
                        <a:ext cx="1376363" cy="1360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707732" y="2033807"/>
            <a:ext cx="2348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Simplify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5577043"/>
              </p:ext>
            </p:extLst>
          </p:nvPr>
        </p:nvGraphicFramePr>
        <p:xfrm>
          <a:off x="3527649" y="2942608"/>
          <a:ext cx="1323975" cy="1360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23" name="Equation" r:id="rId10" imgW="635000" imgH="647700" progId="Equation.DSMT4">
                  <p:embed/>
                </p:oleObj>
              </mc:Choice>
              <mc:Fallback>
                <p:oleObj name="Equation" r:id="rId10" imgW="635000" imgH="647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527649" y="2942608"/>
                        <a:ext cx="1323975" cy="1360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123969" y="1833752"/>
            <a:ext cx="1626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Add </a:t>
            </a:r>
          </a:p>
          <a:p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numerators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8569119"/>
              </p:ext>
            </p:extLst>
          </p:nvPr>
        </p:nvGraphicFramePr>
        <p:xfrm>
          <a:off x="5014913" y="2928938"/>
          <a:ext cx="1246187" cy="1360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24" name="Equation" r:id="rId12" imgW="596900" imgH="647700" progId="Equation.DSMT4">
                  <p:embed/>
                </p:oleObj>
              </mc:Choice>
              <mc:Fallback>
                <p:oleObj name="Equation" r:id="rId12" imgW="596900" imgH="647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014913" y="2928938"/>
                        <a:ext cx="1246187" cy="1360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616410" y="1833752"/>
            <a:ext cx="1898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Multiply by the reciprocal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2855522"/>
              </p:ext>
            </p:extLst>
          </p:nvPr>
        </p:nvGraphicFramePr>
        <p:xfrm>
          <a:off x="6484938" y="3116263"/>
          <a:ext cx="1722437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25" name="Equation" r:id="rId14" imgW="825500" imgH="469900" progId="Equation.DSMT4">
                  <p:embed/>
                </p:oleObj>
              </mc:Choice>
              <mc:Fallback>
                <p:oleObj name="Equation" r:id="rId14" imgW="8255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484938" y="3116263"/>
                        <a:ext cx="1722437" cy="985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851624" y="4702758"/>
            <a:ext cx="1898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Simplify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940532"/>
              </p:ext>
            </p:extLst>
          </p:nvPr>
        </p:nvGraphicFramePr>
        <p:xfrm>
          <a:off x="6845300" y="4386263"/>
          <a:ext cx="1193800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26" name="Equation" r:id="rId16" imgW="571500" imgH="469900" progId="Equation.DSMT4">
                  <p:embed/>
                </p:oleObj>
              </mc:Choice>
              <mc:Fallback>
                <p:oleObj name="Equation" r:id="rId16" imgW="5715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845300" y="4386263"/>
                        <a:ext cx="1193800" cy="985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3505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1456"/>
            <a:ext cx="8229600" cy="4994708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Is the relationship between the variables a direct variation, an inverse variation, or neither?  Write function a models for the direct and inverse variations.</a:t>
            </a:r>
          </a:p>
          <a:p>
            <a:pPr marL="0" indent="0">
              <a:buNone/>
            </a:pPr>
            <a:r>
              <a:rPr lang="en-US" dirty="0" smtClean="0"/>
              <a:t>a.							b. 				</a:t>
            </a: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/>
              <a:t> </a:t>
            </a:r>
            <a:r>
              <a:rPr lang="en-US" dirty="0" smtClean="0"/>
              <a:t> c.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14629"/>
              </p:ext>
            </p:extLst>
          </p:nvPr>
        </p:nvGraphicFramePr>
        <p:xfrm>
          <a:off x="1154545" y="2881745"/>
          <a:ext cx="161636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182"/>
                <a:gridCol w="80818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/>
                        </a:rPr>
                        <a:t>x</a:t>
                      </a:r>
                      <a:endParaRPr lang="en-US" dirty="0">
                        <a:latin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/>
                        </a:rPr>
                        <a:t>y</a:t>
                      </a:r>
                      <a:endParaRPr lang="en-US" dirty="0">
                        <a:latin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/>
                        </a:rPr>
                        <a:t>2</a:t>
                      </a:r>
                      <a:endParaRPr lang="en-US" dirty="0">
                        <a:latin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/>
                        </a:rPr>
                        <a:t>0.7</a:t>
                      </a:r>
                      <a:endParaRPr lang="en-US" dirty="0">
                        <a:latin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/>
                        </a:rPr>
                        <a:t>4</a:t>
                      </a:r>
                      <a:endParaRPr lang="en-US" dirty="0">
                        <a:latin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/>
                        </a:rPr>
                        <a:t>0.35</a:t>
                      </a:r>
                      <a:endParaRPr lang="en-US" dirty="0">
                        <a:latin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/>
                        </a:rPr>
                        <a:t>7</a:t>
                      </a:r>
                      <a:endParaRPr lang="en-US" dirty="0">
                        <a:latin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/>
                        </a:rPr>
                        <a:t>0.2</a:t>
                      </a:r>
                      <a:endParaRPr lang="en-US" dirty="0">
                        <a:latin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/>
                        </a:rPr>
                        <a:t>14</a:t>
                      </a:r>
                      <a:endParaRPr lang="en-US" dirty="0">
                        <a:latin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/>
                        </a:rPr>
                        <a:t>0.1</a:t>
                      </a:r>
                      <a:endParaRPr lang="en-US" dirty="0">
                        <a:latin typeface="Comic Sans M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049846"/>
              </p:ext>
            </p:extLst>
          </p:nvPr>
        </p:nvGraphicFramePr>
        <p:xfrm>
          <a:off x="7333672" y="2881745"/>
          <a:ext cx="161636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182"/>
                <a:gridCol w="80818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/>
                        </a:rPr>
                        <a:t>x</a:t>
                      </a:r>
                      <a:endParaRPr lang="en-US" dirty="0">
                        <a:latin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/>
                        </a:rPr>
                        <a:t>y</a:t>
                      </a:r>
                      <a:endParaRPr lang="en-US" dirty="0">
                        <a:latin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/>
                        </a:rPr>
                        <a:t>-2</a:t>
                      </a:r>
                      <a:endParaRPr lang="en-US" dirty="0">
                        <a:latin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/>
                        </a:rPr>
                        <a:t>5</a:t>
                      </a:r>
                      <a:endParaRPr lang="en-US" dirty="0">
                        <a:latin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/>
                        </a:rPr>
                        <a:t>4</a:t>
                      </a:r>
                      <a:endParaRPr lang="en-US" dirty="0">
                        <a:latin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/>
                        </a:rPr>
                        <a:t>-10</a:t>
                      </a:r>
                      <a:endParaRPr lang="en-US" dirty="0">
                        <a:latin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/>
                        </a:rPr>
                        <a:t>6</a:t>
                      </a:r>
                      <a:endParaRPr lang="en-US" dirty="0">
                        <a:latin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/>
                        </a:rPr>
                        <a:t>-15</a:t>
                      </a:r>
                      <a:endParaRPr lang="en-US" dirty="0">
                        <a:latin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/>
                        </a:rPr>
                        <a:t>8</a:t>
                      </a:r>
                      <a:endParaRPr lang="en-US" dirty="0">
                        <a:latin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/>
                        </a:rPr>
                        <a:t>-20</a:t>
                      </a:r>
                      <a:endParaRPr lang="en-US" dirty="0">
                        <a:latin typeface="Comic Sans M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866343"/>
              </p:ext>
            </p:extLst>
          </p:nvPr>
        </p:nvGraphicFramePr>
        <p:xfrm>
          <a:off x="4299527" y="2881745"/>
          <a:ext cx="161636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182"/>
                <a:gridCol w="80818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/>
                        </a:rPr>
                        <a:t>x</a:t>
                      </a:r>
                      <a:endParaRPr lang="en-US" dirty="0">
                        <a:latin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/>
                        </a:rPr>
                        <a:t>y</a:t>
                      </a:r>
                      <a:endParaRPr lang="en-US" dirty="0">
                        <a:latin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/>
                        </a:rPr>
                        <a:t>-2</a:t>
                      </a:r>
                      <a:endParaRPr lang="en-US" dirty="0">
                        <a:latin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/>
                        </a:rPr>
                        <a:t>6</a:t>
                      </a:r>
                      <a:endParaRPr lang="en-US" dirty="0">
                        <a:latin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/>
                        </a:rPr>
                        <a:t>-1.3</a:t>
                      </a:r>
                      <a:endParaRPr lang="en-US" dirty="0">
                        <a:latin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/>
                        </a:rPr>
                        <a:t>5</a:t>
                      </a:r>
                      <a:endParaRPr lang="en-US" dirty="0">
                        <a:latin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/>
                        </a:rPr>
                        <a:t>7</a:t>
                      </a:r>
                      <a:endParaRPr lang="en-US" dirty="0">
                        <a:latin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/>
                        </a:rPr>
                        <a:t>-4</a:t>
                      </a:r>
                      <a:endParaRPr lang="en-US" dirty="0">
                        <a:latin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/>
                        </a:rPr>
                        <a:t>10</a:t>
                      </a:r>
                      <a:endParaRPr lang="en-US" dirty="0">
                        <a:latin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/>
                        </a:rPr>
                        <a:t>-15</a:t>
                      </a:r>
                      <a:endParaRPr lang="en-US" dirty="0">
                        <a:latin typeface="Comic Sans M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34291" y="5601855"/>
            <a:ext cx="2841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</a:rPr>
              <a:t>y varies inversely with x.</a:t>
            </a:r>
          </a:p>
          <a:p>
            <a:r>
              <a:rPr lang="en-US" dirty="0" smtClean="0">
                <a:solidFill>
                  <a:srgbClr val="FF0000"/>
                </a:solidFill>
                <a:latin typeface="Comic Sans MS"/>
              </a:rPr>
              <a:t>y = 1.4/x</a:t>
            </a:r>
            <a:endParaRPr lang="en-US" dirty="0">
              <a:solidFill>
                <a:srgbClr val="FF0000"/>
              </a:solidFill>
              <a:latin typeface="Comic Sans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58146" y="5601855"/>
            <a:ext cx="1039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</a:rPr>
              <a:t>Neither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11611" y="5601855"/>
            <a:ext cx="2732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</a:rPr>
              <a:t>y varies directly with x.</a:t>
            </a:r>
          </a:p>
          <a:p>
            <a:r>
              <a:rPr lang="en-US" dirty="0" smtClean="0">
                <a:solidFill>
                  <a:srgbClr val="FF0000"/>
                </a:solidFill>
                <a:latin typeface="Comic Sans MS"/>
              </a:rPr>
              <a:t>y = -2.5x</a:t>
            </a:r>
            <a:endParaRPr lang="en-US" dirty="0">
              <a:solidFill>
                <a:srgbClr val="FF0000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864264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660463" y="4514849"/>
            <a:ext cx="5257800" cy="1565275"/>
          </a:xfrm>
        </p:spPr>
        <p:txBody>
          <a:bodyPr>
            <a:normAutofit/>
          </a:bodyPr>
          <a:lstStyle/>
          <a:p>
            <a:r>
              <a:rPr lang="en-US" dirty="0" smtClean="0"/>
              <a:t>Students will be able </a:t>
            </a:r>
            <a:r>
              <a:rPr lang="en-US" dirty="0" smtClean="0"/>
              <a:t>to solve rational equations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660463" y="657227"/>
            <a:ext cx="5257800" cy="3298825"/>
          </a:xfrm>
        </p:spPr>
        <p:txBody>
          <a:bodyPr/>
          <a:lstStyle/>
          <a:p>
            <a:r>
              <a:rPr lang="en-US" dirty="0" smtClean="0"/>
              <a:t>Section </a:t>
            </a:r>
            <a:r>
              <a:rPr lang="en-US" dirty="0" smtClean="0"/>
              <a:t>8.6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Solving Rational Equations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87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62451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cs typeface="Comic Sans MS"/>
              </a:rPr>
              <a:t>Solve</a:t>
            </a:r>
            <a:r>
              <a:rPr lang="en-US" sz="2800" dirty="0" smtClean="0">
                <a:cs typeface="Comic Sans MS"/>
              </a:rPr>
              <a:t>.</a:t>
            </a:r>
            <a:endParaRPr lang="en-US" sz="2800" dirty="0">
              <a:cs typeface="Comic Sans MS"/>
            </a:endParaRPr>
          </a:p>
          <a:p>
            <a:pPr>
              <a:buFontTx/>
              <a:buAutoNum type="arabicPeriod"/>
            </a:pPr>
            <a:r>
              <a:rPr lang="en-US" sz="2800" dirty="0">
                <a:cs typeface="Comic Sans MS"/>
              </a:rPr>
              <a:t>x + 3 = 20</a:t>
            </a:r>
          </a:p>
          <a:p>
            <a:pPr marL="0" indent="0">
              <a:buNone/>
            </a:pPr>
            <a:r>
              <a:rPr lang="en-US" sz="2800" dirty="0" smtClean="0">
                <a:cs typeface="Comic Sans MS"/>
              </a:rPr>
              <a:t>	</a:t>
            </a:r>
            <a:r>
              <a:rPr lang="en-US" sz="2800" dirty="0" smtClean="0">
                <a:solidFill>
                  <a:srgbClr val="FF0000"/>
                </a:solidFill>
                <a:cs typeface="Comic Sans MS"/>
              </a:rPr>
              <a:t>x = 17</a:t>
            </a:r>
          </a:p>
          <a:p>
            <a:pPr>
              <a:buFontTx/>
              <a:buAutoNum type="arabicPeriod"/>
            </a:pPr>
            <a:endParaRPr lang="en-US" sz="2800" dirty="0">
              <a:cs typeface="Comic Sans MS"/>
            </a:endParaRPr>
          </a:p>
          <a:p>
            <a:pPr marL="0" indent="0">
              <a:buNone/>
            </a:pPr>
            <a:r>
              <a:rPr lang="en-US" sz="2800" dirty="0" smtClean="0">
                <a:cs typeface="Comic Sans MS"/>
              </a:rPr>
              <a:t>2.  2x </a:t>
            </a:r>
            <a:r>
              <a:rPr lang="en-US" sz="2800" dirty="0">
                <a:cs typeface="Comic Sans MS"/>
              </a:rPr>
              <a:t>- 7 = 13</a:t>
            </a:r>
          </a:p>
          <a:p>
            <a:pPr marL="0" indent="0">
              <a:buNone/>
            </a:pPr>
            <a:r>
              <a:rPr lang="en-US" sz="2800" dirty="0" smtClean="0">
                <a:cs typeface="Comic Sans MS"/>
              </a:rPr>
              <a:t>	</a:t>
            </a:r>
            <a:r>
              <a:rPr lang="en-US" sz="2800" dirty="0" smtClean="0">
                <a:solidFill>
                  <a:srgbClr val="FF0000"/>
                </a:solidFill>
                <a:cs typeface="Comic Sans MS"/>
              </a:rPr>
              <a:t>x = 10</a:t>
            </a:r>
          </a:p>
          <a:p>
            <a:pPr>
              <a:buFontTx/>
              <a:buAutoNum type="arabicPeriod"/>
            </a:pPr>
            <a:endParaRPr lang="en-US" sz="2800" dirty="0" smtClean="0">
              <a:cs typeface="Comic Sans MS"/>
            </a:endParaRPr>
          </a:p>
          <a:p>
            <a:pPr marL="514350" indent="-514350">
              <a:buAutoNum type="arabicPeriod" startAt="3"/>
            </a:pPr>
            <a:r>
              <a:rPr lang="en-US" sz="2800" dirty="0" smtClean="0">
                <a:cs typeface="Comic Sans MS"/>
              </a:rPr>
              <a:t>x</a:t>
            </a:r>
            <a:r>
              <a:rPr lang="en-US" sz="2800" baseline="30000" dirty="0" smtClean="0">
                <a:cs typeface="Comic Sans MS"/>
              </a:rPr>
              <a:t>2</a:t>
            </a:r>
            <a:r>
              <a:rPr lang="en-US" sz="2800" dirty="0" smtClean="0">
                <a:cs typeface="Comic Sans MS"/>
              </a:rPr>
              <a:t> </a:t>
            </a:r>
            <a:r>
              <a:rPr lang="en-US" sz="2800" dirty="0">
                <a:cs typeface="Comic Sans MS"/>
              </a:rPr>
              <a:t>+ 4x </a:t>
            </a:r>
            <a:r>
              <a:rPr lang="en-US" sz="2800" dirty="0" smtClean="0">
                <a:cs typeface="Comic Sans MS"/>
              </a:rPr>
              <a:t>- 12</a:t>
            </a:r>
            <a:r>
              <a:rPr lang="en-US" sz="2800" dirty="0">
                <a:cs typeface="Comic Sans MS"/>
              </a:rPr>
              <a:t>=</a:t>
            </a:r>
            <a:r>
              <a:rPr lang="en-US" sz="2800" dirty="0" smtClean="0">
                <a:cs typeface="Comic Sans MS"/>
              </a:rPr>
              <a:t>0</a:t>
            </a:r>
          </a:p>
          <a:p>
            <a:pPr marL="0" indent="0">
              <a:buNone/>
            </a:pPr>
            <a:r>
              <a:rPr lang="en-US" sz="2800" dirty="0">
                <a:cs typeface="Comic Sans MS"/>
              </a:rPr>
              <a:t>	</a:t>
            </a:r>
            <a:r>
              <a:rPr lang="en-US" sz="2800" dirty="0" smtClean="0">
                <a:solidFill>
                  <a:srgbClr val="FF0000"/>
                </a:solidFill>
                <a:cs typeface="Comic Sans MS"/>
              </a:rPr>
              <a:t>x = -6, 2</a:t>
            </a:r>
            <a:endParaRPr lang="en-US" sz="2800" dirty="0">
              <a:solidFill>
                <a:srgbClr val="FF0000"/>
              </a:solidFill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950799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8252"/>
            <a:ext cx="8229600" cy="1143000"/>
          </a:xfrm>
        </p:spPr>
        <p:txBody>
          <a:bodyPr/>
          <a:lstStyle/>
          <a:p>
            <a:r>
              <a:rPr lang="en-US" dirty="0" smtClean="0"/>
              <a:t>Key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49072"/>
            <a:ext cx="8229600" cy="52628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Rational Equation </a:t>
            </a:r>
            <a:r>
              <a:rPr lang="en-US" sz="2800" dirty="0" smtClean="0"/>
              <a:t>– an equation that contains at least one rational expression.</a:t>
            </a:r>
          </a:p>
          <a:p>
            <a:pPr marL="0" indent="0">
              <a:buNone/>
            </a:pPr>
            <a:endParaRPr lang="en-US" sz="2800" dirty="0">
              <a:solidFill>
                <a:srgbClr val="660066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rgbClr val="660066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660066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660066"/>
                </a:solidFill>
              </a:rPr>
              <a:t>Steps to Solve a Rational Equation: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000000"/>
                </a:solidFill>
              </a:rPr>
              <a:t>Factor the denominators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000000"/>
                </a:solidFill>
              </a:rPr>
              <a:t>Multiply each side by the LCD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000000"/>
                </a:solidFill>
              </a:rPr>
              <a:t>Simplify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000000"/>
                </a:solidFill>
              </a:rPr>
              <a:t>Solve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000000"/>
                </a:solidFill>
              </a:rPr>
              <a:t>Check for extraneous solutions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27575" y="1674329"/>
            <a:ext cx="2685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Rational Equation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66047" y="1674329"/>
            <a:ext cx="328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Not a Rational Equation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7179941"/>
              </p:ext>
            </p:extLst>
          </p:nvPr>
        </p:nvGraphicFramePr>
        <p:xfrm>
          <a:off x="1526005" y="1937412"/>
          <a:ext cx="1722438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3" name="Equation" r:id="rId3" imgW="825500" imgH="431800" progId="Equation.DSMT4">
                  <p:embed/>
                </p:oleObj>
              </mc:Choice>
              <mc:Fallback>
                <p:oleObj name="Equation" r:id="rId3" imgW="8255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6005" y="1937412"/>
                        <a:ext cx="1722438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861589"/>
              </p:ext>
            </p:extLst>
          </p:nvPr>
        </p:nvGraphicFramePr>
        <p:xfrm>
          <a:off x="5186183" y="2074439"/>
          <a:ext cx="129857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4" name="Equation" r:id="rId5" imgW="622300" imgH="431800" progId="Equation.DSMT4">
                  <p:embed/>
                </p:oleObj>
              </mc:Choice>
              <mc:Fallback>
                <p:oleObj name="Equation" r:id="rId5" imgW="6223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86183" y="2074439"/>
                        <a:ext cx="1298575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061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721" y="870661"/>
            <a:ext cx="8430079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What are the solutions of the rational equation?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2876352"/>
              </p:ext>
            </p:extLst>
          </p:nvPr>
        </p:nvGraphicFramePr>
        <p:xfrm>
          <a:off x="2042319" y="1286490"/>
          <a:ext cx="2889250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2" name="Equation" r:id="rId3" imgW="1384300" imgH="431800" progId="Equation.DSMT4">
                  <p:embed/>
                </p:oleObj>
              </mc:Choice>
              <mc:Fallback>
                <p:oleObj name="Equation" r:id="rId3" imgW="13843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42319" y="1286490"/>
                        <a:ext cx="2889250" cy="906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2539275"/>
            <a:ext cx="1062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Factor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9732991"/>
              </p:ext>
            </p:extLst>
          </p:nvPr>
        </p:nvGraphicFramePr>
        <p:xfrm>
          <a:off x="2042319" y="2192953"/>
          <a:ext cx="3817938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3" name="Equation" r:id="rId5" imgW="1828800" imgH="457200" progId="Equation.DSMT4">
                  <p:embed/>
                </p:oleObj>
              </mc:Choice>
              <mc:Fallback>
                <p:oleObj name="Equation" r:id="rId5" imgW="1828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42319" y="2192953"/>
                        <a:ext cx="3817938" cy="960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6763126"/>
              </p:ext>
            </p:extLst>
          </p:nvPr>
        </p:nvGraphicFramePr>
        <p:xfrm>
          <a:off x="6051132" y="2446338"/>
          <a:ext cx="246380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4" name="Equation" r:id="rId7" imgW="1181100" imgH="203200" progId="Equation.DSMT4">
                  <p:embed/>
                </p:oleObj>
              </mc:Choice>
              <mc:Fallback>
                <p:oleObj name="Equation" r:id="rId7" imgW="11811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51132" y="2446338"/>
                        <a:ext cx="2463800" cy="427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1526122"/>
              </p:ext>
            </p:extLst>
          </p:nvPr>
        </p:nvGraphicFramePr>
        <p:xfrm>
          <a:off x="1216024" y="3475253"/>
          <a:ext cx="7927976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5" name="Equation" r:id="rId9" imgW="3797300" imgH="482600" progId="Equation.DSMT4">
                  <p:embed/>
                </p:oleObj>
              </mc:Choice>
              <mc:Fallback>
                <p:oleObj name="Equation" r:id="rId9" imgW="3797300" imgH="482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16024" y="3475253"/>
                        <a:ext cx="7927976" cy="101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56721" y="3129560"/>
            <a:ext cx="17855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Multiply both sides by LCD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211500"/>
              </p:ext>
            </p:extLst>
          </p:nvPr>
        </p:nvGraphicFramePr>
        <p:xfrm>
          <a:off x="2211387" y="4636688"/>
          <a:ext cx="2968625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6" name="Equation" r:id="rId11" imgW="1422400" imgH="203200" progId="Equation.DSMT4">
                  <p:embed/>
                </p:oleObj>
              </mc:Choice>
              <mc:Fallback>
                <p:oleObj name="Equation" r:id="rId11" imgW="14224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211387" y="4636688"/>
                        <a:ext cx="2968625" cy="427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57200" y="4636688"/>
            <a:ext cx="17855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Simplify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049699"/>
              </p:ext>
            </p:extLst>
          </p:nvPr>
        </p:nvGraphicFramePr>
        <p:xfrm>
          <a:off x="2335213" y="5063725"/>
          <a:ext cx="2782887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7" name="Equation" r:id="rId13" imgW="1333500" imgH="215900" progId="Equation.DSMT4">
                  <p:embed/>
                </p:oleObj>
              </mc:Choice>
              <mc:Fallback>
                <p:oleObj name="Equation" r:id="rId13" imgW="13335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335213" y="5063725"/>
                        <a:ext cx="2782887" cy="452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6302124"/>
              </p:ext>
            </p:extLst>
          </p:nvPr>
        </p:nvGraphicFramePr>
        <p:xfrm>
          <a:off x="4084637" y="5567899"/>
          <a:ext cx="1033463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8" name="Equation" r:id="rId15" imgW="495300" imgH="215900" progId="Equation.DSMT4">
                  <p:embed/>
                </p:oleObj>
              </mc:Choice>
              <mc:Fallback>
                <p:oleObj name="Equation" r:id="rId15" imgW="4953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084637" y="5567899"/>
                        <a:ext cx="1033463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57200" y="6153595"/>
            <a:ext cx="17855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Solve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148720"/>
              </p:ext>
            </p:extLst>
          </p:nvPr>
        </p:nvGraphicFramePr>
        <p:xfrm>
          <a:off x="4211638" y="6084888"/>
          <a:ext cx="90170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9" name="Equation" r:id="rId17" imgW="431800" imgH="177800" progId="Equation.DSMT4">
                  <p:embed/>
                </p:oleObj>
              </mc:Choice>
              <mc:Fallback>
                <p:oleObj name="Equation" r:id="rId17" imgW="4318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211638" y="6084888"/>
                        <a:ext cx="901700" cy="374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013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  <p:bldP spid="1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 (Continued)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7853978"/>
              </p:ext>
            </p:extLst>
          </p:nvPr>
        </p:nvGraphicFramePr>
        <p:xfrm>
          <a:off x="1892682" y="1782206"/>
          <a:ext cx="2809875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3" name="Equation" r:id="rId3" imgW="1346200" imgH="457200" progId="Equation.DSMT4">
                  <p:embed/>
                </p:oleObj>
              </mc:Choice>
              <mc:Fallback>
                <p:oleObj name="Equation" r:id="rId3" imgW="13462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92682" y="1782206"/>
                        <a:ext cx="2809875" cy="960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7967" y="1992898"/>
            <a:ext cx="17855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Check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506577"/>
              </p:ext>
            </p:extLst>
          </p:nvPr>
        </p:nvGraphicFramePr>
        <p:xfrm>
          <a:off x="5373688" y="1782206"/>
          <a:ext cx="3340100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4" name="Equation" r:id="rId5" imgW="1600200" imgH="457200" progId="Equation.DSMT4">
                  <p:embed/>
                </p:oleObj>
              </mc:Choice>
              <mc:Fallback>
                <p:oleObj name="Equation" r:id="rId5" imgW="16002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73688" y="1782206"/>
                        <a:ext cx="3340100" cy="960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9845884"/>
              </p:ext>
            </p:extLst>
          </p:nvPr>
        </p:nvGraphicFramePr>
        <p:xfrm>
          <a:off x="2422525" y="3178175"/>
          <a:ext cx="1749425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5" name="Equation" r:id="rId7" imgW="838200" imgH="431800" progId="Equation.DSMT4">
                  <p:embed/>
                </p:oleObj>
              </mc:Choice>
              <mc:Fallback>
                <p:oleObj name="Equation" r:id="rId7" imgW="8382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22525" y="3178175"/>
                        <a:ext cx="1749425" cy="906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0058992"/>
              </p:ext>
            </p:extLst>
          </p:nvPr>
        </p:nvGraphicFramePr>
        <p:xfrm>
          <a:off x="2813050" y="4084638"/>
          <a:ext cx="1271588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6" name="Equation" r:id="rId9" imgW="609600" imgH="431800" progId="Equation.DSMT4">
                  <p:embed/>
                </p:oleObj>
              </mc:Choice>
              <mc:Fallback>
                <p:oleObj name="Equation" r:id="rId9" imgW="6096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813050" y="4084638"/>
                        <a:ext cx="1271588" cy="906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9807070"/>
              </p:ext>
            </p:extLst>
          </p:nvPr>
        </p:nvGraphicFramePr>
        <p:xfrm>
          <a:off x="6277114" y="3178175"/>
          <a:ext cx="1749425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7" name="Equation" r:id="rId11" imgW="838200" imgH="431800" progId="Equation.DSMT4">
                  <p:embed/>
                </p:oleObj>
              </mc:Choice>
              <mc:Fallback>
                <p:oleObj name="Equation" r:id="rId11" imgW="8382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277114" y="3178175"/>
                        <a:ext cx="1749425" cy="906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1837627"/>
              </p:ext>
            </p:extLst>
          </p:nvPr>
        </p:nvGraphicFramePr>
        <p:xfrm>
          <a:off x="6754951" y="4084638"/>
          <a:ext cx="1271588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8" name="Equation" r:id="rId13" imgW="609600" imgH="431800" progId="Equation.DSMT4">
                  <p:embed/>
                </p:oleObj>
              </mc:Choice>
              <mc:Fallback>
                <p:oleObj name="Equation" r:id="rId13" imgW="6096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754951" y="4084638"/>
                        <a:ext cx="1271588" cy="906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920251" y="6084888"/>
            <a:ext cx="17855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Solutions are 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0109451"/>
              </p:ext>
            </p:extLst>
          </p:nvPr>
        </p:nvGraphicFramePr>
        <p:xfrm>
          <a:off x="3860454" y="6084888"/>
          <a:ext cx="2201862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9" name="Equation" r:id="rId14" imgW="1054100" imgH="177800" progId="Equation.DSMT4">
                  <p:embed/>
                </p:oleObj>
              </mc:Choice>
              <mc:Fallback>
                <p:oleObj name="Equation" r:id="rId14" imgW="10541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860454" y="6084888"/>
                        <a:ext cx="2201862" cy="374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8237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721" y="870661"/>
            <a:ext cx="8430079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What are the solutions of the rational equation?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8165295"/>
              </p:ext>
            </p:extLst>
          </p:nvPr>
        </p:nvGraphicFramePr>
        <p:xfrm>
          <a:off x="1752600" y="1285875"/>
          <a:ext cx="3471863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7" name="Equation" r:id="rId3" imgW="1663700" imgH="431800" progId="Equation.DSMT4">
                  <p:embed/>
                </p:oleObj>
              </mc:Choice>
              <mc:Fallback>
                <p:oleObj name="Equation" r:id="rId3" imgW="16637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2600" y="1285875"/>
                        <a:ext cx="3471863" cy="906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2539275"/>
            <a:ext cx="1062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Factor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6103766"/>
              </p:ext>
            </p:extLst>
          </p:nvPr>
        </p:nvGraphicFramePr>
        <p:xfrm>
          <a:off x="2082800" y="2192338"/>
          <a:ext cx="3738563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8" name="Equation" r:id="rId5" imgW="1790700" imgH="457200" progId="Equation.DSMT4">
                  <p:embed/>
                </p:oleObj>
              </mc:Choice>
              <mc:Fallback>
                <p:oleObj name="Equation" r:id="rId5" imgW="17907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82800" y="2192338"/>
                        <a:ext cx="3738563" cy="960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9147260"/>
              </p:ext>
            </p:extLst>
          </p:nvPr>
        </p:nvGraphicFramePr>
        <p:xfrm>
          <a:off x="6051132" y="2446338"/>
          <a:ext cx="246380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9" name="Equation" r:id="rId7" imgW="1181100" imgH="203200" progId="Equation.DSMT4">
                  <p:embed/>
                </p:oleObj>
              </mc:Choice>
              <mc:Fallback>
                <p:oleObj name="Equation" r:id="rId7" imgW="11811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51132" y="2446338"/>
                        <a:ext cx="2463800" cy="427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4511247"/>
              </p:ext>
            </p:extLst>
          </p:nvPr>
        </p:nvGraphicFramePr>
        <p:xfrm>
          <a:off x="1322388" y="3475038"/>
          <a:ext cx="7715250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0" name="Equation" r:id="rId9" imgW="3695700" imgH="482600" progId="Equation.DSMT4">
                  <p:embed/>
                </p:oleObj>
              </mc:Choice>
              <mc:Fallback>
                <p:oleObj name="Equation" r:id="rId9" imgW="3695700" imgH="482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22388" y="3475038"/>
                        <a:ext cx="7715250" cy="101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56721" y="3129560"/>
            <a:ext cx="17855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Multiply both sides by LCD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861793"/>
              </p:ext>
            </p:extLst>
          </p:nvPr>
        </p:nvGraphicFramePr>
        <p:xfrm>
          <a:off x="1911349" y="4637088"/>
          <a:ext cx="4346575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1" name="Equation" r:id="rId11" imgW="2082800" imgH="203200" progId="Equation.DSMT4">
                  <p:embed/>
                </p:oleObj>
              </mc:Choice>
              <mc:Fallback>
                <p:oleObj name="Equation" r:id="rId11" imgW="20828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911349" y="4637088"/>
                        <a:ext cx="4346575" cy="427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57200" y="4636688"/>
            <a:ext cx="17855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Simplify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324642"/>
              </p:ext>
            </p:extLst>
          </p:nvPr>
        </p:nvGraphicFramePr>
        <p:xfrm>
          <a:off x="2143076" y="5064125"/>
          <a:ext cx="365760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2" name="Equation" r:id="rId13" imgW="1752600" imgH="215900" progId="Equation.DSMT4">
                  <p:embed/>
                </p:oleObj>
              </mc:Choice>
              <mc:Fallback>
                <p:oleObj name="Equation" r:id="rId13" imgW="17526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143076" y="5064125"/>
                        <a:ext cx="3657600" cy="452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2694203"/>
              </p:ext>
            </p:extLst>
          </p:nvPr>
        </p:nvGraphicFramePr>
        <p:xfrm>
          <a:off x="3621088" y="5567363"/>
          <a:ext cx="196056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3" name="Equation" r:id="rId15" imgW="939800" imgH="215900" progId="Equation.DSMT4">
                  <p:embed/>
                </p:oleObj>
              </mc:Choice>
              <mc:Fallback>
                <p:oleObj name="Equation" r:id="rId15" imgW="9398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621088" y="5567363"/>
                        <a:ext cx="1960562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57200" y="6153595"/>
            <a:ext cx="17855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Solve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5874418"/>
              </p:ext>
            </p:extLst>
          </p:nvPr>
        </p:nvGraphicFramePr>
        <p:xfrm>
          <a:off x="4211638" y="6084888"/>
          <a:ext cx="90170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4" name="Equation" r:id="rId17" imgW="431800" imgH="177800" progId="Equation.DSMT4">
                  <p:embed/>
                </p:oleObj>
              </mc:Choice>
              <mc:Fallback>
                <p:oleObj name="Equation" r:id="rId17" imgW="4318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211638" y="6084888"/>
                        <a:ext cx="901700" cy="374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3259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  <p:bldP spid="1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 (Continued)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7967" y="1992898"/>
            <a:ext cx="17855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Check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05964" y="1992898"/>
            <a:ext cx="5226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Since x cannot equal -1, due to restrictions on the domain, there is no solution</a:t>
            </a:r>
          </a:p>
        </p:txBody>
      </p:sp>
    </p:spTree>
    <p:extLst>
      <p:ext uri="{BB962C8B-B14F-4D97-AF65-F5344CB8AC3E}">
        <p14:creationId xmlns:p14="http://schemas.microsoft.com/office/powerpoint/2010/main" val="3368857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9596"/>
            <a:ext cx="8229600" cy="54391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Suppose that x and y vary inversely, and </a:t>
            </a:r>
            <a:r>
              <a:rPr lang="en-US" sz="2800" i="1" dirty="0" smtClean="0"/>
              <a:t>x</a:t>
            </a:r>
            <a:r>
              <a:rPr lang="en-US" sz="2800" dirty="0" smtClean="0"/>
              <a:t> = 2 when </a:t>
            </a:r>
            <a:r>
              <a:rPr lang="en-US" sz="2800" i="1" dirty="0" smtClean="0"/>
              <a:t>y</a:t>
            </a:r>
            <a:r>
              <a:rPr lang="en-US" sz="2800" dirty="0" smtClean="0"/>
              <a:t> = 8.  </a:t>
            </a:r>
          </a:p>
          <a:p>
            <a:pPr marL="514350" indent="-514350">
              <a:buAutoNum type="alphaLcPeriod"/>
            </a:pPr>
            <a:r>
              <a:rPr lang="en-US" sz="2800" dirty="0" smtClean="0"/>
              <a:t>Write the function that models each inverse variation.</a:t>
            </a:r>
          </a:p>
          <a:p>
            <a:pPr marL="0" indent="0">
              <a:buNone/>
            </a:pPr>
            <a:r>
              <a:rPr lang="en-US" sz="2800" dirty="0" smtClean="0"/>
              <a:t>  </a:t>
            </a:r>
          </a:p>
          <a:p>
            <a:pPr marL="0" indent="0">
              <a:buNone/>
            </a:pPr>
            <a:r>
              <a:rPr lang="en-US" sz="2800" dirty="0" smtClean="0"/>
              <a:t>b.  Graph the function</a:t>
            </a:r>
          </a:p>
          <a:p>
            <a:pPr marL="514350" indent="-514350">
              <a:buAutoNum type="alphaLcPeriod"/>
            </a:pPr>
            <a:endParaRPr lang="en-US" sz="2800" dirty="0" smtClean="0"/>
          </a:p>
          <a:p>
            <a:pPr marL="514350" indent="-514350">
              <a:buAutoNum type="alphaLcPeriod"/>
            </a:pPr>
            <a:endParaRPr lang="en-US" sz="2800" dirty="0"/>
          </a:p>
          <a:p>
            <a:pPr marL="514350" indent="-514350">
              <a:buAutoNum type="alphaLcPeriod"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c.  Find </a:t>
            </a:r>
            <a:r>
              <a:rPr lang="en-US" sz="2800" i="1" dirty="0" smtClean="0"/>
              <a:t>y</a:t>
            </a:r>
            <a:r>
              <a:rPr lang="en-US" sz="2800" dirty="0" smtClean="0"/>
              <a:t> when </a:t>
            </a:r>
            <a:r>
              <a:rPr lang="en-US" sz="2800" i="1" dirty="0" smtClean="0"/>
              <a:t>x</a:t>
            </a:r>
            <a:r>
              <a:rPr lang="en-US" sz="2800" dirty="0" smtClean="0"/>
              <a:t> = </a:t>
            </a:r>
            <a:r>
              <a:rPr lang="en-US" sz="2800" dirty="0"/>
              <a:t>4</a:t>
            </a:r>
            <a:r>
              <a:rPr lang="en-US" sz="2800" dirty="0" smtClean="0"/>
              <a:t>. </a:t>
            </a:r>
          </a:p>
          <a:p>
            <a:pPr marL="0" indent="0">
              <a:buNone/>
            </a:pPr>
            <a:r>
              <a:rPr lang="en-US" sz="2800" dirty="0" smtClean="0"/>
              <a:t>	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803728" y="2492321"/>
            <a:ext cx="12010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  <a:latin typeface="Comic Sans MS"/>
                <a:cs typeface="Comic Sans MS"/>
              </a:rPr>
              <a:t>k</a:t>
            </a:r>
            <a:r>
              <a:rPr lang="en-US" dirty="0">
                <a:solidFill>
                  <a:srgbClr val="3366FF"/>
                </a:solidFill>
                <a:latin typeface="Comic Sans MS"/>
                <a:cs typeface="Comic Sans MS"/>
              </a:rPr>
              <a:t> = </a:t>
            </a:r>
            <a:r>
              <a:rPr lang="en-US" i="1" dirty="0" err="1">
                <a:solidFill>
                  <a:srgbClr val="3366FF"/>
                </a:solidFill>
                <a:latin typeface="Comic Sans MS"/>
                <a:cs typeface="Comic Sans MS"/>
              </a:rPr>
              <a:t>xy</a:t>
            </a:r>
            <a:endParaRPr lang="en-US" i="1" dirty="0">
              <a:solidFill>
                <a:srgbClr val="3366FF"/>
              </a:solidFill>
              <a:latin typeface="Comic Sans MS"/>
              <a:cs typeface="Comic Sans MS"/>
            </a:endParaRPr>
          </a:p>
          <a:p>
            <a:r>
              <a:rPr lang="en-US" i="1" dirty="0" smtClean="0">
                <a:solidFill>
                  <a:srgbClr val="3366FF"/>
                </a:solidFill>
                <a:latin typeface="Comic Sans MS"/>
                <a:cs typeface="Comic Sans MS"/>
              </a:rPr>
              <a:t>k</a:t>
            </a:r>
            <a:r>
              <a:rPr lang="en-US" dirty="0" smtClean="0">
                <a:solidFill>
                  <a:srgbClr val="3366FF"/>
                </a:solidFill>
                <a:latin typeface="Comic Sans MS"/>
                <a:cs typeface="Comic Sans MS"/>
              </a:rPr>
              <a:t> </a:t>
            </a:r>
            <a:r>
              <a:rPr lang="en-US" dirty="0">
                <a:solidFill>
                  <a:srgbClr val="3366FF"/>
                </a:solidFill>
                <a:latin typeface="Comic Sans MS"/>
                <a:cs typeface="Comic Sans MS"/>
              </a:rPr>
              <a:t>= </a:t>
            </a:r>
            <a:r>
              <a:rPr lang="en-US" dirty="0" smtClean="0">
                <a:solidFill>
                  <a:srgbClr val="3366FF"/>
                </a:solidFill>
                <a:latin typeface="Comic Sans MS"/>
                <a:cs typeface="Comic Sans MS"/>
              </a:rPr>
              <a:t>(2)(8)</a:t>
            </a:r>
            <a:endParaRPr lang="en-US" dirty="0">
              <a:solidFill>
                <a:srgbClr val="3366FF"/>
              </a:solidFill>
              <a:latin typeface="Comic Sans MS"/>
              <a:cs typeface="Comic Sans MS"/>
            </a:endParaRPr>
          </a:p>
          <a:p>
            <a:r>
              <a:rPr lang="en-US" i="1" dirty="0" smtClean="0">
                <a:solidFill>
                  <a:srgbClr val="3366FF"/>
                </a:solidFill>
                <a:latin typeface="Comic Sans MS"/>
                <a:cs typeface="Comic Sans MS"/>
              </a:rPr>
              <a:t>k</a:t>
            </a:r>
            <a:r>
              <a:rPr lang="en-US" dirty="0" smtClean="0">
                <a:solidFill>
                  <a:srgbClr val="3366FF"/>
                </a:solidFill>
                <a:latin typeface="Comic Sans MS"/>
                <a:cs typeface="Comic Sans MS"/>
              </a:rPr>
              <a:t> </a:t>
            </a:r>
            <a:r>
              <a:rPr lang="en-US" dirty="0">
                <a:solidFill>
                  <a:srgbClr val="3366FF"/>
                </a:solidFill>
                <a:latin typeface="Comic Sans MS"/>
                <a:cs typeface="Comic Sans MS"/>
              </a:rPr>
              <a:t>= </a:t>
            </a:r>
            <a:r>
              <a:rPr lang="en-US" dirty="0" smtClean="0">
                <a:solidFill>
                  <a:srgbClr val="3366FF"/>
                </a:solidFill>
                <a:latin typeface="Comic Sans MS"/>
                <a:cs typeface="Comic Sans MS"/>
              </a:rPr>
              <a:t>16</a:t>
            </a:r>
            <a:endParaRPr lang="en-US" dirty="0">
              <a:solidFill>
                <a:srgbClr val="3366FF"/>
              </a:solidFill>
              <a:latin typeface="Comic Sans MS"/>
              <a:cs typeface="Comic Sans MS"/>
            </a:endParaRPr>
          </a:p>
          <a:p>
            <a:endParaRPr lang="en-US" dirty="0">
              <a:latin typeface="Comic Sans MS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3810784"/>
              </p:ext>
            </p:extLst>
          </p:nvPr>
        </p:nvGraphicFramePr>
        <p:xfrm>
          <a:off x="4233863" y="2622550"/>
          <a:ext cx="747712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" name="Equation" r:id="rId3" imgW="444500" imgH="431800" progId="Equation.DSMT4">
                  <p:embed/>
                </p:oleObj>
              </mc:Choice>
              <mc:Fallback>
                <p:oleObj name="Equation" r:id="rId3" imgW="4445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33863" y="2622550"/>
                        <a:ext cx="747712" cy="725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698314"/>
              </p:ext>
            </p:extLst>
          </p:nvPr>
        </p:nvGraphicFramePr>
        <p:xfrm>
          <a:off x="2429871" y="5934869"/>
          <a:ext cx="747713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" name="Equation" r:id="rId5" imgW="444500" imgH="431800" progId="Equation.DSMT4">
                  <p:embed/>
                </p:oleObj>
              </mc:Choice>
              <mc:Fallback>
                <p:oleObj name="Equation" r:id="rId5" imgW="4445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9871" y="5934869"/>
                        <a:ext cx="747713" cy="725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3801510"/>
              </p:ext>
            </p:extLst>
          </p:nvPr>
        </p:nvGraphicFramePr>
        <p:xfrm>
          <a:off x="3911600" y="6116638"/>
          <a:ext cx="6381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" name="Equation" r:id="rId7" imgW="381000" imgH="215900" progId="Equation.DSMT4">
                  <p:embed/>
                </p:oleObj>
              </mc:Choice>
              <mc:Fallback>
                <p:oleObj name="Equation" r:id="rId7" imgW="3810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11600" y="6116638"/>
                        <a:ext cx="638175" cy="36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 descr="Screen Shot 2013-04-15 at 3.06.07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506" y="3479800"/>
            <a:ext cx="2153008" cy="21113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4" descr="blank-graph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059" y="3338306"/>
            <a:ext cx="2884674" cy="2778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3086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5" y="96838"/>
            <a:ext cx="8651875" cy="1143000"/>
          </a:xfrm>
        </p:spPr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Key Concepts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875" y="1060450"/>
            <a:ext cx="8651875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rgbClr val="3366FF"/>
                </a:solidFill>
                <a:latin typeface="Comic Sans MS"/>
                <a:cs typeface="Comic Sans MS"/>
              </a:rPr>
              <a:t>Combined Variation </a:t>
            </a:r>
            <a:r>
              <a:rPr lang="en-US" sz="2800" dirty="0" smtClean="0">
                <a:latin typeface="Comic Sans MS"/>
                <a:cs typeface="Comic Sans MS"/>
              </a:rPr>
              <a:t>– combines direct and inverse variations in more complicated relationships</a:t>
            </a:r>
          </a:p>
          <a:p>
            <a:pPr marL="0" indent="0">
              <a:buNone/>
            </a:pPr>
            <a:endParaRPr lang="en-US" sz="2800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3366FF"/>
                </a:solidFill>
                <a:latin typeface="Comic Sans MS"/>
                <a:cs typeface="Comic Sans MS"/>
              </a:rPr>
              <a:t>Joint Variation </a:t>
            </a:r>
            <a:r>
              <a:rPr lang="en-US" sz="2800" dirty="0" smtClean="0">
                <a:latin typeface="Comic Sans MS"/>
                <a:cs typeface="Comic Sans MS"/>
              </a:rPr>
              <a:t>– one quantity varies directly with 2 or more quantities</a:t>
            </a: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69581"/>
              </p:ext>
            </p:extLst>
          </p:nvPr>
        </p:nvGraphicFramePr>
        <p:xfrm>
          <a:off x="944687" y="3549649"/>
          <a:ext cx="6959554" cy="304673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479777"/>
                <a:gridCol w="3479777"/>
              </a:tblGrid>
              <a:tr h="60896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Combined Variation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Equation Form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60896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z varies jointly</a:t>
                      </a:r>
                      <a:r>
                        <a:rPr lang="en-US" baseline="0" dirty="0" smtClean="0">
                          <a:latin typeface="Comic Sans MS"/>
                          <a:cs typeface="Comic Sans MS"/>
                        </a:rPr>
                        <a:t> with x and y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omic Sans MS"/>
                      </a:endParaRPr>
                    </a:p>
                  </a:txBody>
                  <a:tcPr/>
                </a:tc>
              </a:tr>
              <a:tr h="6089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omic Sans MS"/>
                          <a:cs typeface="Comic Sans MS"/>
                        </a:rPr>
                        <a:t>z</a:t>
                      </a:r>
                      <a:r>
                        <a:rPr lang="en-US" sz="1800" baseline="0" dirty="0" smtClean="0">
                          <a:latin typeface="Comic Sans MS"/>
                          <a:cs typeface="Comic Sans MS"/>
                        </a:rPr>
                        <a:t> varies jointly with x and y and inversely with w</a:t>
                      </a:r>
                      <a:endParaRPr lang="en-US" sz="1800" dirty="0" smtClean="0">
                        <a:latin typeface="Comic Sans MS"/>
                        <a:cs typeface="Comic Sans MS"/>
                      </a:endParaRPr>
                    </a:p>
                    <a:p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omic Sans MS"/>
                      </a:endParaRPr>
                    </a:p>
                  </a:txBody>
                  <a:tcPr/>
                </a:tc>
              </a:tr>
              <a:tr h="6089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omic Sans MS"/>
                          <a:cs typeface="Comic Sans MS"/>
                        </a:rPr>
                        <a:t>z varies directly with x and inversely with the product </a:t>
                      </a:r>
                      <a:r>
                        <a:rPr lang="en-US" sz="1800" dirty="0" err="1" smtClean="0">
                          <a:latin typeface="Comic Sans MS"/>
                          <a:cs typeface="Comic Sans MS"/>
                        </a:rPr>
                        <a:t>wy</a:t>
                      </a:r>
                      <a:endParaRPr lang="en-US" sz="1800" dirty="0" smtClean="0">
                        <a:latin typeface="Comic Sans MS"/>
                        <a:cs typeface="Comic Sans MS"/>
                      </a:endParaRPr>
                    </a:p>
                    <a:p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omic Sans M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759926"/>
              </p:ext>
            </p:extLst>
          </p:nvPr>
        </p:nvGraphicFramePr>
        <p:xfrm>
          <a:off x="5088256" y="4135891"/>
          <a:ext cx="1231691" cy="474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" name="Equation" r:id="rId3" imgW="533400" imgH="215900" progId="Equation.DSMT4">
                  <p:embed/>
                </p:oleObj>
              </mc:Choice>
              <mc:Fallback>
                <p:oleObj name="Equation" r:id="rId3" imgW="5334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8256" y="4135891"/>
                        <a:ext cx="1231691" cy="4742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4863871"/>
              </p:ext>
            </p:extLst>
          </p:nvPr>
        </p:nvGraphicFramePr>
        <p:xfrm>
          <a:off x="5029805" y="4610100"/>
          <a:ext cx="1291773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" name="Equation" r:id="rId5" imgW="558800" imgH="444500" progId="Equation.DSMT4">
                  <p:embed/>
                </p:oleObj>
              </mc:Choice>
              <mc:Fallback>
                <p:oleObj name="Equation" r:id="rId5" imgW="5588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29805" y="4610100"/>
                        <a:ext cx="1291773" cy="976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8092063"/>
              </p:ext>
            </p:extLst>
          </p:nvPr>
        </p:nvGraphicFramePr>
        <p:xfrm>
          <a:off x="5033635" y="5586413"/>
          <a:ext cx="1114863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" name="Equation" r:id="rId7" imgW="482600" imgH="469900" progId="Equation.DSMT4">
                  <p:embed/>
                </p:oleObj>
              </mc:Choice>
              <mc:Fallback>
                <p:oleObj name="Equation" r:id="rId7" imgW="4826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33635" y="5586413"/>
                        <a:ext cx="1114863" cy="1031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4761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25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3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8250"/>
            <a:ext cx="8229600" cy="48879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Comic Sans MS"/>
                <a:cs typeface="Comic Sans MS"/>
              </a:rPr>
              <a:t>z varies directly with x and inversely </a:t>
            </a:r>
            <a:r>
              <a:rPr lang="en-US" sz="2800" dirty="0" smtClean="0">
                <a:latin typeface="Comic Sans MS"/>
                <a:cs typeface="Comic Sans MS"/>
              </a:rPr>
              <a:t>with </a:t>
            </a:r>
            <a:r>
              <a:rPr lang="en-US" sz="2800" dirty="0">
                <a:latin typeface="Comic Sans MS"/>
                <a:cs typeface="Comic Sans MS"/>
              </a:rPr>
              <a:t>y. </a:t>
            </a:r>
            <a:r>
              <a:rPr lang="en-US" sz="2800" dirty="0" smtClean="0">
                <a:latin typeface="Comic Sans MS"/>
                <a:cs typeface="Comic Sans MS"/>
              </a:rPr>
              <a:t>When </a:t>
            </a:r>
            <a:r>
              <a:rPr lang="en-US" sz="2800" dirty="0">
                <a:latin typeface="Comic Sans MS"/>
                <a:cs typeface="Comic Sans MS"/>
              </a:rPr>
              <a:t>x = 8 and y = 2, z = 12</a:t>
            </a:r>
            <a:r>
              <a:rPr lang="en-US" sz="2800" dirty="0" smtClean="0">
                <a:latin typeface="Comic Sans MS"/>
                <a:cs typeface="Comic Sans MS"/>
              </a:rPr>
              <a:t>.  Write the function that models the variation.  Find z when x = 4 and y = 6.</a:t>
            </a:r>
          </a:p>
          <a:p>
            <a:pPr marL="0" indent="0">
              <a:buNone/>
            </a:pPr>
            <a:r>
              <a:rPr lang="en-US" sz="2800" dirty="0" smtClean="0">
                <a:latin typeface="Comic Sans MS"/>
                <a:cs typeface="Comic Sans MS"/>
              </a:rPr>
              <a:t> </a:t>
            </a:r>
          </a:p>
          <a:p>
            <a:pPr marL="0" indent="0">
              <a:buNone/>
            </a:pPr>
            <a:endParaRPr lang="en-US" sz="2800" dirty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sz="2800" dirty="0" smtClean="0">
              <a:latin typeface="Comic Sans MS"/>
              <a:cs typeface="Comic Sans MS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1872214"/>
              </p:ext>
            </p:extLst>
          </p:nvPr>
        </p:nvGraphicFramePr>
        <p:xfrm>
          <a:off x="1092199" y="3648785"/>
          <a:ext cx="1019175" cy="992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3" name="Equation" r:id="rId3" imgW="482600" imgH="469900" progId="Equation.DSMT4">
                  <p:embed/>
                </p:oleObj>
              </mc:Choice>
              <mc:Fallback>
                <p:oleObj name="Equation" r:id="rId3" imgW="4826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92199" y="3648785"/>
                        <a:ext cx="1019175" cy="9923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4055387"/>
              </p:ext>
            </p:extLst>
          </p:nvPr>
        </p:nvGraphicFramePr>
        <p:xfrm>
          <a:off x="977900" y="4641140"/>
          <a:ext cx="1312863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4" name="Equation" r:id="rId5" imgW="622300" imgH="431800" progId="Equation.DSMT4">
                  <p:embed/>
                </p:oleObj>
              </mc:Choice>
              <mc:Fallback>
                <p:oleObj name="Equation" r:id="rId5" imgW="6223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7900" y="4641140"/>
                        <a:ext cx="1312863" cy="912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9351245"/>
              </p:ext>
            </p:extLst>
          </p:nvPr>
        </p:nvGraphicFramePr>
        <p:xfrm>
          <a:off x="1092199" y="5726114"/>
          <a:ext cx="75247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5" name="Equation" r:id="rId7" imgW="355600" imgH="177800" progId="Equation.DSMT4">
                  <p:embed/>
                </p:oleObj>
              </mc:Choice>
              <mc:Fallback>
                <p:oleObj name="Equation" r:id="rId7" imgW="3556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92199" y="5726114"/>
                        <a:ext cx="752475" cy="376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7526702"/>
              </p:ext>
            </p:extLst>
          </p:nvPr>
        </p:nvGraphicFramePr>
        <p:xfrm>
          <a:off x="3886199" y="4248949"/>
          <a:ext cx="1019175" cy="992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6" name="Equation" r:id="rId9" imgW="482600" imgH="469900" progId="Equation.DSMT4">
                  <p:embed/>
                </p:oleObj>
              </mc:Choice>
              <mc:Fallback>
                <p:oleObj name="Equation" r:id="rId9" imgW="4826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86199" y="4248949"/>
                        <a:ext cx="1019175" cy="9923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6101993"/>
              </p:ext>
            </p:extLst>
          </p:nvPr>
        </p:nvGraphicFramePr>
        <p:xfrm>
          <a:off x="6507163" y="4641140"/>
          <a:ext cx="120650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7" name="Equation" r:id="rId11" imgW="571500" imgH="431800" progId="Equation.DSMT4">
                  <p:embed/>
                </p:oleObj>
              </mc:Choice>
              <mc:Fallback>
                <p:oleObj name="Equation" r:id="rId11" imgW="5715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507163" y="4641140"/>
                        <a:ext cx="1206500" cy="911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276241"/>
              </p:ext>
            </p:extLst>
          </p:nvPr>
        </p:nvGraphicFramePr>
        <p:xfrm>
          <a:off x="6507163" y="5726113"/>
          <a:ext cx="750887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8" name="Equation" r:id="rId13" imgW="355600" imgH="177800" progId="Equation.DSMT4">
                  <p:embed/>
                </p:oleObj>
              </mc:Choice>
              <mc:Fallback>
                <p:oleObj name="Equation" r:id="rId13" imgW="3556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507163" y="5726113"/>
                        <a:ext cx="750887" cy="376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92199" y="3187120"/>
            <a:ext cx="1265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  <a:latin typeface="Comic Sans MS"/>
                <a:cs typeface="Comic Sans MS"/>
              </a:rPr>
              <a:t>Find k.</a:t>
            </a:r>
            <a:endParaRPr lang="en-US" sz="2400" dirty="0">
              <a:solidFill>
                <a:srgbClr val="FF6600"/>
              </a:solidFill>
              <a:latin typeface="Comic Sans MS"/>
              <a:cs typeface="Comic Sans M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71824" y="3048621"/>
            <a:ext cx="289242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  <a:latin typeface="Comic Sans MS"/>
                <a:cs typeface="Comic Sans MS"/>
              </a:rPr>
              <a:t>Write the function that models the variation.</a:t>
            </a:r>
            <a:endParaRPr lang="en-US" sz="2400" dirty="0">
              <a:solidFill>
                <a:srgbClr val="FF6600"/>
              </a:solidFill>
              <a:latin typeface="Comic Sans MS"/>
              <a:cs typeface="Comic Sans M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07163" y="3048621"/>
            <a:ext cx="1879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  <a:latin typeface="Comic Sans MS"/>
                <a:cs typeface="Comic Sans MS"/>
              </a:rPr>
              <a:t>Find z when x = 4 and </a:t>
            </a:r>
          </a:p>
          <a:p>
            <a:r>
              <a:rPr lang="en-US" sz="2400" dirty="0" smtClean="0">
                <a:solidFill>
                  <a:srgbClr val="FF6600"/>
                </a:solidFill>
                <a:latin typeface="Comic Sans MS"/>
                <a:cs typeface="Comic Sans MS"/>
              </a:rPr>
              <a:t>y = 6.</a:t>
            </a:r>
            <a:endParaRPr lang="en-US" sz="2400" dirty="0">
              <a:solidFill>
                <a:srgbClr val="FF66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125226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963"/>
            <a:ext cx="8229600" cy="1143000"/>
          </a:xfrm>
        </p:spPr>
        <p:txBody>
          <a:bodyPr/>
          <a:lstStyle/>
          <a:p>
            <a:r>
              <a:rPr lang="en-US" dirty="0" smtClean="0"/>
              <a:t>Example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799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mic Sans MS"/>
                <a:cs typeface="Comic Sans MS"/>
              </a:rPr>
              <a:t>z varies jointly with x and y.  When x = 5 and y = 3, z = 60</a:t>
            </a:r>
            <a:r>
              <a:rPr lang="en-US" dirty="0" smtClean="0">
                <a:latin typeface="Comic Sans MS"/>
                <a:cs typeface="Comic Sans MS"/>
              </a:rPr>
              <a:t>.  Write the function that models the variation.  Find z when x = 5 and y = 0.25.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8184990"/>
              </p:ext>
            </p:extLst>
          </p:nvPr>
        </p:nvGraphicFramePr>
        <p:xfrm>
          <a:off x="1038225" y="3916363"/>
          <a:ext cx="1127125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" name="Equation" r:id="rId3" imgW="533400" imgH="215900" progId="Equation.DSMT4">
                  <p:embed/>
                </p:oleObj>
              </mc:Choice>
              <mc:Fallback>
                <p:oleObj name="Equation" r:id="rId3" imgW="5334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38225" y="3916363"/>
                        <a:ext cx="1127125" cy="455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8562415"/>
              </p:ext>
            </p:extLst>
          </p:nvPr>
        </p:nvGraphicFramePr>
        <p:xfrm>
          <a:off x="790575" y="4883150"/>
          <a:ext cx="1687513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" name="Equation" r:id="rId5" imgW="800100" imgH="203200" progId="Equation.DSMT4">
                  <p:embed/>
                </p:oleObj>
              </mc:Choice>
              <mc:Fallback>
                <p:oleObj name="Equation" r:id="rId5" imgW="8001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90575" y="4883150"/>
                        <a:ext cx="1687513" cy="430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0366301"/>
              </p:ext>
            </p:extLst>
          </p:nvPr>
        </p:nvGraphicFramePr>
        <p:xfrm>
          <a:off x="1079500" y="5726113"/>
          <a:ext cx="779463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" name="Equation" r:id="rId7" imgW="368300" imgH="177800" progId="Equation.DSMT4">
                  <p:embed/>
                </p:oleObj>
              </mc:Choice>
              <mc:Fallback>
                <p:oleObj name="Equation" r:id="rId7" imgW="3683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79500" y="5726113"/>
                        <a:ext cx="779463" cy="376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3920973"/>
              </p:ext>
            </p:extLst>
          </p:nvPr>
        </p:nvGraphicFramePr>
        <p:xfrm>
          <a:off x="3819525" y="4518025"/>
          <a:ext cx="1154113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1" name="Equation" r:id="rId9" imgW="546100" imgH="215900" progId="Equation.DSMT4">
                  <p:embed/>
                </p:oleObj>
              </mc:Choice>
              <mc:Fallback>
                <p:oleObj name="Equation" r:id="rId9" imgW="5461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19525" y="4518025"/>
                        <a:ext cx="1154113" cy="455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7336337"/>
              </p:ext>
            </p:extLst>
          </p:nvPr>
        </p:nvGraphicFramePr>
        <p:xfrm>
          <a:off x="6211888" y="4883150"/>
          <a:ext cx="17970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2" name="Equation" r:id="rId11" imgW="850900" imgH="203200" progId="Equation.DSMT4">
                  <p:embed/>
                </p:oleObj>
              </mc:Choice>
              <mc:Fallback>
                <p:oleObj name="Equation" r:id="rId11" imgW="8509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211888" y="4883150"/>
                        <a:ext cx="1797050" cy="42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3792044"/>
              </p:ext>
            </p:extLst>
          </p:nvPr>
        </p:nvGraphicFramePr>
        <p:xfrm>
          <a:off x="6494463" y="5726113"/>
          <a:ext cx="77787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3" name="Equation" r:id="rId13" imgW="368300" imgH="177800" progId="Equation.DSMT4">
                  <p:embed/>
                </p:oleObj>
              </mc:Choice>
              <mc:Fallback>
                <p:oleObj name="Equation" r:id="rId13" imgW="3683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494463" y="5726113"/>
                        <a:ext cx="777875" cy="376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92199" y="3187120"/>
            <a:ext cx="1265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  <a:latin typeface="Comic Sans MS"/>
                <a:cs typeface="Comic Sans MS"/>
              </a:rPr>
              <a:t>Find k.</a:t>
            </a:r>
            <a:endParaRPr lang="en-US" sz="2400" dirty="0">
              <a:solidFill>
                <a:srgbClr val="FF6600"/>
              </a:solidFill>
              <a:latin typeface="Comic Sans MS"/>
              <a:cs typeface="Comic Sans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71824" y="3048621"/>
            <a:ext cx="289242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  <a:latin typeface="Comic Sans MS"/>
                <a:cs typeface="Comic Sans MS"/>
              </a:rPr>
              <a:t>Write the function that models the variation.</a:t>
            </a:r>
            <a:endParaRPr lang="en-US" sz="2400" dirty="0">
              <a:solidFill>
                <a:srgbClr val="FF6600"/>
              </a:solidFill>
              <a:latin typeface="Comic Sans MS"/>
              <a:cs typeface="Comic Sans M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07163" y="3048621"/>
            <a:ext cx="1879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  <a:latin typeface="Comic Sans MS"/>
                <a:cs typeface="Comic Sans MS"/>
              </a:rPr>
              <a:t>Find z when x = 5 and </a:t>
            </a:r>
          </a:p>
          <a:p>
            <a:r>
              <a:rPr lang="en-US" sz="2400" dirty="0" smtClean="0">
                <a:solidFill>
                  <a:srgbClr val="FF6600"/>
                </a:solidFill>
                <a:latin typeface="Comic Sans MS"/>
                <a:cs typeface="Comic Sans MS"/>
              </a:rPr>
              <a:t>y = 0.25.</a:t>
            </a:r>
            <a:endParaRPr lang="en-US" sz="2400" dirty="0">
              <a:solidFill>
                <a:srgbClr val="FF66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254027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S103460615">
  <a:themeElements>
    <a:clrScheme name="Custom 11">
      <a:dk1>
        <a:sysClr val="windowText" lastClr="000000"/>
      </a:dk1>
      <a:lt1>
        <a:sysClr val="window" lastClr="FFFFFF"/>
      </a:lt1>
      <a:dk2>
        <a:srgbClr val="871E80"/>
      </a:dk2>
      <a:lt2>
        <a:srgbClr val="FC61F5"/>
      </a:lt2>
      <a:accent1>
        <a:srgbClr val="FD46F4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Welcome back to school presentation" id="{BA20AF26-224D-43BB-86DA-2BC792E36EB8}" vid="{9710191D-09DB-4AC7-B7A2-C1364C5E432F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3159</TotalTime>
  <Words>2285</Words>
  <Application>Microsoft Macintosh PowerPoint</Application>
  <PresentationFormat>On-screen Show (4:3)</PresentationFormat>
  <Paragraphs>494</Paragraphs>
  <Slides>56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63" baseType="lpstr">
      <vt:lpstr>Office Theme</vt:lpstr>
      <vt:lpstr>TS103460615</vt:lpstr>
      <vt:lpstr>1_Office Theme</vt:lpstr>
      <vt:lpstr>2_Office Theme</vt:lpstr>
      <vt:lpstr>3_Office Theme</vt:lpstr>
      <vt:lpstr>MathType 6.0 Equation</vt:lpstr>
      <vt:lpstr>Equation</vt:lpstr>
      <vt:lpstr>Chapter 8 Rational Functions</vt:lpstr>
      <vt:lpstr>Section 8.1 Inverse Variation</vt:lpstr>
      <vt:lpstr>Warm Up</vt:lpstr>
      <vt:lpstr>Key Concepts</vt:lpstr>
      <vt:lpstr>Example 1</vt:lpstr>
      <vt:lpstr>Example 2</vt:lpstr>
      <vt:lpstr>Key Concepts</vt:lpstr>
      <vt:lpstr>Example 3</vt:lpstr>
      <vt:lpstr>Example 4</vt:lpstr>
      <vt:lpstr>Section 8.2 The Reciprocal Function Family</vt:lpstr>
      <vt:lpstr>Warm Up</vt:lpstr>
      <vt:lpstr>Example 1</vt:lpstr>
      <vt:lpstr>Key Concepts</vt:lpstr>
      <vt:lpstr>Example 2</vt:lpstr>
      <vt:lpstr>Example 3</vt:lpstr>
      <vt:lpstr>Key Concepts</vt:lpstr>
      <vt:lpstr>Example 4</vt:lpstr>
      <vt:lpstr>Example 5</vt:lpstr>
      <vt:lpstr>Section 8.3 Rational Functions and Their Graphs</vt:lpstr>
      <vt:lpstr>Warm Up</vt:lpstr>
      <vt:lpstr>Key Concepts</vt:lpstr>
      <vt:lpstr>Key Concepts</vt:lpstr>
      <vt:lpstr>Example 1</vt:lpstr>
      <vt:lpstr>Example 2</vt:lpstr>
      <vt:lpstr>Example 3</vt:lpstr>
      <vt:lpstr>Key Concepts</vt:lpstr>
      <vt:lpstr>Example 4 </vt:lpstr>
      <vt:lpstr>Key Concepts</vt:lpstr>
      <vt:lpstr>Example 5</vt:lpstr>
      <vt:lpstr>Key Concepts</vt:lpstr>
      <vt:lpstr>Example 6</vt:lpstr>
      <vt:lpstr>Example 6 (Continued)</vt:lpstr>
      <vt:lpstr>Section 8.4  Rational Expressions</vt:lpstr>
      <vt:lpstr>Warm Up</vt:lpstr>
      <vt:lpstr>Key Concepts</vt:lpstr>
      <vt:lpstr>Example 1</vt:lpstr>
      <vt:lpstr>Example 2</vt:lpstr>
      <vt:lpstr>Example 3</vt:lpstr>
      <vt:lpstr>Section 8.5 Part 1  Rational Expressions</vt:lpstr>
      <vt:lpstr>Warm Up</vt:lpstr>
      <vt:lpstr>Key Concepts</vt:lpstr>
      <vt:lpstr>Example 1</vt:lpstr>
      <vt:lpstr>Example 2</vt:lpstr>
      <vt:lpstr>Example 3</vt:lpstr>
      <vt:lpstr>Section 8.5 Part 2  Rational Expressions</vt:lpstr>
      <vt:lpstr>Warm Up</vt:lpstr>
      <vt:lpstr>Key Concepts </vt:lpstr>
      <vt:lpstr>Example 1</vt:lpstr>
      <vt:lpstr>Example 2</vt:lpstr>
      <vt:lpstr>Section 8.6 Solving Rational Equations</vt:lpstr>
      <vt:lpstr>Warm Up</vt:lpstr>
      <vt:lpstr>Key Concepts</vt:lpstr>
      <vt:lpstr>Example 1</vt:lpstr>
      <vt:lpstr>Example 1 (Continued)</vt:lpstr>
      <vt:lpstr>Example 2</vt:lpstr>
      <vt:lpstr>Example 2 (Continued)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Rational Functions</dc:title>
  <dc:creator>Traci DeLeon</dc:creator>
  <cp:lastModifiedBy>Traci DeLeon</cp:lastModifiedBy>
  <cp:revision>100</cp:revision>
  <dcterms:created xsi:type="dcterms:W3CDTF">2013-04-15T15:07:55Z</dcterms:created>
  <dcterms:modified xsi:type="dcterms:W3CDTF">2013-05-24T18:40:27Z</dcterms:modified>
</cp:coreProperties>
</file>