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32" r:id="rId2"/>
  </p:sldMasterIdLst>
  <p:notesMasterIdLst>
    <p:notesMasterId r:id="rId85"/>
  </p:notesMasterIdLst>
  <p:handoutMasterIdLst>
    <p:handoutMasterId r:id="rId86"/>
  </p:handoutMasterIdLst>
  <p:sldIdLst>
    <p:sldId id="256" r:id="rId3"/>
    <p:sldId id="270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63" r:id="rId12"/>
    <p:sldId id="271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8" r:id="rId21"/>
    <p:sldId id="352" r:id="rId22"/>
    <p:sldId id="280" r:id="rId23"/>
    <p:sldId id="300" r:id="rId24"/>
    <p:sldId id="276" r:id="rId25"/>
    <p:sldId id="277" r:id="rId26"/>
    <p:sldId id="282" r:id="rId27"/>
    <p:sldId id="279" r:id="rId28"/>
    <p:sldId id="299" r:id="rId29"/>
    <p:sldId id="283" r:id="rId30"/>
    <p:sldId id="284" r:id="rId31"/>
    <p:sldId id="285" r:id="rId32"/>
    <p:sldId id="286" r:id="rId33"/>
    <p:sldId id="287" r:id="rId34"/>
    <p:sldId id="301" r:id="rId35"/>
    <p:sldId id="288" r:id="rId36"/>
    <p:sldId id="289" r:id="rId37"/>
    <p:sldId id="290" r:id="rId38"/>
    <p:sldId id="291" r:id="rId39"/>
    <p:sldId id="292" r:id="rId40"/>
    <p:sldId id="293" r:id="rId41"/>
    <p:sldId id="309" r:id="rId42"/>
    <p:sldId id="294" r:id="rId43"/>
    <p:sldId id="295" r:id="rId44"/>
    <p:sldId id="296" r:id="rId45"/>
    <p:sldId id="297" r:id="rId46"/>
    <p:sldId id="304" r:id="rId47"/>
    <p:sldId id="311" r:id="rId48"/>
    <p:sldId id="305" r:id="rId49"/>
    <p:sldId id="306" r:id="rId50"/>
    <p:sldId id="307" r:id="rId51"/>
    <p:sldId id="308" r:id="rId52"/>
    <p:sldId id="319" r:id="rId53"/>
    <p:sldId id="320" r:id="rId54"/>
    <p:sldId id="312" r:id="rId55"/>
    <p:sldId id="313" r:id="rId56"/>
    <p:sldId id="322" r:id="rId57"/>
    <p:sldId id="314" r:id="rId58"/>
    <p:sldId id="315" r:id="rId59"/>
    <p:sldId id="338" r:id="rId60"/>
    <p:sldId id="316" r:id="rId61"/>
    <p:sldId id="349" r:id="rId62"/>
    <p:sldId id="323" r:id="rId63"/>
    <p:sldId id="350" r:id="rId64"/>
    <p:sldId id="337" r:id="rId65"/>
    <p:sldId id="324" r:id="rId66"/>
    <p:sldId id="325" r:id="rId67"/>
    <p:sldId id="326" r:id="rId68"/>
    <p:sldId id="339" r:id="rId69"/>
    <p:sldId id="329" r:id="rId70"/>
    <p:sldId id="328" r:id="rId71"/>
    <p:sldId id="330" r:id="rId72"/>
    <p:sldId id="340" r:id="rId73"/>
    <p:sldId id="342" r:id="rId74"/>
    <p:sldId id="343" r:id="rId75"/>
    <p:sldId id="331" r:id="rId76"/>
    <p:sldId id="332" r:id="rId77"/>
    <p:sldId id="333" r:id="rId78"/>
    <p:sldId id="334" r:id="rId79"/>
    <p:sldId id="344" r:id="rId80"/>
    <p:sldId id="345" r:id="rId81"/>
    <p:sldId id="346" r:id="rId82"/>
    <p:sldId id="348" r:id="rId83"/>
    <p:sldId id="347" r:id="rId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6ACD1-A39D-FD45-9098-9DA502418C28}" type="datetimeFigureOut">
              <a:rPr lang="en-US" smtClean="0"/>
              <a:t>5/28/13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716AD-3024-B741-B80B-0B91B5C4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45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A5ACB-B147-934F-B6CF-81E27BCBE2BA}" type="datetimeFigureOut">
              <a:rPr lang="en-US" smtClean="0"/>
              <a:t>5/28/13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F8E4E-A690-4149-9700-BCE51706C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7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F8E4E-A690-4149-9700-BCE51706CA9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8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7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9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3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5/28/13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5/28/13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0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5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9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3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3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ACAC89FA-EF96-A941-A2C0-34758ECC6F37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DC9ECC1-952B-5B49-9E5F-F3D091EBD58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2" y="3077507"/>
            <a:ext cx="5418668" cy="332893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Unit Essential Questions: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What does the degree of a polynomial tell you about its related polynomial function?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For a polynomial function, how are factors, zeros and x-intercepts related?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For a polynomial equation, how are factors and roots related?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32" y="912767"/>
            <a:ext cx="6666089" cy="20377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Chapter 5 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Polynomials </a:t>
            </a:r>
            <a:r>
              <a:rPr lang="en-US" dirty="0" smtClean="0">
                <a:latin typeface="Comic Sans MS"/>
                <a:cs typeface="Comic Sans MS"/>
              </a:rPr>
              <a:t>and Polynomial 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Functions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799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63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What is the ending behavior of the graph? Check using graphing calculator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  <a:endParaRPr lang="en-US" dirty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dirty="0" smtClean="0">
                <a:latin typeface="Comic Sans MS"/>
                <a:cs typeface="Comic Sans MS"/>
              </a:rPr>
              <a:t>y </a:t>
            </a:r>
            <a:r>
              <a:rPr lang="en-US" dirty="0">
                <a:latin typeface="Comic Sans MS"/>
                <a:cs typeface="Comic Sans MS"/>
              </a:rPr>
              <a:t>= 4x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– </a:t>
            </a:r>
            <a:r>
              <a:rPr lang="en-US" dirty="0" smtClean="0">
                <a:latin typeface="Comic Sans MS"/>
                <a:cs typeface="Comic Sans MS"/>
              </a:rPr>
              <a:t>3x</a:t>
            </a:r>
            <a:endParaRPr lang="en-US" dirty="0">
              <a:latin typeface="Comic Sans MS"/>
              <a:cs typeface="Comic Sans MS"/>
            </a:endParaRPr>
          </a:p>
          <a:p>
            <a:pPr marL="800100" lvl="2" indent="0">
              <a:buNone/>
            </a:pP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own and up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dirty="0" smtClean="0">
                <a:latin typeface="Comic Sans MS"/>
                <a:cs typeface="Comic Sans MS"/>
              </a:rPr>
              <a:t> y = </a:t>
            </a:r>
            <a:r>
              <a:rPr lang="en-US" dirty="0">
                <a:latin typeface="Comic Sans MS"/>
                <a:cs typeface="Comic Sans MS"/>
              </a:rPr>
              <a:t>-2x</a:t>
            </a:r>
            <a:r>
              <a:rPr lang="en-US" baseline="30000" dirty="0">
                <a:latin typeface="Comic Sans MS"/>
                <a:cs typeface="Comic Sans MS"/>
              </a:rPr>
              <a:t>4</a:t>
            </a:r>
            <a:r>
              <a:rPr lang="en-US" dirty="0">
                <a:latin typeface="Comic Sans MS"/>
                <a:cs typeface="Comic Sans MS"/>
              </a:rPr>
              <a:t> +8x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– 8x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 + </a:t>
            </a:r>
            <a:r>
              <a:rPr lang="en-US" dirty="0" smtClean="0">
                <a:latin typeface="Comic Sans MS"/>
                <a:cs typeface="Comic Sans MS"/>
              </a:rPr>
              <a:t>2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own and down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247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  <a:cs typeface="Comic Sans MS"/>
              </a:rPr>
              <a:t>Students will be able to analyze the factored form of a polynomial</a:t>
            </a:r>
          </a:p>
          <a:p>
            <a:endParaRPr lang="en-US" dirty="0" smtClean="0">
              <a:solidFill>
                <a:srgbClr val="80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Comic Sans MS"/>
                <a:cs typeface="Comic Sans MS"/>
              </a:rPr>
              <a:t>Students will be able to write a polynomial function from its zeros</a:t>
            </a:r>
            <a:endParaRPr lang="en-US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2" y="1498602"/>
            <a:ext cx="5483537" cy="3298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Section 5.2 Part 1</a:t>
            </a: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Polynomials, Linear Factors, and Zeros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2895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350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Factor each quadratic expression.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350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endParaRPr lang="en-US" sz="28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350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r>
              <a:rPr lang="en-US" sz="2800" i="1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sz="2800" baseline="300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+ 7</a:t>
            </a:r>
            <a:r>
              <a:rPr lang="en-US" sz="2800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+ 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12</a:t>
            </a:r>
            <a:endParaRPr lang="en-US" sz="16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800100" lvl="2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350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(x + 3) ( x + 4)</a:t>
            </a: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350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endParaRPr lang="en-US" sz="2800" dirty="0" smtClean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350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r>
              <a:rPr lang="en-US" sz="2800" i="1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sz="2800" baseline="300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+ 8</a:t>
            </a:r>
            <a:r>
              <a:rPr lang="en-US" sz="2800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– </a:t>
            </a:r>
            <a:r>
              <a:rPr lang="en-US" sz="2800" i="1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20 </a:t>
            </a:r>
          </a:p>
          <a:p>
            <a:pPr marL="800100" lvl="2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350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(x + 10) (x – 2)</a:t>
            </a:r>
            <a:endParaRPr lang="en-US" sz="2000" dirty="0">
              <a:solidFill>
                <a:srgbClr val="FF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350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endParaRPr lang="en-US" sz="2800" i="1" dirty="0" smtClean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350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r>
              <a:rPr lang="en-US" sz="2800" i="1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sz="2800" i="1" baseline="300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– 14</a:t>
            </a:r>
            <a:r>
              <a:rPr lang="en-US" sz="2800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+ 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24</a:t>
            </a:r>
          </a:p>
          <a:p>
            <a:pPr marL="800100" lvl="2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350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( x – 12) (x – 2)</a:t>
            </a:r>
            <a:endParaRPr lang="en-US" sz="2000" dirty="0">
              <a:solidFill>
                <a:srgbClr val="FF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247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Write 3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– 18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+ 24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in factored form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Factor out GCF, 3x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3x(x</a:t>
            </a:r>
            <a:r>
              <a:rPr lang="en-US" sz="2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– 6x + 8)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	Factor 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aseline="30000" dirty="0">
                <a:solidFill>
                  <a:srgbClr val="0000FF"/>
                </a:solidFill>
                <a:latin typeface="Comic Sans MS"/>
                <a:cs typeface="Comic Sans MS"/>
              </a:rPr>
              <a:t>2 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– 6x +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8 			3x(x – 4)(x – 2)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3x(x – 4)(x – 2)</a:t>
            </a: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247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The following are equivalent statements about a real number </a:t>
            </a:r>
            <a:r>
              <a:rPr lang="en-US" i="1" dirty="0" smtClean="0">
                <a:latin typeface="Comic Sans MS"/>
                <a:cs typeface="Comic Sans MS"/>
              </a:rPr>
              <a:t>b</a:t>
            </a:r>
            <a:r>
              <a:rPr lang="en-US" dirty="0" smtClean="0">
                <a:latin typeface="Comic Sans MS"/>
                <a:cs typeface="Comic Sans MS"/>
              </a:rPr>
              <a:t> and a polynomial 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>
              <a:buFont typeface="Arial" charset="0"/>
              <a:buChar char="•"/>
            </a:pP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– </a:t>
            </a:r>
            <a:r>
              <a:rPr lang="en-US" i="1" dirty="0">
                <a:latin typeface="Comic Sans MS"/>
                <a:cs typeface="Comic Sans MS"/>
              </a:rPr>
              <a:t>b</a:t>
            </a:r>
            <a:r>
              <a:rPr lang="en-US" dirty="0">
                <a:latin typeface="Comic Sans MS"/>
                <a:cs typeface="Comic Sans MS"/>
              </a:rPr>
              <a:t> is a </a:t>
            </a:r>
            <a:r>
              <a:rPr lang="en-US" b="1" i="1" u="sng" dirty="0">
                <a:solidFill>
                  <a:schemeClr val="accent2"/>
                </a:solidFill>
                <a:latin typeface="Comic Sans MS"/>
                <a:cs typeface="Comic Sans MS"/>
              </a:rPr>
              <a:t>linear </a:t>
            </a:r>
            <a:r>
              <a:rPr lang="en-US" b="1" i="1" u="sng" dirty="0" smtClean="0">
                <a:solidFill>
                  <a:schemeClr val="accent2"/>
                </a:solidFill>
                <a:latin typeface="Comic Sans MS"/>
                <a:cs typeface="Comic Sans MS"/>
              </a:rPr>
              <a:t>factor</a:t>
            </a:r>
            <a:r>
              <a:rPr lang="en-US" dirty="0" smtClean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of </a:t>
            </a:r>
            <a:r>
              <a:rPr lang="en-US" dirty="0">
                <a:latin typeface="Comic Sans MS"/>
                <a:cs typeface="Comic Sans MS"/>
              </a:rPr>
              <a:t>the </a:t>
            </a:r>
            <a:r>
              <a:rPr lang="en-US" dirty="0" smtClean="0">
                <a:latin typeface="Comic Sans MS"/>
                <a:cs typeface="Comic Sans MS"/>
              </a:rPr>
              <a:t>polynomial P(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>
              <a:latin typeface="Comic Sans MS"/>
              <a:cs typeface="Comic Sans MS"/>
            </a:endParaRPr>
          </a:p>
          <a:p>
            <a:pPr>
              <a:buFont typeface="Arial" charset="0"/>
              <a:buChar char="•"/>
            </a:pPr>
            <a:r>
              <a:rPr lang="en-US" i="1" dirty="0">
                <a:latin typeface="Comic Sans MS"/>
                <a:cs typeface="Comic Sans MS"/>
              </a:rPr>
              <a:t>b</a:t>
            </a:r>
            <a:r>
              <a:rPr lang="en-US" dirty="0">
                <a:latin typeface="Comic Sans MS"/>
                <a:cs typeface="Comic Sans MS"/>
              </a:rPr>
              <a:t> is a </a:t>
            </a:r>
            <a:r>
              <a:rPr lang="en-US" b="1" i="1" u="sng" dirty="0">
                <a:solidFill>
                  <a:schemeClr val="accent2"/>
                </a:solidFill>
                <a:latin typeface="Comic Sans MS"/>
                <a:cs typeface="Comic Sans MS"/>
              </a:rPr>
              <a:t>zero</a:t>
            </a:r>
            <a:r>
              <a:rPr lang="en-US" dirty="0">
                <a:latin typeface="Comic Sans MS"/>
                <a:cs typeface="Comic Sans MS"/>
              </a:rPr>
              <a:t> of the polynomial function </a:t>
            </a:r>
            <a:r>
              <a:rPr lang="en-US" dirty="0" smtClean="0">
                <a:latin typeface="Comic Sans MS"/>
                <a:cs typeface="Comic Sans MS"/>
              </a:rPr>
              <a:t>y = f</a:t>
            </a:r>
            <a:r>
              <a:rPr lang="en-US" dirty="0">
                <a:latin typeface="Comic Sans MS"/>
                <a:cs typeface="Comic Sans MS"/>
              </a:rPr>
              <a:t>(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i="1" dirty="0">
                <a:latin typeface="Comic Sans MS"/>
                <a:cs typeface="Comic Sans MS"/>
              </a:rPr>
              <a:t>b</a:t>
            </a:r>
            <a:r>
              <a:rPr lang="en-US" dirty="0">
                <a:latin typeface="Comic Sans MS"/>
                <a:cs typeface="Comic Sans MS"/>
              </a:rPr>
              <a:t> is a </a:t>
            </a:r>
            <a:r>
              <a:rPr lang="en-US" b="1" i="1" u="sng" dirty="0">
                <a:solidFill>
                  <a:schemeClr val="accent2"/>
                </a:solidFill>
                <a:latin typeface="Comic Sans MS"/>
                <a:cs typeface="Comic Sans MS"/>
              </a:rPr>
              <a:t>root</a:t>
            </a:r>
            <a:r>
              <a:rPr lang="en-US" b="1" i="1" dirty="0">
                <a:solidFill>
                  <a:schemeClr val="accent2"/>
                </a:solidFill>
                <a:latin typeface="Comic Sans MS"/>
                <a:cs typeface="Comic Sans MS"/>
              </a:rPr>
              <a:t> (or solution) </a:t>
            </a:r>
            <a:r>
              <a:rPr lang="en-US" dirty="0">
                <a:latin typeface="Comic Sans MS"/>
                <a:cs typeface="Comic Sans MS"/>
              </a:rPr>
              <a:t>of the polynomial equation f(x) = 0</a:t>
            </a:r>
          </a:p>
          <a:p>
            <a:pPr>
              <a:buFont typeface="Arial" charset="0"/>
              <a:buChar char="•"/>
            </a:pPr>
            <a:r>
              <a:rPr lang="en-US" i="1" dirty="0">
                <a:latin typeface="Comic Sans MS"/>
                <a:cs typeface="Comic Sans MS"/>
              </a:rPr>
              <a:t>b</a:t>
            </a:r>
            <a:r>
              <a:rPr lang="en-US" dirty="0">
                <a:latin typeface="Comic Sans MS"/>
                <a:cs typeface="Comic Sans MS"/>
              </a:rPr>
              <a:t> is an </a:t>
            </a:r>
            <a:r>
              <a:rPr lang="en-US" b="1" i="1" u="sng" dirty="0">
                <a:solidFill>
                  <a:schemeClr val="accent2"/>
                </a:solidFill>
                <a:latin typeface="Comic Sans MS"/>
                <a:cs typeface="Comic Sans MS"/>
              </a:rPr>
              <a:t>x-</a:t>
            </a:r>
            <a:r>
              <a:rPr lang="en-US" b="1" i="1" u="sng" dirty="0" smtClean="0">
                <a:solidFill>
                  <a:schemeClr val="accent2"/>
                </a:solidFill>
                <a:latin typeface="Comic Sans MS"/>
                <a:cs typeface="Comic Sans MS"/>
              </a:rPr>
              <a:t>intercept </a:t>
            </a:r>
            <a:r>
              <a:rPr lang="en-US" dirty="0" smtClean="0">
                <a:latin typeface="Comic Sans MS"/>
                <a:cs typeface="Comic Sans MS"/>
              </a:rPr>
              <a:t>of </a:t>
            </a:r>
            <a:r>
              <a:rPr lang="en-US" dirty="0">
                <a:latin typeface="Comic Sans MS"/>
                <a:cs typeface="Comic Sans MS"/>
              </a:rPr>
              <a:t>the graph y = f(x)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761350"/>
              </p:ext>
            </p:extLst>
          </p:nvPr>
        </p:nvGraphicFramePr>
        <p:xfrm>
          <a:off x="1648278" y="2308226"/>
          <a:ext cx="5629278" cy="714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3" imgW="2400300" imgH="304800" progId="Equation.3">
                  <p:embed/>
                </p:oleObj>
              </mc:Choice>
              <mc:Fallback>
                <p:oleObj name="Equation" r:id="rId3" imgW="24003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8278" y="2308226"/>
                        <a:ext cx="5629278" cy="714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47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Steps to Graphing a Polynomial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Use the Zero-Product </a:t>
            </a:r>
            <a:r>
              <a:rPr lang="en-US" dirty="0">
                <a:latin typeface="Comic Sans MS"/>
                <a:cs typeface="Comic Sans MS"/>
              </a:rPr>
              <a:t>P</a:t>
            </a:r>
            <a:r>
              <a:rPr lang="en-US" dirty="0" smtClean="0">
                <a:latin typeface="Comic Sans MS"/>
                <a:cs typeface="Comic Sans MS"/>
              </a:rPr>
              <a:t>roperty to find the zeros.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Find points between the zeros.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Determine ending </a:t>
            </a:r>
            <a:r>
              <a:rPr lang="en-US" dirty="0">
                <a:latin typeface="Comic Sans MS"/>
                <a:cs typeface="Comic Sans MS"/>
              </a:rPr>
              <a:t>b</a:t>
            </a:r>
            <a:r>
              <a:rPr lang="en-US" dirty="0" smtClean="0">
                <a:latin typeface="Comic Sans MS"/>
                <a:cs typeface="Comic Sans MS"/>
              </a:rPr>
              <a:t>ehavior.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Use zeros, additional points, and ending behavior to sketch the graph.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247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4963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Find the zeros of </a:t>
            </a:r>
            <a:r>
              <a:rPr lang="en-US" i="1" dirty="0">
                <a:latin typeface="Comic Sans MS"/>
                <a:cs typeface="Comic Sans MS"/>
              </a:rPr>
              <a:t>y</a:t>
            </a:r>
            <a:r>
              <a:rPr lang="en-US" dirty="0">
                <a:latin typeface="Comic Sans MS"/>
                <a:cs typeface="Comic Sans MS"/>
              </a:rPr>
              <a:t> = (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+ 1)(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– 1)(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+ 3).  Then graph the function. </a:t>
            </a: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u="sng" dirty="0" smtClean="0">
                <a:latin typeface="Comic Sans MS"/>
                <a:cs typeface="Comic Sans MS"/>
              </a:rPr>
              <a:t>Step 1</a:t>
            </a:r>
            <a:r>
              <a:rPr lang="en-US" sz="2400" dirty="0" smtClean="0">
                <a:latin typeface="Comic Sans MS"/>
                <a:cs typeface="Comic Sans MS"/>
              </a:rPr>
              <a:t>: Use the Zero-Product Property to find the zeros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	(x + 1) = 0		(x – 1) = 0		(x + 3) = 0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	x = -1				x = 1				x = -3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Zeros of the function are -3,-1, 1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8459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 (Continued)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600202"/>
            <a:ext cx="88265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latin typeface="Comic Sans MS"/>
                <a:cs typeface="Comic Sans MS"/>
              </a:rPr>
              <a:t>Step 2</a:t>
            </a:r>
            <a:r>
              <a:rPr lang="en-US" sz="2400" dirty="0" smtClean="0">
                <a:latin typeface="Comic Sans MS"/>
                <a:cs typeface="Comic Sans MS"/>
              </a:rPr>
              <a:t>: Find points on the curve for x-values between zeros.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	Evaluate for x = -2, 0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		(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-2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+ 1)</a:t>
            </a:r>
            <a:r>
              <a:rPr lang="en-US" sz="2400" dirty="0" smtClean="0">
                <a:latin typeface="Comic Sans MS"/>
                <a:cs typeface="Comic Sans MS"/>
              </a:rPr>
              <a:t>(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-2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– 1)</a:t>
            </a:r>
            <a:r>
              <a:rPr lang="en-US" sz="2400" dirty="0" smtClean="0">
                <a:latin typeface="Comic Sans MS"/>
                <a:cs typeface="Comic Sans MS"/>
              </a:rPr>
              <a:t>(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-2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+ 3</a:t>
            </a:r>
            <a:r>
              <a:rPr lang="en-US" sz="2400" dirty="0" smtClean="0">
                <a:latin typeface="Comic Sans MS"/>
                <a:cs typeface="Comic Sans MS"/>
              </a:rPr>
              <a:t>) = (-1)(-3)(1) = 3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		(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+ 1)</a:t>
            </a:r>
            <a:r>
              <a:rPr lang="en-US" sz="2400" dirty="0" smtClean="0">
                <a:latin typeface="Comic Sans MS"/>
                <a:cs typeface="Comic Sans MS"/>
              </a:rPr>
              <a:t>(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– 1)</a:t>
            </a:r>
            <a:r>
              <a:rPr lang="en-US" sz="2400" dirty="0" smtClean="0">
                <a:latin typeface="Comic Sans MS"/>
                <a:cs typeface="Comic Sans MS"/>
              </a:rPr>
              <a:t>(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+ 3</a:t>
            </a:r>
            <a:r>
              <a:rPr lang="en-US" sz="2400" dirty="0" smtClean="0">
                <a:latin typeface="Comic Sans MS"/>
                <a:cs typeface="Comic Sans MS"/>
              </a:rPr>
              <a:t>) = (1)(-1)(3) = -3</a:t>
            </a:r>
          </a:p>
          <a:p>
            <a:pPr marL="0" indent="0">
              <a:buNone/>
            </a:pPr>
            <a:endParaRPr lang="en-US" sz="24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u="sng" dirty="0" smtClean="0">
                <a:latin typeface="Comic Sans MS"/>
                <a:cs typeface="Comic Sans MS"/>
              </a:rPr>
              <a:t>Step 3:</a:t>
            </a:r>
            <a:r>
              <a:rPr lang="en-US" sz="2400" dirty="0" smtClean="0">
                <a:latin typeface="Comic Sans MS"/>
                <a:cs typeface="Comic Sans MS"/>
              </a:rPr>
              <a:t> Determine ending behavior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The function is cubic with a leading coefficient of 1, so 	the ending behavior is 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down and up</a:t>
            </a:r>
          </a:p>
          <a:p>
            <a:pPr marL="0" indent="0">
              <a:buNone/>
            </a:pPr>
            <a:endParaRPr lang="en-US" sz="24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8459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Example2 (Continued)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latin typeface="Comic Sans MS"/>
                <a:cs typeface="Comic Sans MS"/>
              </a:rPr>
              <a:t>Step 4</a:t>
            </a:r>
            <a:r>
              <a:rPr lang="en-US" sz="2400" dirty="0" smtClean="0">
                <a:latin typeface="Comic Sans MS"/>
                <a:cs typeface="Comic Sans MS"/>
              </a:rPr>
              <a:t>: </a:t>
            </a:r>
            <a:r>
              <a:rPr lang="en-US" sz="2400" dirty="0">
                <a:latin typeface="Comic Sans MS"/>
                <a:cs typeface="Comic Sans MS"/>
              </a:rPr>
              <a:t>Use zeros, additional points, and ending behavior to sketch the graph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5" name="Picture 4" descr="blank-grap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52" y="3075590"/>
            <a:ext cx="3254375" cy="32913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4" name="Picture 3" descr="Screen Shot 2012-11-27 at 1.23.3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1"/>
          <a:stretch/>
        </p:blipFill>
        <p:spPr>
          <a:xfrm>
            <a:off x="2591152" y="2533650"/>
            <a:ext cx="3254375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9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mic Sans MS"/>
                <a:cs typeface="Comic Sans MS"/>
              </a:rPr>
              <a:t>Factor Theorem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The expression </a:t>
            </a:r>
            <a:r>
              <a:rPr lang="en-US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– </a:t>
            </a:r>
            <a:r>
              <a:rPr lang="en-US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is a factor of a if the value </a:t>
            </a:r>
            <a:r>
              <a:rPr lang="en-US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is a zero of the related polynomial function.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8459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  <a:cs typeface="Comic Sans MS"/>
              </a:rPr>
              <a:t>Students will be able to classify polynomials</a:t>
            </a:r>
          </a:p>
          <a:p>
            <a:endParaRPr lang="en-US" dirty="0" smtClean="0">
              <a:solidFill>
                <a:srgbClr val="80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Comic Sans MS"/>
                <a:cs typeface="Comic Sans MS"/>
              </a:rPr>
              <a:t>Students will be able to graph polynomial functions and describe end behavior</a:t>
            </a:r>
            <a:endParaRPr lang="en-US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Section 5.1</a:t>
            </a: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Polynomial Functions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3722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953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Write a polynomial in standard form with zeros at 2, –3, and 0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Write a linear factor for each zero   </a:t>
            </a:r>
            <a:r>
              <a:rPr lang="en-US" sz="2400" dirty="0" smtClean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y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	= (x – 2)(x + 3)(x – 0)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Simplify (x – 0)	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							= x(x – 2)(x + 3)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Multiply (x – 2)(x + 3)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						= x(x</a:t>
            </a:r>
            <a:r>
              <a:rPr lang="en-US" sz="2400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 + x - 6)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Distribute x									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= x</a:t>
            </a:r>
            <a:r>
              <a:rPr lang="en-US" sz="2400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3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 + x</a:t>
            </a:r>
            <a:r>
              <a:rPr lang="en-US" sz="2400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 – 6x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35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500" dirty="0" smtClean="0">
                <a:solidFill>
                  <a:srgbClr val="FF0000"/>
                </a:solidFill>
                <a:latin typeface="Comic Sans MS"/>
                <a:cs typeface="Comic Sans MS"/>
              </a:rPr>
              <a:t>= </a:t>
            </a:r>
            <a:r>
              <a:rPr lang="en-US" sz="3500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5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3500" dirty="0">
                <a:solidFill>
                  <a:srgbClr val="FF0000"/>
                </a:solidFill>
                <a:latin typeface="Comic Sans MS"/>
                <a:cs typeface="Comic Sans MS"/>
              </a:rPr>
              <a:t> +x</a:t>
            </a:r>
            <a:r>
              <a:rPr lang="en-US" sz="35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3500" dirty="0">
                <a:solidFill>
                  <a:srgbClr val="FF0000"/>
                </a:solidFill>
                <a:latin typeface="Comic Sans MS"/>
                <a:cs typeface="Comic Sans MS"/>
              </a:rPr>
              <a:t> - 6x</a:t>
            </a:r>
          </a:p>
          <a:p>
            <a:pPr marL="0" indent="0">
              <a:buNone/>
            </a:pPr>
            <a:endParaRPr lang="en-US" sz="2400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 smtClean="0">
                <a:latin typeface="Arial" charset="0"/>
              </a:rPr>
              <a:t>	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9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  <a:cs typeface="Comic Sans MS"/>
              </a:rPr>
              <a:t>Students will be able to analyze the factored form of a polynomial</a:t>
            </a:r>
          </a:p>
          <a:p>
            <a:endParaRPr lang="en-US" dirty="0" smtClean="0">
              <a:solidFill>
                <a:srgbClr val="80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Comic Sans MS"/>
                <a:cs typeface="Comic Sans MS"/>
              </a:rPr>
              <a:t>Students will be able to identify relative maximums and minimums</a:t>
            </a:r>
            <a:endParaRPr lang="en-US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222" y="1498602"/>
            <a:ext cx="5686777" cy="3298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Section </a:t>
            </a:r>
            <a:r>
              <a:rPr lang="en-US" dirty="0" smtClean="0">
                <a:latin typeface="Comic Sans MS"/>
                <a:cs typeface="Comic Sans MS"/>
              </a:rPr>
              <a:t>5.2 Part 2</a:t>
            </a: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Polynomials, Linear Factors, and Zeros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3425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What are the zeros of 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f(x) = (x – 2)(x – 2)(x + 1)?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2, 2, -1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2. Suppose someone listed the zeros as 2 and -1.  Why might someone think this is a quadratic function?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Answers vary.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8310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mic Sans MS"/>
                <a:cs typeface="Comic Sans MS"/>
              </a:rPr>
              <a:t>Multiple zero </a:t>
            </a:r>
            <a:r>
              <a:rPr lang="en-US" dirty="0">
                <a:latin typeface="Comic Sans MS"/>
                <a:cs typeface="Comic Sans MS"/>
              </a:rPr>
              <a:t>- repeated zero</a:t>
            </a:r>
          </a:p>
          <a:p>
            <a:endParaRPr lang="en-US" dirty="0">
              <a:solidFill>
                <a:schemeClr val="bg2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mic Sans MS"/>
                <a:cs typeface="Comic Sans MS"/>
              </a:rPr>
              <a:t>Multiplicity </a:t>
            </a:r>
            <a:r>
              <a:rPr lang="en-US" dirty="0">
                <a:latin typeface="Comic Sans MS"/>
                <a:cs typeface="Comic Sans MS"/>
              </a:rPr>
              <a:t>- the number of times the zero occurs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8459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What are the zeros </a:t>
            </a:r>
            <a:r>
              <a:rPr lang="en-US" sz="2800" dirty="0">
                <a:latin typeface="Comic Sans MS"/>
                <a:cs typeface="Comic Sans MS"/>
              </a:rPr>
              <a:t>of </a:t>
            </a:r>
            <a:r>
              <a:rPr lang="en-US" sz="2800" dirty="0" err="1">
                <a:latin typeface="Comic Sans MS"/>
                <a:cs typeface="Comic Sans MS"/>
              </a:rPr>
              <a:t>ƒ</a:t>
            </a:r>
            <a:r>
              <a:rPr lang="en-US" sz="2800" dirty="0">
                <a:latin typeface="Comic Sans MS"/>
                <a:cs typeface="Comic Sans MS"/>
              </a:rPr>
              <a:t>(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) = 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5</a:t>
            </a:r>
            <a:r>
              <a:rPr lang="en-US" sz="2800" dirty="0">
                <a:latin typeface="Comic Sans MS"/>
                <a:cs typeface="Comic Sans MS"/>
              </a:rPr>
              <a:t> – 6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4</a:t>
            </a:r>
            <a:r>
              <a:rPr lang="en-US" sz="2800" dirty="0">
                <a:latin typeface="Comic Sans MS"/>
                <a:cs typeface="Comic Sans MS"/>
              </a:rPr>
              <a:t> + </a:t>
            </a:r>
            <a:r>
              <a:rPr lang="en-US" sz="2800" dirty="0" smtClean="0">
                <a:latin typeface="Comic Sans MS"/>
                <a:cs typeface="Comic Sans MS"/>
              </a:rPr>
              <a:t>9</a:t>
            </a:r>
            <a:r>
              <a:rPr lang="en-US" sz="2800" i="1" dirty="0" smtClean="0">
                <a:latin typeface="Comic Sans MS"/>
                <a:cs typeface="Comic Sans MS"/>
              </a:rPr>
              <a:t>x</a:t>
            </a:r>
            <a:r>
              <a:rPr lang="en-US" sz="2800" baseline="30000" dirty="0" smtClean="0">
                <a:latin typeface="Comic Sans MS"/>
                <a:cs typeface="Comic Sans MS"/>
              </a:rPr>
              <a:t>3</a:t>
            </a:r>
            <a:r>
              <a:rPr lang="en-US" sz="2800" dirty="0" smtClean="0">
                <a:latin typeface="Comic Sans MS"/>
                <a:cs typeface="Comic Sans MS"/>
              </a:rPr>
              <a:t>?What are their multiplicities? How does the graph behave at these zeros?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								</a:t>
            </a:r>
            <a:r>
              <a:rPr lang="en-US" sz="28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ƒ</a:t>
            </a:r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(</a:t>
            </a:r>
            <a:r>
              <a:rPr lang="en-US" sz="2800" i="1" dirty="0">
                <a:solidFill>
                  <a:srgbClr val="3366FF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) 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	= </a:t>
            </a:r>
            <a:r>
              <a:rPr lang="en-US" sz="2800" i="1" dirty="0">
                <a:solidFill>
                  <a:srgbClr val="3366FF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3366FF"/>
                </a:solidFill>
                <a:latin typeface="Comic Sans MS"/>
                <a:cs typeface="Comic Sans MS"/>
              </a:rPr>
              <a:t>5</a:t>
            </a:r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 – 6</a:t>
            </a:r>
            <a:r>
              <a:rPr lang="en-US" sz="2800" i="1" dirty="0">
                <a:solidFill>
                  <a:srgbClr val="3366FF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3366FF"/>
                </a:solidFill>
                <a:latin typeface="Comic Sans MS"/>
                <a:cs typeface="Comic Sans MS"/>
              </a:rPr>
              <a:t>4</a:t>
            </a:r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 + 9</a:t>
            </a:r>
            <a:r>
              <a:rPr lang="en-US" sz="2800" i="1" dirty="0">
                <a:solidFill>
                  <a:srgbClr val="3366FF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3366FF"/>
                </a:solidFill>
                <a:latin typeface="Comic Sans MS"/>
                <a:cs typeface="Comic Sans MS"/>
              </a:rPr>
              <a:t>3</a:t>
            </a:r>
            <a:endParaRPr lang="en-US" sz="2800" dirty="0" smtClean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Factor out GCF						= </a:t>
            </a:r>
            <a:r>
              <a:rPr lang="en-US" sz="280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/>
                <a:cs typeface="Comic Sans MS"/>
              </a:rPr>
              <a:t>3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( </a:t>
            </a:r>
            <a:r>
              <a:rPr lang="en-US" sz="280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/>
                <a:cs typeface="Comic Sans MS"/>
              </a:rPr>
              <a:t>2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 – 6</a:t>
            </a:r>
            <a:r>
              <a:rPr lang="en-US" sz="280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+ 9)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Factor </a:t>
            </a:r>
            <a:r>
              <a:rPr lang="en-US" sz="2800" i="1" dirty="0">
                <a:solidFill>
                  <a:srgbClr val="3366FF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3366FF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 – 6</a:t>
            </a:r>
            <a:r>
              <a:rPr lang="en-US" sz="2800" i="1" dirty="0">
                <a:solidFill>
                  <a:srgbClr val="3366FF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+ 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9					= </a:t>
            </a:r>
            <a:r>
              <a:rPr lang="en-US" sz="280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/>
                <a:cs typeface="Comic Sans MS"/>
              </a:rPr>
              <a:t>3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(x -3)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/>
                <a:cs typeface="Comic Sans MS"/>
              </a:rPr>
              <a:t>2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Use the Zero-Product Property		x  = 0   	x – 3 = 0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	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									x = 0		x = 3</a:t>
            </a: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Zeros are 0 and 3.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0 has a multiplicity of 3 and 3 has a multiplicity of 2.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graph looks like a parabola at x = 3 and close to linear at x = 0</a:t>
            </a:r>
            <a:endParaRPr lang="en-US" sz="28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8459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latin typeface="Comic Sans MS"/>
                <a:cs typeface="Comic Sans MS"/>
              </a:rPr>
              <a:t>Relative </a:t>
            </a:r>
            <a:r>
              <a:rPr lang="en-US" dirty="0">
                <a:solidFill>
                  <a:schemeClr val="accent1"/>
                </a:solidFill>
                <a:latin typeface="Comic Sans MS"/>
                <a:cs typeface="Comic Sans MS"/>
              </a:rPr>
              <a:t>maximum </a:t>
            </a:r>
            <a:r>
              <a:rPr lang="en-US" dirty="0">
                <a:latin typeface="Comic Sans MS"/>
                <a:cs typeface="Comic Sans MS"/>
              </a:rPr>
              <a:t>- the greatest y-value of the points in a region </a:t>
            </a:r>
            <a:r>
              <a:rPr lang="en-US" dirty="0" smtClean="0">
                <a:latin typeface="Comic Sans MS"/>
                <a:cs typeface="Comic Sans MS"/>
              </a:rPr>
              <a:t>of </a:t>
            </a:r>
            <a:r>
              <a:rPr lang="en-US" dirty="0">
                <a:latin typeface="Comic Sans MS"/>
                <a:cs typeface="Comic Sans MS"/>
              </a:rPr>
              <a:t>graph</a:t>
            </a:r>
          </a:p>
          <a:p>
            <a:endParaRPr lang="en-US" dirty="0">
              <a:solidFill>
                <a:srgbClr val="CC33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mic Sans MS"/>
                <a:cs typeface="Comic Sans MS"/>
              </a:rPr>
              <a:t>Relative minimum </a:t>
            </a:r>
            <a:r>
              <a:rPr lang="en-US" dirty="0">
                <a:latin typeface="Comic Sans MS"/>
                <a:cs typeface="Comic Sans MS"/>
              </a:rPr>
              <a:t>- the least  y-value among nearby points on a </a:t>
            </a:r>
            <a:r>
              <a:rPr lang="en-US" dirty="0" smtClean="0">
                <a:latin typeface="Comic Sans MS"/>
                <a:cs typeface="Comic Sans MS"/>
              </a:rPr>
              <a:t>graph</a:t>
            </a: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8266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6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What are the relative maximum and minimum of </a:t>
            </a:r>
            <a:r>
              <a:rPr lang="en-US" dirty="0" err="1">
                <a:solidFill>
                  <a:srgbClr val="3366FF"/>
                </a:solidFill>
                <a:latin typeface="Comic Sans MS"/>
                <a:cs typeface="Comic Sans MS"/>
              </a:rPr>
              <a:t>ƒ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(</a:t>
            </a:r>
            <a:r>
              <a:rPr lang="en-US" i="1" dirty="0">
                <a:solidFill>
                  <a:srgbClr val="3366FF"/>
                </a:solidFill>
                <a:latin typeface="Comic Sans MS"/>
                <a:cs typeface="Comic Sans MS"/>
              </a:rPr>
              <a:t>x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) 	= 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-4</a:t>
            </a:r>
            <a:r>
              <a:rPr lang="en-US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x</a:t>
            </a:r>
            <a:r>
              <a:rPr lang="en-US" baseline="30000" dirty="0">
                <a:solidFill>
                  <a:srgbClr val="3366FF"/>
                </a:solidFill>
                <a:latin typeface="Comic Sans MS"/>
                <a:cs typeface="Comic Sans MS"/>
              </a:rPr>
              <a:t>3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+ 12</a:t>
            </a:r>
            <a:r>
              <a:rPr lang="en-US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x</a:t>
            </a:r>
            <a:r>
              <a:rPr lang="en-US" baseline="30000" dirty="0">
                <a:solidFill>
                  <a:srgbClr val="3366FF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+ 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4</a:t>
            </a:r>
            <a:r>
              <a:rPr lang="en-US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x 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– 12</a:t>
            </a:r>
          </a:p>
          <a:p>
            <a:pPr marL="0" indent="0">
              <a:buNone/>
            </a:pP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						Use a graphing calculator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366FF"/>
                </a:solidFill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rgbClr val="3366FF"/>
                </a:solidFill>
                <a:latin typeface="Comic Sans MS"/>
                <a:cs typeface="Comic Sans MS"/>
              </a:rPr>
              <a:t>					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Relative Maximum: (2.15, 12.32)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						Relative Minimum: (-0.15, -12.32)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 descr="Screen Shot 2012-11-27 at 3.18.5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/>
          <a:stretch/>
        </p:blipFill>
        <p:spPr>
          <a:xfrm>
            <a:off x="1162843" y="2262386"/>
            <a:ext cx="1898807" cy="394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9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  <a:cs typeface="Comic Sans MS"/>
              </a:rPr>
              <a:t>Students will be able to factor polynomial expressions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2" y="1498602"/>
            <a:ext cx="5483537" cy="3298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Section </a:t>
            </a:r>
            <a:r>
              <a:rPr lang="en-US" dirty="0" smtClean="0">
                <a:latin typeface="Comic Sans MS"/>
                <a:cs typeface="Comic Sans MS"/>
              </a:rPr>
              <a:t>5.3 Part 1</a:t>
            </a: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Solving Polynomial Equations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3989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Factor.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6x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+ 12x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6x(x + 2)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8x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+ 10x – 3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(4x – 1)(2x + 3)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– 81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(x + 9)(x – 9)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749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Comic Sans MS"/>
                <a:cs typeface="Comic Sans MS"/>
              </a:rPr>
              <a:t>Factoring by Grouping (4 terms)</a:t>
            </a:r>
          </a:p>
          <a:p>
            <a:pPr marL="0" indent="0" algn="ctr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ax + ay +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bx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+ by = a(x + y) + b(x + y) =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(a + b)(x + y)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b="1" dirty="0">
                <a:latin typeface="Comic Sans MS"/>
                <a:cs typeface="Comic Sans MS"/>
              </a:rPr>
              <a:t>Sum of Cubes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66"/>
                </a:solidFill>
                <a:latin typeface="Comic Sans MS"/>
                <a:cs typeface="Comic Sans MS"/>
              </a:rPr>
              <a:t>a³ + b³ = (a + b)(a² - </a:t>
            </a:r>
            <a:r>
              <a:rPr lang="en-US" dirty="0" err="1">
                <a:solidFill>
                  <a:srgbClr val="000066"/>
                </a:solidFill>
                <a:latin typeface="Comic Sans MS"/>
                <a:cs typeface="Comic Sans MS"/>
              </a:rPr>
              <a:t>ab</a:t>
            </a:r>
            <a:r>
              <a:rPr lang="en-US" dirty="0">
                <a:solidFill>
                  <a:srgbClr val="000066"/>
                </a:solidFill>
                <a:latin typeface="Comic Sans MS"/>
                <a:cs typeface="Comic Sans MS"/>
              </a:rPr>
              <a:t> +b²)</a:t>
            </a:r>
          </a:p>
          <a:p>
            <a:pPr algn="ctr"/>
            <a:endParaRPr lang="en-US" sz="1800" dirty="0">
              <a:solidFill>
                <a:srgbClr val="000066"/>
              </a:solidFill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b="1" dirty="0">
                <a:latin typeface="Comic Sans MS"/>
                <a:cs typeface="Comic Sans MS"/>
              </a:rPr>
              <a:t>Difference of Cubes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660033"/>
                </a:solidFill>
                <a:latin typeface="Comic Sans MS"/>
                <a:cs typeface="Comic Sans MS"/>
              </a:rPr>
              <a:t>a³ – b³ = (a – b)(a² + </a:t>
            </a:r>
            <a:r>
              <a:rPr lang="en-US" dirty="0" err="1">
                <a:solidFill>
                  <a:srgbClr val="660033"/>
                </a:solidFill>
                <a:latin typeface="Comic Sans MS"/>
                <a:cs typeface="Comic Sans MS"/>
              </a:rPr>
              <a:t>ab</a:t>
            </a:r>
            <a:r>
              <a:rPr lang="en-US" dirty="0">
                <a:solidFill>
                  <a:srgbClr val="660033"/>
                </a:solidFill>
                <a:latin typeface="Comic Sans MS"/>
                <a:cs typeface="Comic Sans MS"/>
              </a:rPr>
              <a:t> + b²)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749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Simplify each expression by combining like terms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3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+ 5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– 7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    	</a:t>
            </a:r>
            <a:endParaRPr lang="en-US" dirty="0" smtClean="0">
              <a:latin typeface="Comic Sans MS"/>
              <a:cs typeface="Comic Sans MS"/>
            </a:endParaRPr>
          </a:p>
          <a:p>
            <a:pPr marL="800100" lvl="2" indent="0">
              <a:buNone/>
            </a:pPr>
            <a:r>
              <a:rPr lang="en-US" i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</a:p>
          <a:p>
            <a:pPr marL="514350" indent="-514350">
              <a:buAutoNum type="arabicPeriod"/>
            </a:pPr>
            <a:r>
              <a:rPr lang="en-US" dirty="0">
                <a:latin typeface="Comic Sans MS"/>
                <a:cs typeface="Comic Sans MS"/>
              </a:rPr>
              <a:t> –8</a:t>
            </a:r>
            <a:r>
              <a:rPr lang="en-US" i="1" dirty="0">
                <a:latin typeface="Comic Sans MS"/>
                <a:cs typeface="Comic Sans MS"/>
              </a:rPr>
              <a:t>xy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– 2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i="1" dirty="0">
                <a:latin typeface="Comic Sans MS"/>
                <a:cs typeface="Comic Sans MS"/>
              </a:rPr>
              <a:t>y</a:t>
            </a:r>
            <a:r>
              <a:rPr lang="en-US" dirty="0">
                <a:latin typeface="Comic Sans MS"/>
                <a:cs typeface="Comic Sans MS"/>
              </a:rPr>
              <a:t> + </a:t>
            </a:r>
            <a:r>
              <a:rPr lang="en-US" dirty="0" smtClean="0">
                <a:latin typeface="Comic Sans MS"/>
                <a:cs typeface="Comic Sans MS"/>
              </a:rPr>
              <a:t>5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i="1" dirty="0" smtClean="0">
                <a:latin typeface="Comic Sans MS"/>
                <a:cs typeface="Comic Sans MS"/>
              </a:rPr>
              <a:t>y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-8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xy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+ 3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–</a:t>
            </a:r>
            <a:r>
              <a:rPr lang="en-US" dirty="0">
                <a:latin typeface="Comic Sans MS"/>
                <a:cs typeface="Comic Sans MS"/>
              </a:rPr>
              <a:t>4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+ 7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+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– 3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454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Factor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 + 2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– 3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– 6.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	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x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(x + 2) -3(x + 2)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	(x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– 3)(x + 2)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749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Factor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 – 8.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(x – 2)(x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+ 2x + 4)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749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Factor x</a:t>
            </a:r>
            <a:r>
              <a:rPr lang="en-US" baseline="30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 + 27.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(x + 3)(x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– 3x + 9)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749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  <a:cs typeface="Comic Sans MS"/>
              </a:rPr>
              <a:t>Students will be able to solve polynomial equations by factoring</a:t>
            </a:r>
          </a:p>
          <a:p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78" y="1498602"/>
            <a:ext cx="5616221" cy="3298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Section 5.3 Part 2</a:t>
            </a: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Solving Polynomial Equations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456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Factor.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+ 10x + 25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(x + 5)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 + 2x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– 4x – 8</a:t>
            </a:r>
          </a:p>
          <a:p>
            <a:pPr marL="800100" lvl="2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(x + 2) – 4(x + 2) = (x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– 4)(x + 2) =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(x + 2)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(x – 2)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 - 64 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(x – 4)(x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+ 4x + 16)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749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Steps to solve a polynomial equation by factoring: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Write the equation in the form P(x) = 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Factor P(x)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Use the Zero-Product Property to find the roots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749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014"/>
            <a:ext cx="843242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What are the real and imaginary solutions to 2x</a:t>
            </a:r>
            <a:r>
              <a:rPr lang="en-US" baseline="30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 - 5x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= 3x?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Rewrite as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P(x) =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0				2x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- 5x</a:t>
            </a:r>
            <a:r>
              <a:rPr lang="en-US" sz="2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2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- 3x = 0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Factor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GCF 						x(2x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- 5x -3) = 0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Factor 2x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2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- 5x -3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				x(2x + 1)(x – 3) = 0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Use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Zero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-Product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Property	x = 0	   2x + 1 =0	  x – 3 =0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								x = 0	    x = -1/2		x = 3</a:t>
            </a:r>
          </a:p>
          <a:p>
            <a:pPr marL="0" indent="0">
              <a:buNone/>
            </a:pPr>
            <a:endParaRPr lang="en-US" sz="24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Solutions are 0, -1/2, 3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749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dirty="0">
                <a:latin typeface="Comic Sans MS"/>
                <a:cs typeface="Comic Sans MS"/>
              </a:rPr>
              <a:t>What are the real and imaginary solutions to </a:t>
            </a:r>
            <a:r>
              <a:rPr lang="en-US" sz="4100" dirty="0" smtClean="0">
                <a:latin typeface="Comic Sans MS"/>
                <a:cs typeface="Comic Sans MS"/>
              </a:rPr>
              <a:t>x</a:t>
            </a:r>
            <a:r>
              <a:rPr lang="en-US" sz="4100" baseline="30000" dirty="0" smtClean="0">
                <a:latin typeface="Comic Sans MS"/>
                <a:cs typeface="Comic Sans MS"/>
              </a:rPr>
              <a:t>4</a:t>
            </a:r>
            <a:r>
              <a:rPr lang="en-US" sz="4100" dirty="0" smtClean="0">
                <a:latin typeface="Comic Sans MS"/>
                <a:cs typeface="Comic Sans MS"/>
              </a:rPr>
              <a:t> -3x</a:t>
            </a:r>
            <a:r>
              <a:rPr lang="en-US" sz="4100" baseline="30000" dirty="0" smtClean="0">
                <a:latin typeface="Comic Sans MS"/>
                <a:cs typeface="Comic Sans MS"/>
              </a:rPr>
              <a:t>2</a:t>
            </a:r>
            <a:r>
              <a:rPr lang="en-US" sz="4100" dirty="0" smtClean="0">
                <a:latin typeface="Comic Sans MS"/>
                <a:cs typeface="Comic Sans MS"/>
              </a:rPr>
              <a:t> = 4?</a:t>
            </a:r>
            <a:endParaRPr lang="en-US" sz="41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3100" dirty="0">
              <a:solidFill>
                <a:srgbClr val="558ED5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3100" dirty="0">
                <a:solidFill>
                  <a:srgbClr val="558ED5"/>
                </a:solidFill>
                <a:latin typeface="Comic Sans MS"/>
                <a:cs typeface="Comic Sans MS"/>
              </a:rPr>
              <a:t>Rewrite as P(x) = 0			</a:t>
            </a:r>
            <a:r>
              <a:rPr lang="en-US" sz="3100" dirty="0" smtClean="0">
                <a:solidFill>
                  <a:srgbClr val="558ED5"/>
                </a:solidFill>
                <a:latin typeface="Comic Sans MS"/>
                <a:cs typeface="Comic Sans MS"/>
              </a:rPr>
              <a:t>	x</a:t>
            </a:r>
            <a:r>
              <a:rPr lang="en-US" sz="3100" baseline="30000" dirty="0" smtClean="0">
                <a:solidFill>
                  <a:srgbClr val="558ED5"/>
                </a:solidFill>
                <a:latin typeface="Comic Sans MS"/>
                <a:cs typeface="Comic Sans MS"/>
              </a:rPr>
              <a:t>4</a:t>
            </a:r>
            <a:r>
              <a:rPr lang="en-US" sz="3100" dirty="0" smtClean="0">
                <a:solidFill>
                  <a:srgbClr val="558ED5"/>
                </a:solidFill>
                <a:latin typeface="Comic Sans MS"/>
                <a:cs typeface="Comic Sans MS"/>
              </a:rPr>
              <a:t> – 3x</a:t>
            </a:r>
            <a:r>
              <a:rPr lang="en-US" sz="3100" baseline="30000" dirty="0" smtClean="0">
                <a:solidFill>
                  <a:srgbClr val="558ED5"/>
                </a:solidFill>
                <a:latin typeface="Comic Sans MS"/>
                <a:cs typeface="Comic Sans MS"/>
              </a:rPr>
              <a:t>2</a:t>
            </a:r>
            <a:r>
              <a:rPr lang="en-US" sz="3100" dirty="0" smtClean="0">
                <a:solidFill>
                  <a:srgbClr val="558ED5"/>
                </a:solidFill>
                <a:latin typeface="Comic Sans MS"/>
                <a:cs typeface="Comic Sans MS"/>
              </a:rPr>
              <a:t> – 4 = </a:t>
            </a:r>
            <a:r>
              <a:rPr lang="en-US" sz="3100" dirty="0">
                <a:solidFill>
                  <a:srgbClr val="558ED5"/>
                </a:solidFill>
                <a:latin typeface="Comic Sans MS"/>
                <a:cs typeface="Comic Sans MS"/>
              </a:rPr>
              <a:t>0 </a:t>
            </a:r>
          </a:p>
          <a:p>
            <a:pPr marL="0" indent="0">
              <a:buNone/>
            </a:pPr>
            <a:r>
              <a:rPr lang="en-US" sz="3100" dirty="0" smtClean="0">
                <a:solidFill>
                  <a:srgbClr val="558ED5"/>
                </a:solidFill>
                <a:latin typeface="Comic Sans MS"/>
                <a:cs typeface="Comic Sans MS"/>
              </a:rPr>
              <a:t>Factor </a:t>
            </a:r>
            <a:r>
              <a:rPr lang="en-US" sz="3100" dirty="0">
                <a:solidFill>
                  <a:srgbClr val="558ED5"/>
                </a:solidFill>
                <a:latin typeface="Comic Sans MS"/>
                <a:cs typeface="Comic Sans MS"/>
              </a:rPr>
              <a:t>x</a:t>
            </a:r>
            <a:r>
              <a:rPr lang="en-US" sz="3100" baseline="30000" dirty="0">
                <a:solidFill>
                  <a:srgbClr val="558ED5"/>
                </a:solidFill>
                <a:latin typeface="Comic Sans MS"/>
                <a:cs typeface="Comic Sans MS"/>
              </a:rPr>
              <a:t>4</a:t>
            </a:r>
            <a:r>
              <a:rPr lang="en-US" sz="3100" dirty="0">
                <a:solidFill>
                  <a:srgbClr val="558ED5"/>
                </a:solidFill>
                <a:latin typeface="Comic Sans MS"/>
                <a:cs typeface="Comic Sans MS"/>
              </a:rPr>
              <a:t> -3x</a:t>
            </a:r>
            <a:r>
              <a:rPr lang="en-US" sz="3100" baseline="30000" dirty="0">
                <a:solidFill>
                  <a:srgbClr val="558ED5"/>
                </a:solidFill>
                <a:latin typeface="Comic Sans MS"/>
                <a:cs typeface="Comic Sans MS"/>
              </a:rPr>
              <a:t>2</a:t>
            </a:r>
            <a:r>
              <a:rPr lang="en-US" sz="3100" dirty="0">
                <a:solidFill>
                  <a:srgbClr val="558ED5"/>
                </a:solidFill>
                <a:latin typeface="Comic Sans MS"/>
                <a:cs typeface="Comic Sans MS"/>
              </a:rPr>
              <a:t> = 4				</a:t>
            </a:r>
            <a:r>
              <a:rPr lang="en-US" sz="3100" dirty="0" smtClean="0">
                <a:solidFill>
                  <a:srgbClr val="558ED5"/>
                </a:solidFill>
                <a:latin typeface="Comic Sans MS"/>
                <a:cs typeface="Comic Sans MS"/>
              </a:rPr>
              <a:t>(x</a:t>
            </a:r>
            <a:r>
              <a:rPr lang="en-US" sz="3100" baseline="30000" dirty="0" smtClean="0">
                <a:solidFill>
                  <a:srgbClr val="558ED5"/>
                </a:solidFill>
                <a:latin typeface="Comic Sans MS"/>
                <a:cs typeface="Comic Sans MS"/>
              </a:rPr>
              <a:t>2</a:t>
            </a:r>
            <a:r>
              <a:rPr lang="en-US" sz="3100" dirty="0" smtClean="0">
                <a:solidFill>
                  <a:srgbClr val="558ED5"/>
                </a:solidFill>
                <a:latin typeface="Comic Sans MS"/>
                <a:cs typeface="Comic Sans MS"/>
              </a:rPr>
              <a:t> – 4)(x</a:t>
            </a:r>
            <a:r>
              <a:rPr lang="en-US" sz="3100" baseline="30000" dirty="0" smtClean="0">
                <a:solidFill>
                  <a:srgbClr val="558ED5"/>
                </a:solidFill>
                <a:latin typeface="Comic Sans MS"/>
                <a:cs typeface="Comic Sans MS"/>
              </a:rPr>
              <a:t>2</a:t>
            </a:r>
            <a:r>
              <a:rPr lang="en-US" sz="3100" dirty="0" smtClean="0">
                <a:solidFill>
                  <a:srgbClr val="558ED5"/>
                </a:solidFill>
                <a:latin typeface="Comic Sans MS"/>
                <a:cs typeface="Comic Sans MS"/>
              </a:rPr>
              <a:t> + 1) =0</a:t>
            </a:r>
          </a:p>
          <a:p>
            <a:pPr marL="0" indent="0">
              <a:buNone/>
            </a:pPr>
            <a:r>
              <a:rPr lang="en-US" sz="3100" dirty="0" smtClean="0">
                <a:solidFill>
                  <a:srgbClr val="558ED5"/>
                </a:solidFill>
                <a:latin typeface="Comic Sans MS"/>
                <a:cs typeface="Comic Sans MS"/>
              </a:rPr>
              <a:t>Factor </a:t>
            </a:r>
            <a:r>
              <a:rPr lang="en-US" sz="3100" dirty="0">
                <a:solidFill>
                  <a:srgbClr val="558ED5"/>
                </a:solidFill>
                <a:latin typeface="Comic Sans MS"/>
                <a:cs typeface="Comic Sans MS"/>
              </a:rPr>
              <a:t>x</a:t>
            </a:r>
            <a:r>
              <a:rPr lang="en-US" sz="3100" baseline="30000" dirty="0">
                <a:solidFill>
                  <a:srgbClr val="558ED5"/>
                </a:solidFill>
                <a:latin typeface="Comic Sans MS"/>
                <a:cs typeface="Comic Sans MS"/>
              </a:rPr>
              <a:t>2</a:t>
            </a:r>
            <a:r>
              <a:rPr lang="en-US" sz="3100" dirty="0">
                <a:solidFill>
                  <a:srgbClr val="558ED5"/>
                </a:solidFill>
                <a:latin typeface="Comic Sans MS"/>
                <a:cs typeface="Comic Sans MS"/>
              </a:rPr>
              <a:t> – </a:t>
            </a:r>
            <a:r>
              <a:rPr lang="en-US" sz="3100" dirty="0" smtClean="0">
                <a:solidFill>
                  <a:srgbClr val="558ED5"/>
                </a:solidFill>
                <a:latin typeface="Comic Sans MS"/>
                <a:cs typeface="Comic Sans MS"/>
              </a:rPr>
              <a:t>4					(x + 2)(x – 2)(x</a:t>
            </a:r>
            <a:r>
              <a:rPr lang="en-US" sz="3100" baseline="30000" dirty="0" smtClean="0">
                <a:solidFill>
                  <a:srgbClr val="558ED5"/>
                </a:solidFill>
                <a:latin typeface="Comic Sans MS"/>
                <a:cs typeface="Comic Sans MS"/>
              </a:rPr>
              <a:t>2</a:t>
            </a:r>
            <a:r>
              <a:rPr lang="en-US" sz="3100" dirty="0" smtClean="0">
                <a:solidFill>
                  <a:srgbClr val="558ED5"/>
                </a:solidFill>
                <a:latin typeface="Comic Sans MS"/>
                <a:cs typeface="Comic Sans MS"/>
              </a:rPr>
              <a:t> + 1) = 0</a:t>
            </a:r>
            <a:endParaRPr lang="en-US" sz="3100" dirty="0">
              <a:solidFill>
                <a:srgbClr val="558ED5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3100" dirty="0">
                <a:solidFill>
                  <a:srgbClr val="558ED5"/>
                </a:solidFill>
                <a:latin typeface="Comic Sans MS"/>
                <a:cs typeface="Comic Sans MS"/>
              </a:rPr>
              <a:t>Use Zero-Product Property	</a:t>
            </a:r>
            <a:endParaRPr lang="en-US" sz="3100" dirty="0" smtClean="0">
              <a:solidFill>
                <a:srgbClr val="558ED5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3100" dirty="0">
                <a:solidFill>
                  <a:srgbClr val="558ED5"/>
                </a:solidFill>
                <a:latin typeface="Comic Sans MS"/>
                <a:cs typeface="Comic Sans MS"/>
              </a:rPr>
              <a:t>	</a:t>
            </a:r>
            <a:r>
              <a:rPr lang="en-US" sz="3100" dirty="0" smtClean="0">
                <a:solidFill>
                  <a:srgbClr val="558ED5"/>
                </a:solidFill>
                <a:latin typeface="Comic Sans MS"/>
                <a:cs typeface="Comic Sans MS"/>
              </a:rPr>
              <a:t>				x + 2 </a:t>
            </a:r>
            <a:r>
              <a:rPr lang="en-US" sz="3100" dirty="0">
                <a:solidFill>
                  <a:srgbClr val="558ED5"/>
                </a:solidFill>
                <a:latin typeface="Comic Sans MS"/>
                <a:cs typeface="Comic Sans MS"/>
              </a:rPr>
              <a:t>= 0	   </a:t>
            </a:r>
            <a:r>
              <a:rPr lang="en-US" sz="3100" dirty="0" smtClean="0">
                <a:solidFill>
                  <a:srgbClr val="558ED5"/>
                </a:solidFill>
                <a:latin typeface="Comic Sans MS"/>
                <a:cs typeface="Comic Sans MS"/>
              </a:rPr>
              <a:t>	x – 2 </a:t>
            </a:r>
            <a:r>
              <a:rPr lang="en-US" sz="3100" dirty="0">
                <a:solidFill>
                  <a:srgbClr val="558ED5"/>
                </a:solidFill>
                <a:latin typeface="Comic Sans MS"/>
                <a:cs typeface="Comic Sans MS"/>
              </a:rPr>
              <a:t>=0	  </a:t>
            </a:r>
            <a:r>
              <a:rPr lang="en-US" sz="3100" dirty="0" smtClean="0">
                <a:solidFill>
                  <a:srgbClr val="558ED5"/>
                </a:solidFill>
                <a:latin typeface="Comic Sans MS"/>
                <a:cs typeface="Comic Sans MS"/>
              </a:rPr>
              <a:t>	x</a:t>
            </a:r>
            <a:r>
              <a:rPr lang="en-US" sz="3100" baseline="30000" dirty="0" smtClean="0">
                <a:solidFill>
                  <a:srgbClr val="558ED5"/>
                </a:solidFill>
                <a:latin typeface="Comic Sans MS"/>
                <a:cs typeface="Comic Sans MS"/>
              </a:rPr>
              <a:t>2</a:t>
            </a:r>
            <a:r>
              <a:rPr lang="en-US" sz="3100" dirty="0" smtClean="0">
                <a:solidFill>
                  <a:srgbClr val="558ED5"/>
                </a:solidFill>
                <a:latin typeface="Comic Sans MS"/>
                <a:cs typeface="Comic Sans MS"/>
              </a:rPr>
              <a:t> + 1 </a:t>
            </a:r>
            <a:r>
              <a:rPr lang="en-US" sz="3100" dirty="0">
                <a:solidFill>
                  <a:srgbClr val="558ED5"/>
                </a:solidFill>
                <a:latin typeface="Comic Sans MS"/>
                <a:cs typeface="Comic Sans MS"/>
              </a:rPr>
              <a:t>=0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558ED5"/>
                </a:solidFill>
                <a:latin typeface="Comic Sans MS"/>
                <a:cs typeface="Comic Sans MS"/>
              </a:rPr>
              <a:t>					</a:t>
            </a:r>
            <a:r>
              <a:rPr lang="en-US" sz="3100" dirty="0" smtClean="0">
                <a:solidFill>
                  <a:srgbClr val="558ED5"/>
                </a:solidFill>
                <a:latin typeface="Comic Sans MS"/>
                <a:cs typeface="Comic Sans MS"/>
              </a:rPr>
              <a:t>x = -2			x = 2			x = ±</a:t>
            </a:r>
            <a:r>
              <a:rPr lang="en-US" sz="3100" i="1" dirty="0">
                <a:solidFill>
                  <a:srgbClr val="558ED5"/>
                </a:solidFill>
                <a:latin typeface="Comic Sans MS"/>
                <a:cs typeface="Comic Sans MS"/>
              </a:rPr>
              <a:t>i</a:t>
            </a:r>
            <a:endParaRPr lang="en-US" sz="3100" i="1" dirty="0" smtClean="0">
              <a:solidFill>
                <a:srgbClr val="558ED5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4100" dirty="0">
                <a:solidFill>
                  <a:srgbClr val="FF0000"/>
                </a:solidFill>
                <a:latin typeface="Comic Sans MS"/>
                <a:cs typeface="Comic Sans MS"/>
              </a:rPr>
              <a:t>Solutions are </a:t>
            </a:r>
            <a:r>
              <a:rPr lang="en-US" sz="4100" dirty="0" smtClean="0">
                <a:solidFill>
                  <a:srgbClr val="FF0000"/>
                </a:solidFill>
                <a:latin typeface="Comic Sans MS"/>
                <a:cs typeface="Comic Sans MS"/>
              </a:rPr>
              <a:t>-2, 2</a:t>
            </a:r>
            <a:r>
              <a:rPr lang="en-US" sz="4100" dirty="0">
                <a:solidFill>
                  <a:srgbClr val="FF0000"/>
                </a:solidFill>
                <a:latin typeface="Comic Sans MS"/>
                <a:cs typeface="Comic Sans MS"/>
              </a:rPr>
              <a:t>, i</a:t>
            </a:r>
            <a:r>
              <a:rPr lang="en-US" sz="4100" dirty="0" smtClean="0">
                <a:solidFill>
                  <a:srgbClr val="FF0000"/>
                </a:solidFill>
                <a:latin typeface="Comic Sans MS"/>
                <a:cs typeface="Comic Sans MS"/>
              </a:rPr>
              <a:t>, -</a:t>
            </a:r>
            <a:r>
              <a:rPr lang="en-US" sz="41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endParaRPr lang="en-US" sz="41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749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What are the real and imaginary solutions to </a:t>
            </a:r>
            <a:r>
              <a:rPr lang="en-US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 = 1?</a:t>
            </a: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558ED5"/>
                </a:solidFill>
                <a:latin typeface="Comic Sans MS"/>
                <a:cs typeface="Comic Sans MS"/>
              </a:rPr>
              <a:t>Rewrite as P(x) = 0			</a:t>
            </a:r>
            <a:r>
              <a:rPr lang="en-US" sz="2800" dirty="0" smtClean="0">
                <a:solidFill>
                  <a:srgbClr val="558ED5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 smtClean="0">
                <a:solidFill>
                  <a:srgbClr val="558ED5"/>
                </a:solidFill>
                <a:latin typeface="Comic Sans MS"/>
                <a:cs typeface="Comic Sans MS"/>
              </a:rPr>
              <a:t>3</a:t>
            </a:r>
            <a:r>
              <a:rPr lang="en-US" sz="2800" dirty="0" smtClean="0">
                <a:solidFill>
                  <a:srgbClr val="558ED5"/>
                </a:solidFill>
                <a:latin typeface="Comic Sans MS"/>
                <a:cs typeface="Comic Sans MS"/>
              </a:rPr>
              <a:t> – 1 </a:t>
            </a:r>
            <a:r>
              <a:rPr lang="en-US" sz="2800" dirty="0">
                <a:solidFill>
                  <a:srgbClr val="558ED5"/>
                </a:solidFill>
                <a:latin typeface="Comic Sans MS"/>
                <a:cs typeface="Comic Sans MS"/>
              </a:rPr>
              <a:t>= 0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558ED5"/>
                </a:solidFill>
                <a:latin typeface="Comic Sans MS"/>
                <a:cs typeface="Comic Sans MS"/>
              </a:rPr>
              <a:t>Factor x</a:t>
            </a:r>
            <a:r>
              <a:rPr lang="en-US" sz="2800" baseline="30000" dirty="0">
                <a:solidFill>
                  <a:srgbClr val="558ED5"/>
                </a:solidFill>
                <a:latin typeface="Comic Sans MS"/>
                <a:cs typeface="Comic Sans MS"/>
              </a:rPr>
              <a:t>3</a:t>
            </a:r>
            <a:r>
              <a:rPr lang="en-US" sz="2800" dirty="0">
                <a:solidFill>
                  <a:srgbClr val="558ED5"/>
                </a:solidFill>
                <a:latin typeface="Comic Sans MS"/>
                <a:cs typeface="Comic Sans MS"/>
              </a:rPr>
              <a:t> – </a:t>
            </a:r>
            <a:r>
              <a:rPr lang="en-US" sz="2800" dirty="0" smtClean="0">
                <a:solidFill>
                  <a:srgbClr val="558ED5"/>
                </a:solidFill>
                <a:latin typeface="Comic Sans MS"/>
                <a:cs typeface="Comic Sans MS"/>
              </a:rPr>
              <a:t>1 </a:t>
            </a:r>
            <a:r>
              <a:rPr lang="en-US" sz="2800" dirty="0">
                <a:solidFill>
                  <a:srgbClr val="558ED5"/>
                </a:solidFill>
                <a:latin typeface="Comic Sans MS"/>
                <a:cs typeface="Comic Sans MS"/>
              </a:rPr>
              <a:t>			</a:t>
            </a:r>
            <a:r>
              <a:rPr lang="en-US" sz="2800" dirty="0" smtClean="0">
                <a:solidFill>
                  <a:srgbClr val="558ED5"/>
                </a:solidFill>
                <a:latin typeface="Comic Sans MS"/>
                <a:cs typeface="Comic Sans MS"/>
              </a:rPr>
              <a:t>		(x – 1)(x</a:t>
            </a:r>
            <a:r>
              <a:rPr lang="en-US" sz="2800" baseline="30000" dirty="0" smtClean="0">
                <a:solidFill>
                  <a:srgbClr val="558ED5"/>
                </a:solidFill>
                <a:latin typeface="Comic Sans MS"/>
                <a:cs typeface="Comic Sans MS"/>
              </a:rPr>
              <a:t>2</a:t>
            </a:r>
            <a:r>
              <a:rPr lang="en-US" sz="2800" dirty="0" smtClean="0">
                <a:solidFill>
                  <a:srgbClr val="558ED5"/>
                </a:solidFill>
                <a:latin typeface="Comic Sans MS"/>
                <a:cs typeface="Comic Sans MS"/>
              </a:rPr>
              <a:t> + x + 1) = 0</a:t>
            </a:r>
            <a:endParaRPr lang="en-US" sz="2800" dirty="0">
              <a:solidFill>
                <a:srgbClr val="558ED5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558ED5"/>
                </a:solidFill>
                <a:latin typeface="Comic Sans MS"/>
                <a:cs typeface="Comic Sans MS"/>
              </a:rPr>
              <a:t>Use </a:t>
            </a:r>
            <a:r>
              <a:rPr lang="en-US" sz="2800" dirty="0">
                <a:solidFill>
                  <a:srgbClr val="558ED5"/>
                </a:solidFill>
                <a:latin typeface="Comic Sans MS"/>
                <a:cs typeface="Comic Sans MS"/>
              </a:rPr>
              <a:t>Zero-Product Property	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558ED5"/>
                </a:solidFill>
                <a:latin typeface="Comic Sans MS"/>
                <a:cs typeface="Comic Sans MS"/>
              </a:rPr>
              <a:t>						</a:t>
            </a:r>
            <a:r>
              <a:rPr lang="en-US" sz="2800" dirty="0" smtClean="0">
                <a:solidFill>
                  <a:srgbClr val="558ED5"/>
                </a:solidFill>
                <a:latin typeface="Comic Sans MS"/>
                <a:cs typeface="Comic Sans MS"/>
              </a:rPr>
              <a:t>		x </a:t>
            </a:r>
            <a:r>
              <a:rPr lang="en-US" sz="2800" dirty="0">
                <a:solidFill>
                  <a:srgbClr val="558ED5"/>
                </a:solidFill>
                <a:latin typeface="Comic Sans MS"/>
                <a:cs typeface="Comic Sans MS"/>
              </a:rPr>
              <a:t>– </a:t>
            </a:r>
            <a:r>
              <a:rPr lang="en-US" sz="2800" dirty="0" smtClean="0">
                <a:solidFill>
                  <a:srgbClr val="558ED5"/>
                </a:solidFill>
                <a:latin typeface="Comic Sans MS"/>
                <a:cs typeface="Comic Sans MS"/>
              </a:rPr>
              <a:t>1 </a:t>
            </a:r>
            <a:r>
              <a:rPr lang="en-US" sz="2800" dirty="0">
                <a:solidFill>
                  <a:srgbClr val="558ED5"/>
                </a:solidFill>
                <a:latin typeface="Comic Sans MS"/>
                <a:cs typeface="Comic Sans MS"/>
              </a:rPr>
              <a:t>=0	  	x</a:t>
            </a:r>
            <a:r>
              <a:rPr lang="en-US" sz="2800" baseline="30000" dirty="0">
                <a:solidFill>
                  <a:srgbClr val="558ED5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srgbClr val="558ED5"/>
                </a:solidFill>
                <a:latin typeface="Comic Sans MS"/>
                <a:cs typeface="Comic Sans MS"/>
              </a:rPr>
              <a:t> + </a:t>
            </a:r>
            <a:r>
              <a:rPr lang="en-US" sz="2800" dirty="0" smtClean="0">
                <a:solidFill>
                  <a:srgbClr val="558ED5"/>
                </a:solidFill>
                <a:latin typeface="Comic Sans MS"/>
                <a:cs typeface="Comic Sans MS"/>
              </a:rPr>
              <a:t>x </a:t>
            </a:r>
            <a:r>
              <a:rPr lang="en-US" sz="2800" dirty="0">
                <a:solidFill>
                  <a:srgbClr val="558ED5"/>
                </a:solidFill>
                <a:latin typeface="Comic Sans MS"/>
                <a:cs typeface="Comic Sans MS"/>
              </a:rPr>
              <a:t>+ 1</a:t>
            </a:r>
            <a:r>
              <a:rPr lang="en-US" sz="2800" dirty="0" smtClean="0">
                <a:solidFill>
                  <a:srgbClr val="558ED5"/>
                </a:solidFill>
                <a:latin typeface="Comic Sans MS"/>
                <a:cs typeface="Comic Sans MS"/>
              </a:rPr>
              <a:t> = 0</a:t>
            </a:r>
            <a:endParaRPr lang="en-US" sz="2800" dirty="0">
              <a:solidFill>
                <a:srgbClr val="558ED5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558ED5"/>
                </a:solidFill>
                <a:latin typeface="Comic Sans MS"/>
                <a:cs typeface="Comic Sans MS"/>
              </a:rPr>
              <a:t>						</a:t>
            </a:r>
            <a:r>
              <a:rPr lang="en-US" sz="2800" dirty="0" smtClean="0">
                <a:solidFill>
                  <a:srgbClr val="558ED5"/>
                </a:solidFill>
                <a:latin typeface="Comic Sans MS"/>
                <a:cs typeface="Comic Sans MS"/>
              </a:rPr>
              <a:t>		x </a:t>
            </a:r>
            <a:r>
              <a:rPr lang="en-US" sz="2800" dirty="0">
                <a:solidFill>
                  <a:srgbClr val="558ED5"/>
                </a:solidFill>
                <a:latin typeface="Comic Sans MS"/>
                <a:cs typeface="Comic Sans MS"/>
              </a:rPr>
              <a:t>= </a:t>
            </a:r>
            <a:r>
              <a:rPr lang="en-US" sz="2800" dirty="0" smtClean="0">
                <a:solidFill>
                  <a:srgbClr val="558ED5"/>
                </a:solidFill>
                <a:latin typeface="Comic Sans MS"/>
                <a:cs typeface="Comic Sans MS"/>
              </a:rPr>
              <a:t>1</a:t>
            </a:r>
            <a:r>
              <a:rPr lang="en-US" sz="2800" dirty="0">
                <a:solidFill>
                  <a:srgbClr val="558ED5"/>
                </a:solidFill>
                <a:latin typeface="Comic Sans MS"/>
                <a:cs typeface="Comic Sans MS"/>
              </a:rPr>
              <a:t>			</a:t>
            </a:r>
            <a:r>
              <a:rPr lang="en-US" sz="2800" dirty="0" smtClean="0">
                <a:solidFill>
                  <a:srgbClr val="558ED5"/>
                </a:solidFill>
                <a:latin typeface="Comic Sans MS"/>
                <a:cs typeface="Comic Sans MS"/>
              </a:rPr>
              <a:t>See Next Slide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749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 (Continued)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40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Use Zero-Product Property	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							x – 1 =0	  	x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+ x + 1 = 0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							x = 1</a:t>
            </a:r>
            <a:r>
              <a:rPr lang="en-US" dirty="0">
                <a:solidFill>
                  <a:srgbClr val="558ED5"/>
                </a:solidFill>
                <a:latin typeface="Comic Sans MS"/>
                <a:cs typeface="Comic Sans MS"/>
              </a:rPr>
              <a:t>			</a:t>
            </a: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Solutions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are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1, 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318205"/>
              </p:ext>
            </p:extLst>
          </p:nvPr>
        </p:nvGraphicFramePr>
        <p:xfrm>
          <a:off x="6362594" y="2356124"/>
          <a:ext cx="2324207" cy="3105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Equation" r:id="rId3" imgW="1435100" imgH="1917700" progId="Equation.3">
                  <p:embed/>
                </p:oleObj>
              </mc:Choice>
              <mc:Fallback>
                <p:oleObj name="Equation" r:id="rId3" imgW="1435100" imgH="191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2594" y="2356124"/>
                        <a:ext cx="2324207" cy="3105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510790"/>
              </p:ext>
            </p:extLst>
          </p:nvPr>
        </p:nvGraphicFramePr>
        <p:xfrm>
          <a:off x="3032479" y="4779963"/>
          <a:ext cx="2995613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5" imgW="1384300" imgH="508000" progId="Equation.3">
                  <p:embed/>
                </p:oleObj>
              </mc:Choice>
              <mc:Fallback>
                <p:oleObj name="Equation" r:id="rId5" imgW="13843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32479" y="4779963"/>
                        <a:ext cx="2995613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49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7085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Monomial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– a real number, a variable, or a product of a real number and one or more variables with whole number exponents   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Degree of a Monomial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– the exponent of the variable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Polynomial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– a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monomial or the sum of monomials </a:t>
            </a:r>
          </a:p>
          <a:p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Degree of a Polynomial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– the </a:t>
            </a:r>
            <a:r>
              <a:rPr lang="en-US" dirty="0">
                <a:latin typeface="Comic Sans MS"/>
                <a:cs typeface="Comic Sans MS"/>
              </a:rPr>
              <a:t>largest degree of any term of the </a:t>
            </a:r>
            <a:r>
              <a:rPr lang="en-US" dirty="0" smtClean="0">
                <a:latin typeface="Comic Sans MS"/>
                <a:cs typeface="Comic Sans MS"/>
              </a:rPr>
              <a:t>polynomial</a:t>
            </a:r>
            <a:r>
              <a:rPr lang="en-US" dirty="0">
                <a:latin typeface="Comic Sans MS"/>
                <a:cs typeface="Comic Sans MS"/>
              </a:rPr>
              <a:t>.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endParaRPr lang="en-US" dirty="0">
              <a:solidFill>
                <a:srgbClr val="CC33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247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  <a:cs typeface="Comic Sans MS"/>
              </a:rPr>
              <a:t>Students will be able to divide polynomials using long division</a:t>
            </a:r>
          </a:p>
          <a:p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78" y="1498602"/>
            <a:ext cx="5757333" cy="32988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omic Sans MS"/>
                <a:cs typeface="Comic Sans MS"/>
              </a:rPr>
              <a:t>Section </a:t>
            </a:r>
            <a:r>
              <a:rPr lang="en-US" sz="4800" dirty="0" smtClean="0">
                <a:latin typeface="Comic Sans MS"/>
                <a:cs typeface="Comic Sans MS"/>
              </a:rPr>
              <a:t>5.4 Part 1</a:t>
            </a:r>
            <a:r>
              <a:rPr lang="en-US" sz="4800" dirty="0" smtClean="0">
                <a:latin typeface="Comic Sans MS"/>
                <a:cs typeface="Comic Sans MS"/>
              </a:rPr>
              <a:t/>
            </a:r>
            <a:br>
              <a:rPr lang="en-US" sz="4800" dirty="0" smtClean="0">
                <a:latin typeface="Comic Sans MS"/>
                <a:cs typeface="Comic Sans MS"/>
              </a:rPr>
            </a:br>
            <a:r>
              <a:rPr lang="en-US" sz="4800" dirty="0" smtClean="0">
                <a:latin typeface="Comic Sans MS"/>
                <a:cs typeface="Comic Sans MS"/>
              </a:rPr>
              <a:t>Dividing Polynomials</a:t>
            </a:r>
            <a:endParaRPr lang="en-US" sz="4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5355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Divide using long division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531 ÷ 3					2.  672 ÷ 21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177								32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749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>
                <a:latin typeface="Comic Sans MS"/>
                <a:cs typeface="Comic Sans MS"/>
              </a:rPr>
              <a:t>The Divisor Algorithm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You can divide polynomial P(x) by polynomial D(x) to get the quotient Q(x) and a remainder R(x).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6600"/>
                </a:solidFill>
                <a:latin typeface="Comic Sans MS"/>
                <a:cs typeface="Comic Sans MS"/>
              </a:rPr>
              <a:t>If R(x) = 0, then D(x) and Q(x) are factors of P(x).</a:t>
            </a:r>
            <a:endParaRPr lang="en-US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749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Steps to Long Division of Polynomials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Put each polynomial in standard form with zero coefficients where appropriate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Divide, multiply, subtract and repeat until the degree of the remainder is less than the divisor.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749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Divide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+ 2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– 30 by 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– 5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				x + 7, R: 5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 </a:t>
            </a: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945847"/>
              </p:ext>
            </p:extLst>
          </p:nvPr>
        </p:nvGraphicFramePr>
        <p:xfrm>
          <a:off x="2822587" y="2524105"/>
          <a:ext cx="2178025" cy="242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3" imgW="1320800" imgH="1473200" progId="Equation.3">
                  <p:embed/>
                </p:oleObj>
              </mc:Choice>
              <mc:Fallback>
                <p:oleObj name="Equation" r:id="rId3" imgW="1320800" imgH="147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2587" y="2524105"/>
                        <a:ext cx="2178025" cy="2429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49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Determine whether 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+ 2 is a factor of </a:t>
            </a:r>
            <a:r>
              <a:rPr lang="en-US" dirty="0" smtClean="0">
                <a:latin typeface="Comic Sans MS"/>
                <a:cs typeface="Comic Sans MS"/>
              </a:rPr>
              <a:t>the polynomial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+ 10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+ </a:t>
            </a:r>
            <a:r>
              <a:rPr lang="en-US" dirty="0" smtClean="0">
                <a:latin typeface="Comic Sans MS"/>
                <a:cs typeface="Comic Sans MS"/>
              </a:rPr>
              <a:t>16.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Yes, x + 2 is a factor of </a:t>
            </a:r>
            <a:r>
              <a:rPr lang="en-US" i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300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 + 10</a:t>
            </a:r>
            <a:r>
              <a:rPr lang="en-US" i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 +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16.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682575"/>
              </p:ext>
            </p:extLst>
          </p:nvPr>
        </p:nvGraphicFramePr>
        <p:xfrm>
          <a:off x="2832100" y="2524125"/>
          <a:ext cx="2157413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3" imgW="1308100" imgH="1473200" progId="Equation.3">
                  <p:embed/>
                </p:oleObj>
              </mc:Choice>
              <mc:Fallback>
                <p:oleObj name="Equation" r:id="rId3" imgW="1308100" imgH="147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2100" y="2524125"/>
                        <a:ext cx="2157413" cy="242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22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  <a:cs typeface="Comic Sans MS"/>
              </a:rPr>
              <a:t>Students will be able to divide polynomials using synthetic division</a:t>
            </a:r>
          </a:p>
          <a:p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2" y="1498602"/>
            <a:ext cx="5483537" cy="32988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omic Sans MS"/>
                <a:cs typeface="Comic Sans MS"/>
              </a:rPr>
              <a:t>Section </a:t>
            </a:r>
            <a:r>
              <a:rPr lang="en-US" sz="4800" dirty="0" smtClean="0">
                <a:latin typeface="Comic Sans MS"/>
                <a:cs typeface="Comic Sans MS"/>
              </a:rPr>
              <a:t>5.4 Part 2</a:t>
            </a:r>
            <a:r>
              <a:rPr lang="en-US" sz="4800" dirty="0" smtClean="0">
                <a:latin typeface="Comic Sans MS"/>
                <a:cs typeface="Comic Sans MS"/>
              </a:rPr>
              <a:t/>
            </a:r>
            <a:br>
              <a:rPr lang="en-US" sz="4800" dirty="0" smtClean="0">
                <a:latin typeface="Comic Sans MS"/>
                <a:cs typeface="Comic Sans MS"/>
              </a:rPr>
            </a:br>
            <a:r>
              <a:rPr lang="en-US" sz="4800" dirty="0" smtClean="0">
                <a:latin typeface="Comic Sans MS"/>
                <a:cs typeface="Comic Sans MS"/>
              </a:rPr>
              <a:t>Dividing Polynomials</a:t>
            </a:r>
            <a:endParaRPr lang="en-US" sz="4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117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Evaluate for the given variables.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12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084760"/>
              </p:ext>
            </p:extLst>
          </p:nvPr>
        </p:nvGraphicFramePr>
        <p:xfrm>
          <a:off x="1703388" y="2414588"/>
          <a:ext cx="4665662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3" imgW="2565400" imgH="508000" progId="Equation.DSMT4">
                  <p:embed/>
                </p:oleObj>
              </mc:Choice>
              <mc:Fallback>
                <p:oleObj name="Equation" r:id="rId3" imgW="25654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3388" y="2414588"/>
                        <a:ext cx="4665662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337003"/>
              </p:ext>
            </p:extLst>
          </p:nvPr>
        </p:nvGraphicFramePr>
        <p:xfrm>
          <a:off x="1174459" y="3730625"/>
          <a:ext cx="4433887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5" imgW="2438400" imgH="508000" progId="Equation.3">
                  <p:embed/>
                </p:oleObj>
              </mc:Choice>
              <mc:Fallback>
                <p:oleObj name="Equation" r:id="rId5" imgW="24384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4459" y="3730625"/>
                        <a:ext cx="4433887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22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Synthetic Division </a:t>
            </a:r>
            <a:r>
              <a:rPr lang="en-US" dirty="0" smtClean="0">
                <a:latin typeface="Comic Sans MS"/>
                <a:cs typeface="Comic Sans MS"/>
              </a:rPr>
              <a:t>– simplifies long division for dividing by a linear expression x – a.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Steps for synthetic division: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Write coefficients (including zeros) of the polynomial in standard form.  For the divisor, use the value for x such that x – a = 0 (use a).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Bring down the first coefficient.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Multiply the divisor and add it to the next coefficient.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Continue through the last coefficient.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4022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52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Use </a:t>
            </a:r>
            <a:r>
              <a:rPr lang="en-US" dirty="0" smtClean="0">
                <a:latin typeface="Comic Sans MS"/>
                <a:cs typeface="Comic Sans MS"/>
              </a:rPr>
              <a:t>synthetic division to divide 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5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– 6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baseline="30000" dirty="0">
                <a:latin typeface="Comic Sans MS"/>
                <a:cs typeface="Comic Sans MS"/>
              </a:rPr>
              <a:t>2 </a:t>
            </a:r>
            <a:r>
              <a:rPr lang="en-US" dirty="0">
                <a:latin typeface="Comic Sans MS"/>
                <a:cs typeface="Comic Sans MS"/>
              </a:rPr>
              <a:t>+ 4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– 1 by 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-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3.</a:t>
            </a:r>
          </a:p>
          <a:p>
            <a:pPr marL="0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u="sng" dirty="0" smtClean="0">
                <a:latin typeface="Comic Sans MS"/>
                <a:cs typeface="Comic Sans MS"/>
              </a:rPr>
              <a:t>Step 1</a:t>
            </a:r>
            <a:r>
              <a:rPr lang="en-US" dirty="0" smtClean="0">
                <a:latin typeface="Comic Sans MS"/>
                <a:cs typeface="Comic Sans MS"/>
              </a:rPr>
              <a:t>: </a:t>
            </a:r>
            <a:r>
              <a:rPr lang="en-US" dirty="0">
                <a:latin typeface="Comic Sans MS"/>
                <a:cs typeface="Comic Sans MS"/>
              </a:rPr>
              <a:t>Write coefficients (including zeros) of the polynomial in standard form.  For the divisor, use the value for x such that x – a = 0 (use a).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3		5		-6		  4		-1	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05803" y="4637641"/>
            <a:ext cx="643095" cy="691225"/>
            <a:chOff x="1205802" y="4292027"/>
            <a:chExt cx="643095" cy="69122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8897" y="4292027"/>
              <a:ext cx="0" cy="691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205802" y="4983252"/>
              <a:ext cx="6430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022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Standard Form of a Polynomial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–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arranges the terms by degree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in a descending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numerical order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sz="2400" dirty="0">
                <a:latin typeface="Comic Sans MS"/>
                <a:cs typeface="Comic Sans MS"/>
              </a:rPr>
              <a:t>w</a:t>
            </a:r>
            <a:r>
              <a:rPr lang="en-US" sz="2400" dirty="0" smtClean="0">
                <a:latin typeface="Comic Sans MS"/>
                <a:cs typeface="Comic Sans MS"/>
              </a:rPr>
              <a:t>here </a:t>
            </a:r>
            <a:r>
              <a:rPr lang="en-US" sz="2400" i="1" dirty="0" smtClean="0">
                <a:latin typeface="Comic Sans MS"/>
                <a:cs typeface="Comic Sans MS"/>
              </a:rPr>
              <a:t>n </a:t>
            </a:r>
            <a:r>
              <a:rPr lang="en-US" sz="2400" dirty="0" smtClean="0">
                <a:latin typeface="Comic Sans MS"/>
                <a:cs typeface="Comic Sans MS"/>
              </a:rPr>
              <a:t>is a nonnegative integer and a</a:t>
            </a:r>
            <a:r>
              <a:rPr lang="en-US" sz="2400" baseline="-25000" dirty="0" smtClean="0">
                <a:latin typeface="Comic Sans MS"/>
                <a:cs typeface="Comic Sans MS"/>
              </a:rPr>
              <a:t>n</a:t>
            </a:r>
            <a:r>
              <a:rPr lang="en-US" sz="2400" dirty="0" smtClean="0">
                <a:latin typeface="Comic Sans MS"/>
                <a:cs typeface="Comic Sans MS"/>
              </a:rPr>
              <a:t>,….,a</a:t>
            </a:r>
            <a:r>
              <a:rPr lang="en-US" sz="2400" baseline="-25000" dirty="0" smtClean="0">
                <a:latin typeface="Comic Sans MS"/>
                <a:cs typeface="Comic Sans MS"/>
              </a:rPr>
              <a:t>0</a:t>
            </a:r>
            <a:r>
              <a:rPr lang="en-US" sz="2400" dirty="0" smtClean="0">
                <a:latin typeface="Comic Sans MS"/>
                <a:cs typeface="Comic Sans MS"/>
              </a:rPr>
              <a:t> are real numbers</a:t>
            </a:r>
            <a:endParaRPr lang="en-US" sz="2400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84724"/>
              </p:ext>
            </p:extLst>
          </p:nvPr>
        </p:nvGraphicFramePr>
        <p:xfrm>
          <a:off x="1648278" y="3276601"/>
          <a:ext cx="5629278" cy="714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3" imgW="2400300" imgH="304800" progId="Equation.3">
                  <p:embed/>
                </p:oleObj>
              </mc:Choice>
              <mc:Fallback>
                <p:oleObj name="Equation" r:id="rId3" imgW="24003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8278" y="3276601"/>
                        <a:ext cx="5629278" cy="714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47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 (Continued)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latin typeface="Comic Sans MS"/>
                <a:cs typeface="Comic Sans MS"/>
              </a:rPr>
              <a:t>Step 2: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Bring down the first coefficient.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3</a:t>
            </a:r>
            <a:r>
              <a:rPr lang="en-US" dirty="0">
                <a:latin typeface="Comic Sans MS"/>
                <a:cs typeface="Comic Sans MS"/>
              </a:rPr>
              <a:t>		5		-6		  4		-1	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	5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84255" y="2813128"/>
            <a:ext cx="643095" cy="691225"/>
            <a:chOff x="1205802" y="4292027"/>
            <a:chExt cx="643095" cy="69122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848897" y="4292027"/>
              <a:ext cx="0" cy="691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205802" y="4983252"/>
              <a:ext cx="6430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1527350" y="4275952"/>
            <a:ext cx="42122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25748" y="3504353"/>
            <a:ext cx="0" cy="64300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22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 (Continued)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latin typeface="Comic Sans MS"/>
                <a:cs typeface="Comic Sans MS"/>
              </a:rPr>
              <a:t>Step 3: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Multiply the divisor and add it to the next coefficient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3</a:t>
            </a:r>
            <a:r>
              <a:rPr lang="en-US" dirty="0">
                <a:latin typeface="Comic Sans MS"/>
                <a:cs typeface="Comic Sans MS"/>
              </a:rPr>
              <a:t>		5		-6		  4		-1	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			15</a:t>
            </a:r>
          </a:p>
          <a:p>
            <a:pPr marL="0" indent="0">
              <a:buNone/>
            </a:pPr>
            <a:endParaRPr lang="en-US" sz="20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	5		 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84255" y="2813128"/>
            <a:ext cx="643095" cy="691225"/>
            <a:chOff x="1205802" y="4292027"/>
            <a:chExt cx="643095" cy="69122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848897" y="4292027"/>
              <a:ext cx="0" cy="691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205802" y="4983252"/>
              <a:ext cx="6430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1527350" y="4018752"/>
            <a:ext cx="42122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398731" y="3681177"/>
            <a:ext cx="450166" cy="5947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82985" y="3793702"/>
            <a:ext cx="514476" cy="4822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54699" y="3793703"/>
            <a:ext cx="0" cy="38580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97461" y="4179503"/>
            <a:ext cx="5305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9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898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 (Continued)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latin typeface="Comic Sans MS"/>
                <a:cs typeface="Comic Sans MS"/>
              </a:rPr>
              <a:t>Step 4: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Continue through the last coefficient.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3</a:t>
            </a:r>
            <a:r>
              <a:rPr lang="en-US" dirty="0">
                <a:latin typeface="Comic Sans MS"/>
                <a:cs typeface="Comic Sans MS"/>
              </a:rPr>
              <a:t>		5		-6		  4		-1	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			15		 27		93</a:t>
            </a:r>
          </a:p>
          <a:p>
            <a:pPr marL="0" indent="0">
              <a:buNone/>
            </a:pPr>
            <a:endParaRPr lang="en-US" sz="20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	5		 9		  31		92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The quotient is 5x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+ 9x + 31, R 92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84255" y="2813128"/>
            <a:ext cx="643095" cy="691225"/>
            <a:chOff x="1205802" y="4292027"/>
            <a:chExt cx="643095" cy="69122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848897" y="4292027"/>
              <a:ext cx="0" cy="691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205802" y="4983252"/>
              <a:ext cx="6430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1527350" y="4018752"/>
            <a:ext cx="42122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36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mic Sans MS"/>
                <a:cs typeface="Comic Sans MS"/>
              </a:rPr>
              <a:t>Remainder Theorem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If you divide a polynomial P(x) by x – a, then the remainder is P(a).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1088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10" y="1600202"/>
            <a:ext cx="845589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Given that P(x) = x</a:t>
            </a:r>
            <a:r>
              <a:rPr lang="en-US" baseline="30000" dirty="0" smtClean="0">
                <a:latin typeface="Comic Sans MS"/>
                <a:cs typeface="Comic Sans MS"/>
              </a:rPr>
              <a:t>5</a:t>
            </a:r>
            <a:r>
              <a:rPr lang="en-US" dirty="0" smtClean="0">
                <a:latin typeface="Comic Sans MS"/>
                <a:cs typeface="Comic Sans MS"/>
              </a:rPr>
              <a:t> – 3x</a:t>
            </a:r>
            <a:r>
              <a:rPr lang="en-US" baseline="30000" dirty="0" smtClean="0">
                <a:latin typeface="Comic Sans MS"/>
                <a:cs typeface="Comic Sans MS"/>
              </a:rPr>
              <a:t>4</a:t>
            </a:r>
            <a:r>
              <a:rPr lang="en-US" dirty="0" smtClean="0">
                <a:latin typeface="Comic Sans MS"/>
                <a:cs typeface="Comic Sans MS"/>
              </a:rPr>
              <a:t> – 28x</a:t>
            </a:r>
            <a:r>
              <a:rPr lang="en-US" baseline="30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 + 5x + 20, what is P(-4)?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562948"/>
            <a:ext cx="8229600" cy="401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Comic Sans MS"/>
                <a:cs typeface="Comic Sans MS"/>
              </a:rPr>
              <a:t>	-4		1		-3		  -28		  0     5	  	20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latin typeface="Comic Sans MS"/>
                <a:cs typeface="Comic Sans MS"/>
              </a:rPr>
              <a:t>					-4			28	  0	 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0  -20</a:t>
            </a:r>
          </a:p>
          <a:p>
            <a:pPr marL="0" indent="0">
              <a:buFont typeface="Arial"/>
              <a:buNone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latin typeface="Comic Sans MS"/>
                <a:cs typeface="Comic Sans MS"/>
              </a:rPr>
              <a:t>			1		 -7	     0		  0	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smtClean="0">
                <a:latin typeface="Comic Sans MS"/>
                <a:cs typeface="Comic Sans MS"/>
              </a:rPr>
              <a:t>5      0</a:t>
            </a: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Font typeface="Arial"/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P(-4) = 0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4255" y="2562948"/>
            <a:ext cx="643095" cy="691225"/>
            <a:chOff x="1205802" y="4292027"/>
            <a:chExt cx="643095" cy="69122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8897" y="4292027"/>
              <a:ext cx="0" cy="691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205802" y="4983252"/>
              <a:ext cx="6430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1527349" y="3873134"/>
            <a:ext cx="57693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88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  <a:cs typeface="Comic Sans MS"/>
              </a:rPr>
              <a:t>Students will be able to solve equations using the Rational Root Theorem</a:t>
            </a:r>
          </a:p>
          <a:p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2" y="1498602"/>
            <a:ext cx="5483537" cy="3298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Section </a:t>
            </a:r>
            <a:r>
              <a:rPr lang="en-US" dirty="0" smtClean="0">
                <a:latin typeface="Comic Sans MS"/>
                <a:cs typeface="Comic Sans MS"/>
              </a:rPr>
              <a:t>5.5 Part 1</a:t>
            </a: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Theorems About Roots of Polynomial Equations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4906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749300" algn="l"/>
                <a:tab pos="2286000" algn="l"/>
                <a:tab pos="2578100" algn="l"/>
                <a:tab pos="4114800" algn="l"/>
                <a:tab pos="4406900" algn="l"/>
                <a:tab pos="5943600" algn="l"/>
                <a:tab pos="6235700" algn="l"/>
              </a:tabLst>
            </a:pPr>
            <a:r>
              <a:rPr lang="en-US" dirty="0">
                <a:latin typeface="Comic Sans MS"/>
                <a:cs typeface="Comic Sans MS"/>
              </a:rPr>
              <a:t>List all the factors of each number.</a:t>
            </a:r>
          </a:p>
          <a:p>
            <a:pPr marL="514350" indent="-514350">
              <a:buFont typeface="+mj-lt"/>
              <a:buAutoNum type="arabicPeriod"/>
              <a:tabLst>
                <a:tab pos="749300" algn="l"/>
                <a:tab pos="2286000" algn="l"/>
                <a:tab pos="2578100" algn="l"/>
                <a:tab pos="4114800" algn="l"/>
                <a:tab pos="4406900" algn="l"/>
                <a:tab pos="5943600" algn="l"/>
                <a:tab pos="62357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12</a:t>
            </a:r>
          </a:p>
          <a:p>
            <a:pPr marL="0" indent="0">
              <a:buNone/>
              <a:tabLst>
                <a:tab pos="749300" algn="l"/>
                <a:tab pos="2286000" algn="l"/>
                <a:tab pos="2578100" algn="l"/>
                <a:tab pos="4114800" algn="l"/>
                <a:tab pos="4406900" algn="l"/>
                <a:tab pos="5943600" algn="l"/>
                <a:tab pos="62357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1, 2, 3, 4, 6, 12</a:t>
            </a: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  <a:tabLst>
                <a:tab pos="749300" algn="l"/>
                <a:tab pos="2286000" algn="l"/>
                <a:tab pos="2578100" algn="l"/>
                <a:tab pos="4114800" algn="l"/>
                <a:tab pos="4406900" algn="l"/>
                <a:tab pos="5943600" algn="l"/>
                <a:tab pos="62357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2. 24</a:t>
            </a:r>
          </a:p>
          <a:p>
            <a:pPr marL="0" indent="0">
              <a:buNone/>
              <a:tabLst>
                <a:tab pos="749300" algn="l"/>
                <a:tab pos="2286000" algn="l"/>
                <a:tab pos="2578100" algn="l"/>
                <a:tab pos="4114800" algn="l"/>
                <a:tab pos="4406900" algn="l"/>
                <a:tab pos="5943600" algn="l"/>
                <a:tab pos="62357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1, 2, 3, 4, 6, 8, 12, 24</a:t>
            </a: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  <a:tabLst>
                <a:tab pos="749300" algn="l"/>
                <a:tab pos="2286000" algn="l"/>
                <a:tab pos="2578100" algn="l"/>
                <a:tab pos="4114800" algn="l"/>
                <a:tab pos="4406900" algn="l"/>
                <a:tab pos="5943600" algn="l"/>
                <a:tab pos="62357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3. 44</a:t>
            </a:r>
          </a:p>
          <a:p>
            <a:pPr marL="400050" lvl="1" indent="0">
              <a:buNone/>
              <a:tabLst>
                <a:tab pos="749300" algn="l"/>
                <a:tab pos="2286000" algn="l"/>
                <a:tab pos="2578100" algn="l"/>
                <a:tab pos="4114800" algn="l"/>
                <a:tab pos="4406900" algn="l"/>
                <a:tab pos="5943600" algn="l"/>
                <a:tab pos="6235700" algn="l"/>
              </a:tabLst>
            </a:pPr>
            <a:r>
              <a:rPr lang="en-US" sz="2000" dirty="0" smtClean="0">
                <a:latin typeface="Comic Sans MS"/>
                <a:cs typeface="Comic Sans MS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1, 2, 4, 11, 22, 44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1088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47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Rational Root Theorem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Let                                                be a polynomial with integer coefficients.  Then, there are a limited number of possible roots of P(x) = 0:</a:t>
            </a:r>
          </a:p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Integer roots must be factors of a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.</a:t>
            </a:r>
          </a:p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Rational roots must have reduced form p/q where p is an integer factor of </a:t>
            </a:r>
            <a:r>
              <a:rPr lang="en-US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a</a:t>
            </a:r>
            <a:r>
              <a:rPr lang="en-US" baseline="-25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o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 and q is an integer factor of a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n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.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998399"/>
              </p:ext>
            </p:extLst>
          </p:nvPr>
        </p:nvGraphicFramePr>
        <p:xfrm>
          <a:off x="1278823" y="1844964"/>
          <a:ext cx="5629278" cy="714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3" imgW="2400300" imgH="304800" progId="Equation.3">
                  <p:embed/>
                </p:oleObj>
              </mc:Choice>
              <mc:Fallback>
                <p:oleObj name="Equation" r:id="rId3" imgW="24003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8823" y="1844964"/>
                        <a:ext cx="5629278" cy="714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088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Steps to Finding Rational Roots: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List </a:t>
            </a:r>
            <a:r>
              <a:rPr lang="en-US" dirty="0">
                <a:latin typeface="Comic Sans MS"/>
                <a:cs typeface="Comic Sans MS"/>
              </a:rPr>
              <a:t>the possible rational </a:t>
            </a:r>
            <a:r>
              <a:rPr lang="en-US" dirty="0" smtClean="0">
                <a:latin typeface="Comic Sans MS"/>
                <a:cs typeface="Comic Sans MS"/>
              </a:rPr>
              <a:t>roots using the </a:t>
            </a:r>
            <a:r>
              <a:rPr lang="en-US" dirty="0">
                <a:latin typeface="Comic Sans MS"/>
                <a:cs typeface="Comic Sans MS"/>
              </a:rPr>
              <a:t>R</a:t>
            </a:r>
            <a:r>
              <a:rPr lang="en-US" dirty="0" smtClean="0">
                <a:latin typeface="Comic Sans MS"/>
                <a:cs typeface="Comic Sans MS"/>
              </a:rPr>
              <a:t>ational </a:t>
            </a:r>
            <a:r>
              <a:rPr lang="en-US" dirty="0">
                <a:latin typeface="Comic Sans MS"/>
                <a:cs typeface="Comic Sans MS"/>
              </a:rPr>
              <a:t>R</a:t>
            </a:r>
            <a:r>
              <a:rPr lang="en-US" dirty="0" smtClean="0">
                <a:latin typeface="Comic Sans MS"/>
                <a:cs typeface="Comic Sans MS"/>
              </a:rPr>
              <a:t>oot Theorem.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Test </a:t>
            </a:r>
            <a:r>
              <a:rPr lang="en-US" dirty="0">
                <a:latin typeface="Comic Sans MS"/>
                <a:cs typeface="Comic Sans MS"/>
              </a:rPr>
              <a:t>each possible rational root (REMINDER – you could also use synthetic division to evaluate).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0898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745"/>
            <a:ext cx="8416471" cy="522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Find the rational roots of 3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3</a:t>
            </a:r>
            <a:r>
              <a:rPr lang="en-US" sz="2800" dirty="0">
                <a:latin typeface="Comic Sans MS"/>
                <a:cs typeface="Comic Sans MS"/>
              </a:rPr>
              <a:t> – 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 – 15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+ 5 = </a:t>
            </a:r>
            <a:r>
              <a:rPr lang="en-US" sz="2800" dirty="0" smtClean="0">
                <a:latin typeface="Comic Sans MS"/>
                <a:cs typeface="Comic Sans MS"/>
              </a:rPr>
              <a:t>0.</a:t>
            </a: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u="sng" dirty="0">
                <a:latin typeface="Comic Sans MS"/>
                <a:cs typeface="Comic Sans MS"/>
              </a:rPr>
              <a:t>Step 1:</a:t>
            </a:r>
            <a:r>
              <a:rPr lang="en-US" sz="2800" dirty="0">
                <a:latin typeface="Comic Sans MS"/>
                <a:cs typeface="Comic Sans MS"/>
              </a:rPr>
              <a:t> 	List the possible rational roots.</a:t>
            </a: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The constant term is 5. The leading coefficient is 3. By the Rational </a:t>
            </a:r>
            <a:r>
              <a:rPr lang="en-US" sz="2800" dirty="0" smtClean="0">
                <a:latin typeface="Comic Sans MS"/>
                <a:cs typeface="Comic Sans MS"/>
              </a:rPr>
              <a:t>Root </a:t>
            </a:r>
            <a:r>
              <a:rPr lang="en-US" sz="2800" dirty="0">
                <a:latin typeface="Comic Sans MS"/>
                <a:cs typeface="Comic Sans MS"/>
              </a:rPr>
              <a:t>Theorem, the only possible rational roots of the equation have </a:t>
            </a:r>
            <a:r>
              <a:rPr lang="en-US" sz="2800" dirty="0" smtClean="0">
                <a:latin typeface="Comic Sans MS"/>
                <a:cs typeface="Comic Sans MS"/>
              </a:rPr>
              <a:t>the </a:t>
            </a:r>
            <a:r>
              <a:rPr lang="en-US" sz="2800" dirty="0">
                <a:latin typeface="Comic Sans MS"/>
                <a:cs typeface="Comic Sans MS"/>
              </a:rPr>
              <a:t>form  </a:t>
            </a:r>
            <a:r>
              <a:rPr lang="en-US" sz="2800" dirty="0" smtClean="0">
                <a:latin typeface="Comic Sans MS"/>
                <a:cs typeface="Comic Sans MS"/>
              </a:rPr>
              <a:t>		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Only possible rational roots are ±5, ±5/3, ±1, ±1/3</a:t>
            </a:r>
            <a:endParaRPr lang="en-US" sz="28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381759"/>
              </p:ext>
            </p:extLst>
          </p:nvPr>
        </p:nvGraphicFramePr>
        <p:xfrm>
          <a:off x="1436644" y="4057153"/>
          <a:ext cx="2124920" cy="10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Equation" r:id="rId3" imgW="939800" imgH="482600" progId="Equation.3">
                  <p:embed/>
                </p:oleObj>
              </mc:Choice>
              <mc:Fallback>
                <p:oleObj name="Equation" r:id="rId3" imgW="939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6644" y="4057153"/>
                        <a:ext cx="2124920" cy="109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088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3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sz="3200" dirty="0" smtClean="0">
                <a:latin typeface="Comic Sans MS"/>
                <a:cs typeface="Comic Sans MS"/>
              </a:rPr>
              <a:t>Polynomial Classification</a:t>
            </a:r>
            <a:endParaRPr lang="en-US" sz="3200" dirty="0">
              <a:latin typeface="Comic Sans MS"/>
              <a:cs typeface="Comic Sans M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832382"/>
              </p:ext>
            </p:extLst>
          </p:nvPr>
        </p:nvGraphicFramePr>
        <p:xfrm>
          <a:off x="457200" y="1600200"/>
          <a:ext cx="3425372" cy="45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686"/>
                <a:gridCol w="1712686"/>
              </a:tblGrid>
              <a:tr h="6552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Degree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Name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552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Constant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552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Linear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552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2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Quadratic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552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Cubic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552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Quartic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552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5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omic Sans MS"/>
                          <a:cs typeface="Comic Sans MS"/>
                        </a:rPr>
                        <a:t>Quintic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022876"/>
              </p:ext>
            </p:extLst>
          </p:nvPr>
        </p:nvGraphicFramePr>
        <p:xfrm>
          <a:off x="4572001" y="1636485"/>
          <a:ext cx="4114800" cy="3638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</a:tblGrid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Number of Terms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Name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Monomial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2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Binomial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Trinomial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cs typeface="Comic Sans MS"/>
                        </a:rPr>
                        <a:t>Polynomial of 4 Terms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47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 (Continued)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691"/>
            <a:ext cx="8229600" cy="48677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Comic Sans MS"/>
                <a:cs typeface="Comic Sans MS"/>
              </a:rPr>
              <a:t>Step 2: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Test </a:t>
            </a:r>
            <a:r>
              <a:rPr lang="en-US" dirty="0">
                <a:latin typeface="Comic Sans MS"/>
                <a:cs typeface="Comic Sans MS"/>
              </a:rPr>
              <a:t>each possible rational root (REMINDER – you could also use synthetic division to evaluate)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: 3(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– (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– 15(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) + 5 = 280 </a:t>
            </a:r>
            <a:r>
              <a:rPr lang="en-US" dirty="0" smtClean="0">
                <a:latin typeface="Comic Sans MS"/>
                <a:cs typeface="Comic Sans MS"/>
              </a:rPr>
              <a:t>≠ 0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-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: 3</a:t>
            </a:r>
            <a:r>
              <a:rPr lang="en-US" dirty="0" smtClean="0">
                <a:latin typeface="Comic Sans MS"/>
                <a:cs typeface="Comic Sans MS"/>
              </a:rPr>
              <a:t>(-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– </a:t>
            </a:r>
            <a:r>
              <a:rPr lang="en-US" dirty="0" smtClean="0">
                <a:latin typeface="Comic Sans MS"/>
                <a:cs typeface="Comic Sans MS"/>
              </a:rPr>
              <a:t>(-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– 15</a:t>
            </a:r>
            <a:r>
              <a:rPr lang="en-US" dirty="0" smtClean="0">
                <a:latin typeface="Comic Sans MS"/>
                <a:cs typeface="Comic Sans MS"/>
              </a:rPr>
              <a:t>(-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) + 5= </a:t>
            </a:r>
            <a:r>
              <a:rPr lang="en-US" dirty="0" smtClean="0">
                <a:latin typeface="Comic Sans MS"/>
                <a:cs typeface="Comic Sans MS"/>
              </a:rPr>
              <a:t>-320 ≠ </a:t>
            </a:r>
            <a:r>
              <a:rPr lang="en-US" dirty="0">
                <a:latin typeface="Comic Sans MS"/>
                <a:cs typeface="Comic Sans MS"/>
              </a:rPr>
              <a:t>0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5/3</a:t>
            </a:r>
            <a:r>
              <a:rPr lang="en-US" dirty="0" smtClean="0">
                <a:latin typeface="Comic Sans MS"/>
                <a:cs typeface="Comic Sans MS"/>
              </a:rPr>
              <a:t>: </a:t>
            </a:r>
            <a:r>
              <a:rPr lang="en-US" dirty="0">
                <a:latin typeface="Comic Sans MS"/>
                <a:cs typeface="Comic Sans MS"/>
              </a:rPr>
              <a:t>3(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5/3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– 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5/3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– 15(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5/3</a:t>
            </a:r>
            <a:r>
              <a:rPr lang="en-US" dirty="0" smtClean="0">
                <a:latin typeface="Comic Sans MS"/>
                <a:cs typeface="Comic Sans MS"/>
              </a:rPr>
              <a:t>) </a:t>
            </a:r>
            <a:r>
              <a:rPr lang="en-US" dirty="0">
                <a:latin typeface="Comic Sans MS"/>
                <a:cs typeface="Comic Sans MS"/>
              </a:rPr>
              <a:t>+ </a:t>
            </a:r>
            <a:r>
              <a:rPr lang="en-US" dirty="0" smtClean="0">
                <a:latin typeface="Comic Sans MS"/>
                <a:cs typeface="Comic Sans MS"/>
              </a:rPr>
              <a:t>5 </a:t>
            </a:r>
            <a:r>
              <a:rPr lang="en-US" dirty="0">
                <a:latin typeface="Comic Sans MS"/>
                <a:cs typeface="Comic Sans MS"/>
              </a:rPr>
              <a:t>= </a:t>
            </a:r>
            <a:r>
              <a:rPr lang="en-US" dirty="0" smtClean="0">
                <a:latin typeface="Comic Sans MS"/>
                <a:cs typeface="Comic Sans MS"/>
              </a:rPr>
              <a:t>-8.8 ≠ </a:t>
            </a:r>
            <a:r>
              <a:rPr lang="en-US" dirty="0">
                <a:latin typeface="Comic Sans MS"/>
                <a:cs typeface="Comic Sans MS"/>
              </a:rPr>
              <a:t>0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-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5/3</a:t>
            </a:r>
            <a:r>
              <a:rPr lang="en-US" dirty="0" smtClean="0">
                <a:latin typeface="Comic Sans MS"/>
                <a:cs typeface="Comic Sans MS"/>
              </a:rPr>
              <a:t>: </a:t>
            </a:r>
            <a:r>
              <a:rPr lang="en-US" dirty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(-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5/3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– </a:t>
            </a:r>
            <a:r>
              <a:rPr lang="en-US" dirty="0" smtClean="0">
                <a:latin typeface="Comic Sans MS"/>
                <a:cs typeface="Comic Sans MS"/>
              </a:rPr>
              <a:t>(-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5/3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– 15</a:t>
            </a:r>
            <a:r>
              <a:rPr lang="en-US" dirty="0" smtClean="0">
                <a:latin typeface="Comic Sans MS"/>
                <a:cs typeface="Comic Sans MS"/>
              </a:rPr>
              <a:t>(-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5/3</a:t>
            </a:r>
            <a:r>
              <a:rPr lang="en-US" dirty="0" smtClean="0">
                <a:latin typeface="Comic Sans MS"/>
                <a:cs typeface="Comic Sans MS"/>
              </a:rPr>
              <a:t>) </a:t>
            </a:r>
            <a:r>
              <a:rPr lang="en-US" dirty="0">
                <a:latin typeface="Comic Sans MS"/>
                <a:cs typeface="Comic Sans MS"/>
              </a:rPr>
              <a:t>+ 5 = </a:t>
            </a:r>
            <a:r>
              <a:rPr lang="en-US" dirty="0" smtClean="0">
                <a:latin typeface="Comic Sans MS"/>
                <a:cs typeface="Comic Sans MS"/>
              </a:rPr>
              <a:t>-13.3 ≠ </a:t>
            </a:r>
            <a:r>
              <a:rPr lang="en-US" dirty="0">
                <a:latin typeface="Comic Sans MS"/>
                <a:cs typeface="Comic Sans MS"/>
              </a:rPr>
              <a:t>0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: </a:t>
            </a:r>
            <a:r>
              <a:rPr lang="en-US" dirty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– 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– 15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) </a:t>
            </a:r>
            <a:r>
              <a:rPr lang="en-US" dirty="0">
                <a:latin typeface="Comic Sans MS"/>
                <a:cs typeface="Comic Sans MS"/>
              </a:rPr>
              <a:t>+ 5 = </a:t>
            </a:r>
            <a:r>
              <a:rPr lang="en-US" dirty="0" smtClean="0">
                <a:latin typeface="Comic Sans MS"/>
                <a:cs typeface="Comic Sans MS"/>
              </a:rPr>
              <a:t>-8 ≠ </a:t>
            </a:r>
            <a:r>
              <a:rPr lang="en-US" dirty="0">
                <a:latin typeface="Comic Sans MS"/>
                <a:cs typeface="Comic Sans MS"/>
              </a:rPr>
              <a:t>0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-1</a:t>
            </a:r>
            <a:r>
              <a:rPr lang="en-US" dirty="0" smtClean="0">
                <a:latin typeface="Comic Sans MS"/>
                <a:cs typeface="Comic Sans MS"/>
              </a:rPr>
              <a:t>: </a:t>
            </a:r>
            <a:r>
              <a:rPr lang="en-US" dirty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-1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– 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-1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– 15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-1</a:t>
            </a:r>
            <a:r>
              <a:rPr lang="en-US" dirty="0" smtClean="0">
                <a:latin typeface="Comic Sans MS"/>
                <a:cs typeface="Comic Sans MS"/>
              </a:rPr>
              <a:t>) + 5</a:t>
            </a:r>
            <a:r>
              <a:rPr lang="en-US" dirty="0">
                <a:latin typeface="Comic Sans MS"/>
                <a:cs typeface="Comic Sans MS"/>
              </a:rPr>
              <a:t>= </a:t>
            </a:r>
            <a:r>
              <a:rPr lang="en-US" dirty="0" smtClean="0">
                <a:latin typeface="Comic Sans MS"/>
                <a:cs typeface="Comic Sans MS"/>
              </a:rPr>
              <a:t>16 ≠ </a:t>
            </a:r>
            <a:r>
              <a:rPr lang="en-US" dirty="0">
                <a:latin typeface="Comic Sans MS"/>
                <a:cs typeface="Comic Sans MS"/>
              </a:rPr>
              <a:t>0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1/3</a:t>
            </a:r>
            <a:r>
              <a:rPr lang="en-US" dirty="0" smtClean="0">
                <a:latin typeface="Comic Sans MS"/>
                <a:cs typeface="Comic Sans MS"/>
              </a:rPr>
              <a:t>: </a:t>
            </a:r>
            <a:r>
              <a:rPr lang="en-US" dirty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1/3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– 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1/3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– 15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1/3</a:t>
            </a:r>
            <a:r>
              <a:rPr lang="en-US" dirty="0" smtClean="0">
                <a:latin typeface="Comic Sans MS"/>
                <a:cs typeface="Comic Sans MS"/>
              </a:rPr>
              <a:t>) </a:t>
            </a:r>
            <a:r>
              <a:rPr lang="en-US" dirty="0">
                <a:latin typeface="Comic Sans MS"/>
                <a:cs typeface="Comic Sans MS"/>
              </a:rPr>
              <a:t>+ </a:t>
            </a:r>
            <a:r>
              <a:rPr lang="en-US" dirty="0" smtClean="0">
                <a:latin typeface="Comic Sans MS"/>
                <a:cs typeface="Comic Sans MS"/>
              </a:rPr>
              <a:t>5 = </a:t>
            </a:r>
            <a:r>
              <a:rPr lang="en-US" dirty="0">
                <a:latin typeface="Comic Sans MS"/>
                <a:cs typeface="Comic Sans MS"/>
              </a:rPr>
              <a:t>0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=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0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-1/3</a:t>
            </a:r>
            <a:r>
              <a:rPr lang="en-US" dirty="0" smtClean="0">
                <a:latin typeface="Comic Sans MS"/>
                <a:cs typeface="Comic Sans MS"/>
              </a:rPr>
              <a:t>: </a:t>
            </a:r>
            <a:r>
              <a:rPr lang="en-US" dirty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-1/3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– 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-1/3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– 15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-1/3</a:t>
            </a:r>
            <a:r>
              <a:rPr lang="en-US" dirty="0" smtClean="0">
                <a:latin typeface="Comic Sans MS"/>
                <a:cs typeface="Comic Sans MS"/>
              </a:rPr>
              <a:t>) </a:t>
            </a:r>
            <a:r>
              <a:rPr lang="en-US" dirty="0">
                <a:latin typeface="Comic Sans MS"/>
                <a:cs typeface="Comic Sans MS"/>
              </a:rPr>
              <a:t>+ 5 = </a:t>
            </a:r>
            <a:r>
              <a:rPr lang="en-US" dirty="0" smtClean="0">
                <a:latin typeface="Comic Sans MS"/>
                <a:cs typeface="Comic Sans MS"/>
              </a:rPr>
              <a:t>9.7 ≠ 0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FF0000"/>
                </a:solidFill>
                <a:latin typeface="Comic Sans MS"/>
                <a:cs typeface="Comic Sans MS"/>
              </a:rPr>
              <a:t>The only rational root of 3</a:t>
            </a:r>
            <a:r>
              <a:rPr lang="en-US" sz="3400" i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4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3400" dirty="0">
                <a:solidFill>
                  <a:srgbClr val="FF0000"/>
                </a:solidFill>
                <a:latin typeface="Comic Sans MS"/>
                <a:cs typeface="Comic Sans MS"/>
              </a:rPr>
              <a:t> – </a:t>
            </a:r>
            <a:r>
              <a:rPr lang="en-US" sz="3400" i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4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3400" dirty="0">
                <a:solidFill>
                  <a:srgbClr val="FF0000"/>
                </a:solidFill>
                <a:latin typeface="Comic Sans MS"/>
                <a:cs typeface="Comic Sans MS"/>
              </a:rPr>
              <a:t> – 15</a:t>
            </a:r>
            <a:r>
              <a:rPr lang="en-US" sz="3400" i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400" dirty="0">
                <a:solidFill>
                  <a:srgbClr val="FF0000"/>
                </a:solidFill>
                <a:latin typeface="Comic Sans MS"/>
                <a:cs typeface="Comic Sans MS"/>
              </a:rPr>
              <a:t> + 5 = 0 is </a:t>
            </a:r>
            <a:r>
              <a:rPr lang="en-US" sz="3400" dirty="0" smtClean="0">
                <a:solidFill>
                  <a:srgbClr val="FF0000"/>
                </a:solidFill>
                <a:latin typeface="Comic Sans MS"/>
                <a:cs typeface="Comic Sans MS"/>
              </a:rPr>
              <a:t>1/3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3830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Find the rational roots of </a:t>
            </a:r>
            <a:r>
              <a:rPr lang="en-US" dirty="0" smtClean="0">
                <a:latin typeface="Comic Sans MS"/>
                <a:cs typeface="Comic Sans MS"/>
              </a:rPr>
              <a:t>2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– 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+ 2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+ 5 = 0.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u="sng" dirty="0">
                <a:latin typeface="Comic Sans MS"/>
                <a:cs typeface="Comic Sans MS"/>
              </a:rPr>
              <a:t>Step 1:</a:t>
            </a:r>
            <a:r>
              <a:rPr lang="en-US" dirty="0">
                <a:latin typeface="Comic Sans MS"/>
                <a:cs typeface="Comic Sans MS"/>
              </a:rPr>
              <a:t> 	List the possible rational roots.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The constant term is 5. The leading coefficient is </a:t>
            </a:r>
            <a:r>
              <a:rPr lang="en-US" dirty="0" smtClean="0">
                <a:latin typeface="Comic Sans MS"/>
                <a:cs typeface="Comic Sans MS"/>
              </a:rPr>
              <a:t>2. </a:t>
            </a:r>
            <a:r>
              <a:rPr lang="en-US" dirty="0">
                <a:latin typeface="Comic Sans MS"/>
                <a:cs typeface="Comic Sans MS"/>
              </a:rPr>
              <a:t>By the Rational Root Theorem, the only possible rational roots of the equation have the form  		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Only possible rational roots are ±5, ±5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/2,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±1, ±1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/2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020393"/>
              </p:ext>
            </p:extLst>
          </p:nvPr>
        </p:nvGraphicFramePr>
        <p:xfrm>
          <a:off x="6265067" y="3833845"/>
          <a:ext cx="2124920" cy="10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Equation" r:id="rId3" imgW="939800" imgH="482600" progId="Equation.3">
                  <p:embed/>
                </p:oleObj>
              </mc:Choice>
              <mc:Fallback>
                <p:oleObj name="Equation" r:id="rId3" imgW="939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65067" y="3833845"/>
                        <a:ext cx="2124920" cy="109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91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 (Continued)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691"/>
            <a:ext cx="8229600" cy="48677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Comic Sans MS"/>
                <a:cs typeface="Comic Sans MS"/>
              </a:rPr>
              <a:t>Step 2: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Test </a:t>
            </a:r>
            <a:r>
              <a:rPr lang="en-US" dirty="0">
                <a:latin typeface="Comic Sans MS"/>
                <a:cs typeface="Comic Sans MS"/>
              </a:rPr>
              <a:t>each possible rational root (REMINDER – you could also use synthetic division to evaluate)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: </a:t>
            </a:r>
            <a:r>
              <a:rPr lang="en-US" dirty="0" smtClean="0">
                <a:latin typeface="Comic Sans MS"/>
                <a:cs typeface="Comic Sans MS"/>
              </a:rPr>
              <a:t>2(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– (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+ 2(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) + 5 = </a:t>
            </a:r>
            <a:r>
              <a:rPr lang="en-US" dirty="0" smtClean="0">
                <a:latin typeface="Comic Sans MS"/>
                <a:cs typeface="Comic Sans MS"/>
              </a:rPr>
              <a:t>240 ≠ 0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-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: </a:t>
            </a:r>
            <a:r>
              <a:rPr lang="en-US" dirty="0" smtClean="0">
                <a:latin typeface="Comic Sans MS"/>
                <a:cs typeface="Comic Sans MS"/>
              </a:rPr>
              <a:t>2(-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– </a:t>
            </a:r>
            <a:r>
              <a:rPr lang="en-US" dirty="0" smtClean="0">
                <a:latin typeface="Comic Sans MS"/>
                <a:cs typeface="Comic Sans MS"/>
              </a:rPr>
              <a:t>(-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+ 2(-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) +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5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= </a:t>
            </a:r>
            <a:r>
              <a:rPr lang="en-US" dirty="0" smtClean="0">
                <a:latin typeface="Comic Sans MS"/>
                <a:cs typeface="Comic Sans MS"/>
              </a:rPr>
              <a:t>-280 ≠ </a:t>
            </a:r>
            <a:r>
              <a:rPr lang="en-US" dirty="0">
                <a:latin typeface="Comic Sans MS"/>
                <a:cs typeface="Comic Sans MS"/>
              </a:rPr>
              <a:t>0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5/2</a:t>
            </a:r>
            <a:r>
              <a:rPr lang="en-US" dirty="0" smtClean="0">
                <a:latin typeface="Comic Sans MS"/>
                <a:cs typeface="Comic Sans MS"/>
              </a:rPr>
              <a:t>: 2(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5/2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– 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5/2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+ 2(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5/2</a:t>
            </a:r>
            <a:r>
              <a:rPr lang="en-US" dirty="0" smtClean="0">
                <a:latin typeface="Comic Sans MS"/>
                <a:cs typeface="Comic Sans MS"/>
              </a:rPr>
              <a:t>) </a:t>
            </a:r>
            <a:r>
              <a:rPr lang="en-US" dirty="0">
                <a:latin typeface="Comic Sans MS"/>
                <a:cs typeface="Comic Sans MS"/>
              </a:rPr>
              <a:t>+ 5 = </a:t>
            </a:r>
            <a:r>
              <a:rPr lang="en-US" dirty="0" smtClean="0">
                <a:latin typeface="Comic Sans MS"/>
                <a:cs typeface="Comic Sans MS"/>
              </a:rPr>
              <a:t>35 ≠ </a:t>
            </a:r>
            <a:r>
              <a:rPr lang="en-US" dirty="0">
                <a:latin typeface="Comic Sans MS"/>
                <a:cs typeface="Comic Sans MS"/>
              </a:rPr>
              <a:t>0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-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5/2</a:t>
            </a:r>
            <a:r>
              <a:rPr lang="en-US" dirty="0" smtClean="0">
                <a:latin typeface="Comic Sans MS"/>
                <a:cs typeface="Comic Sans MS"/>
              </a:rPr>
              <a:t>: 2(-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5/2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– </a:t>
            </a:r>
            <a:r>
              <a:rPr lang="en-US" dirty="0" smtClean="0">
                <a:latin typeface="Comic Sans MS"/>
                <a:cs typeface="Comic Sans MS"/>
              </a:rPr>
              <a:t>(-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5/2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+ 2(-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5/2</a:t>
            </a:r>
            <a:r>
              <a:rPr lang="en-US" dirty="0" smtClean="0">
                <a:latin typeface="Comic Sans MS"/>
                <a:cs typeface="Comic Sans MS"/>
              </a:rPr>
              <a:t>) </a:t>
            </a:r>
            <a:r>
              <a:rPr lang="en-US" dirty="0">
                <a:latin typeface="Comic Sans MS"/>
                <a:cs typeface="Comic Sans MS"/>
              </a:rPr>
              <a:t>+ </a:t>
            </a:r>
            <a:r>
              <a:rPr lang="en-US" dirty="0" smtClean="0"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= </a:t>
            </a:r>
            <a:r>
              <a:rPr lang="en-US" dirty="0" smtClean="0">
                <a:latin typeface="Comic Sans MS"/>
                <a:cs typeface="Comic Sans MS"/>
              </a:rPr>
              <a:t>-75/2 ≠ </a:t>
            </a:r>
            <a:r>
              <a:rPr lang="en-US" dirty="0">
                <a:latin typeface="Comic Sans MS"/>
                <a:cs typeface="Comic Sans MS"/>
              </a:rPr>
              <a:t>0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: 2(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– 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+ 2(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) </a:t>
            </a:r>
            <a:r>
              <a:rPr lang="en-US" dirty="0">
                <a:latin typeface="Comic Sans MS"/>
                <a:cs typeface="Comic Sans MS"/>
              </a:rPr>
              <a:t>+ 5 = 8</a:t>
            </a:r>
            <a:r>
              <a:rPr lang="en-US" dirty="0" smtClean="0">
                <a:latin typeface="Comic Sans MS"/>
                <a:cs typeface="Comic Sans MS"/>
              </a:rPr>
              <a:t> ≠ </a:t>
            </a:r>
            <a:r>
              <a:rPr lang="en-US" dirty="0">
                <a:latin typeface="Comic Sans MS"/>
                <a:cs typeface="Comic Sans MS"/>
              </a:rPr>
              <a:t>0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-1</a:t>
            </a:r>
            <a:r>
              <a:rPr lang="en-US" dirty="0" smtClean="0">
                <a:latin typeface="Comic Sans MS"/>
                <a:cs typeface="Comic Sans MS"/>
              </a:rPr>
              <a:t>: 2(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-1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– 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-1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+ 2(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-1</a:t>
            </a:r>
            <a:r>
              <a:rPr lang="en-US" dirty="0" smtClean="0">
                <a:latin typeface="Comic Sans MS"/>
                <a:cs typeface="Comic Sans MS"/>
              </a:rPr>
              <a:t>) </a:t>
            </a:r>
            <a:r>
              <a:rPr lang="en-US" dirty="0">
                <a:latin typeface="Comic Sans MS"/>
                <a:cs typeface="Comic Sans MS"/>
              </a:rPr>
              <a:t>+ </a:t>
            </a:r>
            <a:r>
              <a:rPr lang="en-US" dirty="0" smtClean="0">
                <a:latin typeface="Comic Sans MS"/>
                <a:cs typeface="Comic Sans MS"/>
              </a:rPr>
              <a:t>5 </a:t>
            </a:r>
            <a:r>
              <a:rPr lang="en-US" dirty="0">
                <a:latin typeface="Comic Sans MS"/>
                <a:cs typeface="Comic Sans MS"/>
              </a:rPr>
              <a:t>= </a:t>
            </a:r>
            <a:r>
              <a:rPr lang="en-US" dirty="0" smtClean="0">
                <a:latin typeface="Comic Sans MS"/>
                <a:cs typeface="Comic Sans MS"/>
              </a:rPr>
              <a:t>0 = </a:t>
            </a:r>
            <a:r>
              <a:rPr lang="en-US" dirty="0">
                <a:latin typeface="Comic Sans MS"/>
                <a:cs typeface="Comic Sans MS"/>
              </a:rPr>
              <a:t>0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1/2</a:t>
            </a:r>
            <a:r>
              <a:rPr lang="en-US" dirty="0" smtClean="0">
                <a:latin typeface="Comic Sans MS"/>
                <a:cs typeface="Comic Sans MS"/>
              </a:rPr>
              <a:t>: 2(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1/2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– 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1/2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+ 2(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1/2</a:t>
            </a:r>
            <a:r>
              <a:rPr lang="en-US" dirty="0" smtClean="0">
                <a:latin typeface="Comic Sans MS"/>
                <a:cs typeface="Comic Sans MS"/>
              </a:rPr>
              <a:t>) </a:t>
            </a:r>
            <a:r>
              <a:rPr lang="en-US" dirty="0">
                <a:latin typeface="Comic Sans MS"/>
                <a:cs typeface="Comic Sans MS"/>
              </a:rPr>
              <a:t>+ 5 = </a:t>
            </a:r>
            <a:r>
              <a:rPr lang="en-US" dirty="0" smtClean="0">
                <a:latin typeface="Comic Sans MS"/>
                <a:cs typeface="Comic Sans MS"/>
              </a:rPr>
              <a:t>6 ≠ </a:t>
            </a:r>
            <a:r>
              <a:rPr lang="en-US" dirty="0">
                <a:latin typeface="Comic Sans MS"/>
                <a:cs typeface="Comic Sans MS"/>
              </a:rPr>
              <a:t>0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-1/2</a:t>
            </a:r>
            <a:r>
              <a:rPr lang="en-US" dirty="0" smtClean="0">
                <a:latin typeface="Comic Sans MS"/>
                <a:cs typeface="Comic Sans MS"/>
              </a:rPr>
              <a:t>: 2(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-1/2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– 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-1/2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+ 2(</a:t>
            </a:r>
            <a:r>
              <a:rPr lang="en-US" dirty="0" smtClean="0">
                <a:solidFill>
                  <a:schemeClr val="folHlink"/>
                </a:solidFill>
                <a:latin typeface="Comic Sans MS"/>
                <a:cs typeface="Comic Sans MS"/>
              </a:rPr>
              <a:t>-1/2</a:t>
            </a:r>
            <a:r>
              <a:rPr lang="en-US" dirty="0" smtClean="0">
                <a:latin typeface="Comic Sans MS"/>
                <a:cs typeface="Comic Sans MS"/>
              </a:rPr>
              <a:t>) + 5</a:t>
            </a:r>
            <a:r>
              <a:rPr lang="en-US" dirty="0">
                <a:latin typeface="Comic Sans MS"/>
                <a:cs typeface="Comic Sans MS"/>
              </a:rPr>
              <a:t>= </a:t>
            </a:r>
            <a:r>
              <a:rPr lang="en-US" dirty="0" smtClean="0">
                <a:latin typeface="Comic Sans MS"/>
                <a:cs typeface="Comic Sans MS"/>
              </a:rPr>
              <a:t>7/2 ≠ 0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FF0000"/>
                </a:solidFill>
                <a:latin typeface="Comic Sans MS"/>
                <a:cs typeface="Comic Sans MS"/>
              </a:rPr>
              <a:t>The only rational root of </a:t>
            </a:r>
            <a:r>
              <a:rPr lang="en-US" sz="34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34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4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3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400" dirty="0">
                <a:solidFill>
                  <a:srgbClr val="FF0000"/>
                </a:solidFill>
                <a:latin typeface="Comic Sans MS"/>
                <a:cs typeface="Comic Sans MS"/>
              </a:rPr>
              <a:t>– </a:t>
            </a:r>
            <a:r>
              <a:rPr lang="en-US" sz="3400" i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4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34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latin typeface="Comic Sans MS"/>
                <a:cs typeface="Comic Sans MS"/>
              </a:rPr>
              <a:t>+ 2</a:t>
            </a:r>
            <a:r>
              <a:rPr lang="en-US" sz="34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400" dirty="0">
                <a:solidFill>
                  <a:srgbClr val="FF0000"/>
                </a:solidFill>
                <a:latin typeface="Comic Sans MS"/>
                <a:cs typeface="Comic Sans MS"/>
              </a:rPr>
              <a:t>+ 5 = 0 is </a:t>
            </a:r>
            <a:r>
              <a:rPr lang="en-US" sz="3400" dirty="0" smtClean="0">
                <a:solidFill>
                  <a:srgbClr val="FF0000"/>
                </a:solidFill>
                <a:latin typeface="Comic Sans MS"/>
                <a:cs typeface="Comic Sans MS"/>
              </a:rPr>
              <a:t>-1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0436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  <a:cs typeface="Comic Sans MS"/>
              </a:rPr>
              <a:t>Students will be able to use the conjugate root theorem and </a:t>
            </a:r>
            <a:r>
              <a:rPr lang="en-US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Decartes</a:t>
            </a:r>
            <a:r>
              <a:rPr lang="en-US" dirty="0" smtClean="0">
                <a:solidFill>
                  <a:srgbClr val="800000"/>
                </a:solidFill>
                <a:latin typeface="Comic Sans MS"/>
                <a:cs typeface="Comic Sans MS"/>
              </a:rPr>
              <a:t>’ Rule of Signs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3112" y="1498602"/>
            <a:ext cx="5700888" cy="3298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Section </a:t>
            </a:r>
            <a:r>
              <a:rPr lang="en-US" dirty="0" smtClean="0">
                <a:latin typeface="Comic Sans MS"/>
                <a:cs typeface="Comic Sans MS"/>
              </a:rPr>
              <a:t>5.5 Part 2</a:t>
            </a: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Theorems About Roots of Polynomial Equations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103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Multiply.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(-4i)(6i)	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24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(2 + </a:t>
            </a:r>
            <a:r>
              <a:rPr lang="en-US" dirty="0" err="1" smtClean="0">
                <a:latin typeface="Comic Sans MS"/>
                <a:cs typeface="Comic Sans MS"/>
              </a:rPr>
              <a:t>i</a:t>
            </a:r>
            <a:r>
              <a:rPr lang="en-US" dirty="0" smtClean="0">
                <a:latin typeface="Comic Sans MS"/>
                <a:cs typeface="Comic Sans MS"/>
              </a:rPr>
              <a:t>)(2 – </a:t>
            </a:r>
            <a:r>
              <a:rPr lang="en-US" dirty="0" err="1" smtClean="0">
                <a:latin typeface="Comic Sans MS"/>
                <a:cs typeface="Comic Sans MS"/>
              </a:rPr>
              <a:t>i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(1 + √3)(1 - √3)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-2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7491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110"/>
            <a:ext cx="8229600" cy="504321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5100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Conjugate Root Theorem</a:t>
            </a:r>
          </a:p>
          <a:p>
            <a:pPr marL="0" indent="0">
              <a:buNone/>
            </a:pPr>
            <a:r>
              <a:rPr lang="en-US" sz="5100" dirty="0" smtClean="0">
                <a:latin typeface="Comic Sans MS"/>
                <a:cs typeface="Comic Sans MS"/>
              </a:rPr>
              <a:t>If P(x) is a polynomial with rational coefficients, then the irrational roots of P(x) occur in pairs. If 	</a:t>
            </a:r>
            <a:r>
              <a:rPr lang="en-US" sz="5100" dirty="0">
                <a:latin typeface="Comic Sans MS"/>
                <a:cs typeface="Comic Sans MS"/>
              </a:rPr>
              <a:t> </a:t>
            </a:r>
            <a:r>
              <a:rPr lang="en-US" sz="5100" dirty="0" smtClean="0">
                <a:latin typeface="Comic Sans MS"/>
                <a:cs typeface="Comic Sans MS"/>
              </a:rPr>
              <a:t>     is an irrational root, then         is also a root.</a:t>
            </a:r>
            <a:endParaRPr lang="en-US" sz="5100" dirty="0">
              <a:latin typeface="Comic Sans MS"/>
              <a:cs typeface="Comic Sans MS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5100" dirty="0">
              <a:latin typeface="Comic Sans MS"/>
              <a:cs typeface="Comic Sans MS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5100" dirty="0">
                <a:solidFill>
                  <a:srgbClr val="376092"/>
                </a:solidFill>
                <a:latin typeface="Comic Sans MS"/>
                <a:cs typeface="Comic Sans MS"/>
              </a:rPr>
              <a:t>Imaginary Root </a:t>
            </a:r>
            <a:r>
              <a:rPr lang="en-US" sz="5100" dirty="0" smtClean="0">
                <a:solidFill>
                  <a:srgbClr val="376092"/>
                </a:solidFill>
                <a:latin typeface="Comic Sans MS"/>
                <a:cs typeface="Comic Sans MS"/>
              </a:rPr>
              <a:t>Theorem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5100" dirty="0" smtClean="0">
                <a:latin typeface="Comic Sans MS"/>
                <a:cs typeface="Comic Sans MS"/>
              </a:rPr>
              <a:t>If </a:t>
            </a:r>
            <a:r>
              <a:rPr lang="en-US" sz="5100" dirty="0">
                <a:latin typeface="Comic Sans MS"/>
                <a:cs typeface="Comic Sans MS"/>
              </a:rPr>
              <a:t>the imaginary number a + bi is a root of a polynomial equation with real coefficients, then the conjugate a – bi also is a </a:t>
            </a:r>
            <a:r>
              <a:rPr lang="en-US" sz="5100" dirty="0" smtClean="0">
                <a:latin typeface="Comic Sans MS"/>
                <a:cs typeface="Comic Sans MS"/>
              </a:rPr>
              <a:t>root</a:t>
            </a:r>
            <a:r>
              <a:rPr lang="en-US" sz="5100" dirty="0">
                <a:latin typeface="Comic Sans MS"/>
                <a:cs typeface="Comic Sans MS"/>
              </a:rPr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790330"/>
              </p:ext>
            </p:extLst>
          </p:nvPr>
        </p:nvGraphicFramePr>
        <p:xfrm>
          <a:off x="2650277" y="2963328"/>
          <a:ext cx="827407" cy="47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" name="Equation" r:id="rId3" imgW="482600" imgH="279400" progId="Equation.3">
                  <p:embed/>
                </p:oleObj>
              </mc:Choice>
              <mc:Fallback>
                <p:oleObj name="Equation" r:id="rId3" imgW="482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0277" y="2963328"/>
                        <a:ext cx="827407" cy="47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939288"/>
              </p:ext>
            </p:extLst>
          </p:nvPr>
        </p:nvGraphicFramePr>
        <p:xfrm>
          <a:off x="4812194" y="2549592"/>
          <a:ext cx="827407" cy="47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" name="Equation" r:id="rId5" imgW="482600" imgH="279400" progId="Equation.3">
                  <p:embed/>
                </p:oleObj>
              </mc:Choice>
              <mc:Fallback>
                <p:oleObj name="Equation" r:id="rId5" imgW="482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2194" y="2549592"/>
                        <a:ext cx="827407" cy="47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91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A cubic polynomial P(x) has real coefficients.  If 2 – 3i and ¾ are two roots of P(x), what is an additional root?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 + 3i 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7491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A quartic polynomial P(x) has real coefficients.  If      and 6 – 2i are two roots of P(x), what are the other two roots?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6 + 2i and -√3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64147"/>
              </p:ext>
            </p:extLst>
          </p:nvPr>
        </p:nvGraphicFramePr>
        <p:xfrm>
          <a:off x="3725691" y="2089020"/>
          <a:ext cx="530578" cy="61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Equation" r:id="rId3" imgW="241300" imgH="279400" progId="Equation.3">
                  <p:embed/>
                </p:oleObj>
              </mc:Choice>
              <mc:Fallback>
                <p:oleObj name="Equation" r:id="rId3" imgW="2413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5691" y="2089020"/>
                        <a:ext cx="530578" cy="614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495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Comic Sans MS"/>
                <a:cs typeface="Comic Sans MS"/>
              </a:rPr>
              <a:t>Find a third degree polynomial with rational coefficients that has roots –2, and 2 – </a:t>
            </a:r>
            <a:r>
              <a:rPr lang="en-US" i="1" dirty="0" err="1">
                <a:latin typeface="Comic Sans MS"/>
                <a:cs typeface="Comic Sans MS"/>
              </a:rPr>
              <a:t>i</a:t>
            </a:r>
            <a:r>
              <a:rPr lang="en-US" dirty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	Write the polynomial in factored form	 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				P(x) = (x + 2)(x - (2 – </a:t>
            </a:r>
            <a:r>
              <a:rPr lang="en-US" sz="2400" dirty="0" err="1" smtClean="0">
                <a:latin typeface="Comic Sans MS"/>
                <a:cs typeface="Comic Sans MS"/>
              </a:rPr>
              <a:t>i</a:t>
            </a:r>
            <a:r>
              <a:rPr lang="en-US" sz="2400" dirty="0" smtClean="0">
                <a:latin typeface="Comic Sans MS"/>
                <a:cs typeface="Comic Sans MS"/>
              </a:rPr>
              <a:t>))(x – (2 + </a:t>
            </a:r>
            <a:r>
              <a:rPr lang="en-US" sz="2400" dirty="0" err="1" smtClean="0">
                <a:latin typeface="Comic Sans MS"/>
                <a:cs typeface="Comic Sans MS"/>
              </a:rPr>
              <a:t>i</a:t>
            </a:r>
            <a:r>
              <a:rPr lang="en-US" sz="2400" dirty="0" smtClean="0">
                <a:latin typeface="Comic Sans MS"/>
                <a:cs typeface="Comic Sans MS"/>
              </a:rPr>
              <a:t>))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Multiply the complex conjugates 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				P(x) = (x + 2)(x</a:t>
            </a:r>
            <a:r>
              <a:rPr lang="en-US" sz="2400" baseline="30000" dirty="0" smtClean="0">
                <a:latin typeface="Comic Sans MS"/>
                <a:cs typeface="Comic Sans MS"/>
              </a:rPr>
              <a:t>2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– 4x + 5)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Multiply, simplify, write in standard form		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	</a:t>
            </a:r>
            <a:r>
              <a:rPr lang="en-US" sz="3000" dirty="0" smtClean="0">
                <a:solidFill>
                  <a:srgbClr val="FF0000"/>
                </a:solidFill>
                <a:latin typeface="Comic Sans MS"/>
                <a:cs typeface="Comic Sans MS"/>
              </a:rPr>
              <a:t>		P(x) = x</a:t>
            </a:r>
            <a:r>
              <a:rPr lang="en-US" sz="3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3000" dirty="0" smtClean="0">
                <a:solidFill>
                  <a:srgbClr val="FF0000"/>
                </a:solidFill>
                <a:latin typeface="Comic Sans MS"/>
                <a:cs typeface="Comic Sans MS"/>
              </a:rPr>
              <a:t> – 2x</a:t>
            </a:r>
            <a:r>
              <a:rPr lang="en-US" sz="3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3000" dirty="0" smtClean="0">
                <a:solidFill>
                  <a:srgbClr val="FF0000"/>
                </a:solidFill>
                <a:latin typeface="Comic Sans MS"/>
                <a:cs typeface="Comic Sans MS"/>
              </a:rPr>
              <a:t> – 3x + 10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 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7491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Decartes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’ Rule of Signs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Let P(x) be a polynomial with real coefficients written in standard form.</a:t>
            </a:r>
          </a:p>
          <a:p>
            <a:r>
              <a:rPr lang="en-US" dirty="0" smtClean="0">
                <a:latin typeface="Comic Sans MS"/>
                <a:cs typeface="Comic Sans MS"/>
              </a:rPr>
              <a:t>The number of positive real roots of P(x) = 0 is either equal to the number of sign changes between consecutive coefficients of P(x) or is less than that by an even number.</a:t>
            </a:r>
          </a:p>
          <a:p>
            <a:r>
              <a:rPr lang="en-US" dirty="0" smtClean="0">
                <a:latin typeface="Comic Sans MS"/>
                <a:cs typeface="Comic Sans MS"/>
              </a:rPr>
              <a:t>The number of negative </a:t>
            </a:r>
            <a:r>
              <a:rPr lang="en-US" dirty="0">
                <a:latin typeface="Comic Sans MS"/>
                <a:cs typeface="Comic Sans MS"/>
              </a:rPr>
              <a:t>real roots of P(x) = 0 is either equal to the number of sign changes between consecutive coefficients of P</a:t>
            </a:r>
            <a:r>
              <a:rPr lang="en-US" dirty="0" smtClean="0">
                <a:latin typeface="Comic Sans MS"/>
                <a:cs typeface="Comic Sans MS"/>
              </a:rPr>
              <a:t>(-x</a:t>
            </a:r>
            <a:r>
              <a:rPr lang="en-US" dirty="0">
                <a:latin typeface="Comic Sans MS"/>
                <a:cs typeface="Comic Sans MS"/>
              </a:rPr>
              <a:t>) or is less than that by an even number.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1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591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Write each polynomial in standard form. Then classify it by degree and by number of terms</a:t>
            </a:r>
            <a:r>
              <a:rPr lang="en-US" sz="2800" dirty="0" smtClean="0">
                <a:latin typeface="Comic Sans MS"/>
                <a:cs typeface="Comic Sans MS"/>
              </a:rPr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>
                <a:latin typeface="Comic Sans MS"/>
                <a:cs typeface="Comic Sans MS"/>
              </a:rPr>
              <a:t>9 </a:t>
            </a:r>
            <a:r>
              <a:rPr lang="en-US" sz="2800" dirty="0">
                <a:latin typeface="Comic Sans MS"/>
                <a:cs typeface="Comic Sans MS"/>
              </a:rPr>
              <a:t>+ </a:t>
            </a:r>
            <a:r>
              <a:rPr lang="en-US" sz="2800" i="1" dirty="0" smtClean="0">
                <a:latin typeface="Comic Sans MS"/>
                <a:cs typeface="Comic Sans MS"/>
              </a:rPr>
              <a:t>x</a:t>
            </a:r>
            <a:r>
              <a:rPr lang="en-US" sz="2800" baseline="30000" dirty="0" smtClean="0">
                <a:latin typeface="Comic Sans MS"/>
                <a:cs typeface="Comic Sans MS"/>
              </a:rPr>
              <a:t>3</a:t>
            </a:r>
            <a:endParaRPr lang="en-US" sz="2800" dirty="0" smtClean="0">
              <a:latin typeface="Comic Sans MS"/>
              <a:cs typeface="Comic Sans MS"/>
            </a:endParaRPr>
          </a:p>
          <a:p>
            <a:pPr marL="800100" lvl="2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3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+ 9; Cubic Binomial</a:t>
            </a:r>
          </a:p>
          <a:p>
            <a:pPr marL="514350" indent="-514350">
              <a:buFont typeface="+mj-lt"/>
              <a:buAutoNum type="alphaLcPeriod"/>
            </a:pPr>
            <a:endParaRPr lang="en-US" dirty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>
                <a:latin typeface="Comic Sans MS"/>
                <a:cs typeface="Comic Sans MS"/>
              </a:rPr>
              <a:t>7</a:t>
            </a:r>
            <a:r>
              <a:rPr lang="en-US" sz="2800" i="1" dirty="0" smtClean="0">
                <a:latin typeface="Comic Sans MS"/>
                <a:cs typeface="Comic Sans MS"/>
              </a:rPr>
              <a:t>x</a:t>
            </a:r>
            <a:r>
              <a:rPr lang="en-US" sz="2800" baseline="30000" dirty="0" smtClean="0">
                <a:latin typeface="Comic Sans MS"/>
                <a:cs typeface="Comic Sans MS"/>
              </a:rPr>
              <a:t>3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– 2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 – </a:t>
            </a:r>
            <a:r>
              <a:rPr lang="en-US" sz="2800" dirty="0" smtClean="0">
                <a:latin typeface="Comic Sans MS"/>
                <a:cs typeface="Comic Sans MS"/>
              </a:rPr>
              <a:t>3</a:t>
            </a:r>
            <a:r>
              <a:rPr lang="en-US" sz="2800" i="1" dirty="0" smtClean="0">
                <a:latin typeface="Comic Sans MS"/>
                <a:cs typeface="Comic Sans MS"/>
              </a:rPr>
              <a:t>x</a:t>
            </a:r>
            <a:r>
              <a:rPr lang="en-US" sz="2800" baseline="30000" dirty="0" smtClean="0">
                <a:latin typeface="Comic Sans MS"/>
                <a:cs typeface="Comic Sans MS"/>
              </a:rPr>
              <a:t>4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– 3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4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+ 7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– 2</a:t>
            </a:r>
            <a:r>
              <a:rPr lang="en-US" i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300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; Quartic Trinomial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8001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247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4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110"/>
            <a:ext cx="8229600" cy="49036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What does </a:t>
            </a:r>
            <a:r>
              <a:rPr lang="en-US" dirty="0" err="1" smtClean="0">
                <a:latin typeface="Comic Sans MS"/>
                <a:cs typeface="Comic Sans MS"/>
              </a:rPr>
              <a:t>Decartes</a:t>
            </a:r>
            <a:r>
              <a:rPr lang="en-US" dirty="0" smtClean="0">
                <a:latin typeface="Comic Sans MS"/>
                <a:cs typeface="Comic Sans MS"/>
              </a:rPr>
              <a:t>’ Rule of Signs tell you about the real roots of x</a:t>
            </a:r>
            <a:r>
              <a:rPr lang="en-US" baseline="30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 - 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+ 1 = 0?</a:t>
            </a:r>
          </a:p>
          <a:p>
            <a:pPr marL="0" indent="0">
              <a:buNone/>
            </a:pPr>
            <a:endParaRPr lang="en-US" sz="26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Identify the number of positive real roots:	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			P(x) = 	x</a:t>
            </a:r>
            <a:r>
              <a:rPr lang="en-US" sz="2400" baseline="30000" dirty="0" smtClean="0">
                <a:latin typeface="Comic Sans MS"/>
                <a:cs typeface="Comic Sans MS"/>
              </a:rPr>
              <a:t>3</a:t>
            </a:r>
            <a:r>
              <a:rPr lang="en-US" sz="2400" dirty="0" smtClean="0">
                <a:latin typeface="Comic Sans MS"/>
                <a:cs typeface="Comic Sans MS"/>
              </a:rPr>
              <a:t> 	   - </a:t>
            </a:r>
            <a:r>
              <a:rPr lang="en-US" sz="2400" dirty="0">
                <a:latin typeface="Comic Sans MS"/>
                <a:cs typeface="Comic Sans MS"/>
              </a:rPr>
              <a:t>x</a:t>
            </a:r>
            <a:r>
              <a:rPr lang="en-US" sz="2400" baseline="30000" dirty="0">
                <a:latin typeface="Comic Sans MS"/>
                <a:cs typeface="Comic Sans MS"/>
              </a:rPr>
              <a:t>2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	   + </a:t>
            </a:r>
            <a:r>
              <a:rPr lang="en-US" sz="2400" dirty="0">
                <a:latin typeface="Comic Sans MS"/>
                <a:cs typeface="Comic Sans MS"/>
              </a:rPr>
              <a:t>1 </a:t>
            </a:r>
            <a:endParaRPr lang="en-US" sz="24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omic Sans MS"/>
                <a:cs typeface="Comic Sans MS"/>
              </a:rPr>
              <a:t>Coefficents</a:t>
            </a:r>
            <a:r>
              <a:rPr lang="en-US" sz="2400" dirty="0" smtClean="0">
                <a:latin typeface="Comic Sans MS"/>
                <a:cs typeface="Comic Sans MS"/>
              </a:rPr>
              <a:t>		1	  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-1		 1  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					 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				 + to -			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Since there are two sign changes, there are either 0 or 2 positive real roots.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02636" y="3405447"/>
            <a:ext cx="0" cy="418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rved Up Arrow 14"/>
          <p:cNvSpPr/>
          <p:nvPr/>
        </p:nvSpPr>
        <p:spPr>
          <a:xfrm>
            <a:off x="2886471" y="4335760"/>
            <a:ext cx="962894" cy="20935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799409" y="3405447"/>
            <a:ext cx="0" cy="418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49365" y="3405447"/>
            <a:ext cx="0" cy="418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rved Up Arrow 21"/>
          <p:cNvSpPr/>
          <p:nvPr/>
        </p:nvSpPr>
        <p:spPr>
          <a:xfrm>
            <a:off x="3990424" y="4335760"/>
            <a:ext cx="962894" cy="20935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1766" y="4690530"/>
            <a:ext cx="951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- to +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366391" y="4736695"/>
            <a:ext cx="203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Two sign changes</a:t>
            </a:r>
          </a:p>
        </p:txBody>
      </p:sp>
    </p:spTree>
    <p:extLst>
      <p:ext uri="{BB962C8B-B14F-4D97-AF65-F5344CB8AC3E}">
        <p14:creationId xmlns:p14="http://schemas.microsoft.com/office/powerpoint/2010/main" val="15212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/>
      <p:bldP spid="2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4 (Continued)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What does </a:t>
            </a:r>
            <a:r>
              <a:rPr lang="en-US" dirty="0" err="1" smtClean="0">
                <a:latin typeface="Comic Sans MS"/>
                <a:cs typeface="Comic Sans MS"/>
              </a:rPr>
              <a:t>Decartes</a:t>
            </a:r>
            <a:r>
              <a:rPr lang="en-US" dirty="0" smtClean="0">
                <a:latin typeface="Comic Sans MS"/>
                <a:cs typeface="Comic Sans MS"/>
              </a:rPr>
              <a:t>’ Rule of Signs tell you about the real roots of x</a:t>
            </a:r>
            <a:r>
              <a:rPr lang="en-US" baseline="30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 - 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+ 1 = 0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Identify the number of </a:t>
            </a:r>
            <a:r>
              <a:rPr lang="en-US" dirty="0" smtClean="0">
                <a:latin typeface="Comic Sans MS"/>
                <a:cs typeface="Comic Sans MS"/>
              </a:rPr>
              <a:t>negative </a:t>
            </a:r>
            <a:r>
              <a:rPr lang="en-US" dirty="0">
                <a:latin typeface="Comic Sans MS"/>
                <a:cs typeface="Comic Sans MS"/>
              </a:rPr>
              <a:t>real roots:	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		P</a:t>
            </a:r>
            <a:r>
              <a:rPr lang="en-US" dirty="0" smtClean="0">
                <a:latin typeface="Comic Sans MS"/>
                <a:cs typeface="Comic Sans MS"/>
              </a:rPr>
              <a:t>(-x</a:t>
            </a:r>
            <a:r>
              <a:rPr lang="en-US" dirty="0">
                <a:latin typeface="Comic Sans MS"/>
                <a:cs typeface="Comic Sans MS"/>
              </a:rPr>
              <a:t>) = 	</a:t>
            </a:r>
            <a:r>
              <a:rPr lang="en-US" dirty="0" smtClean="0">
                <a:latin typeface="Comic Sans MS"/>
                <a:cs typeface="Comic Sans MS"/>
              </a:rPr>
              <a:t>(-x)</a:t>
            </a:r>
            <a:r>
              <a:rPr lang="en-US" baseline="30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	 </a:t>
            </a:r>
            <a:r>
              <a:rPr lang="en-US" dirty="0" smtClean="0">
                <a:latin typeface="Comic Sans MS"/>
                <a:cs typeface="Comic Sans MS"/>
              </a:rPr>
              <a:t>- (-x)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	  </a:t>
            </a:r>
            <a:r>
              <a:rPr lang="en-US" dirty="0" smtClean="0">
                <a:latin typeface="Comic Sans MS"/>
                <a:cs typeface="Comic Sans MS"/>
              </a:rPr>
              <a:t>+ </a:t>
            </a:r>
            <a:r>
              <a:rPr lang="en-US" dirty="0">
                <a:latin typeface="Comic Sans MS"/>
                <a:cs typeface="Comic Sans MS"/>
              </a:rPr>
              <a:t>1 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	P(-x) = 	-x</a:t>
            </a:r>
            <a:r>
              <a:rPr lang="en-US" baseline="30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 	    – 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	  	  + 1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err="1">
                <a:latin typeface="Comic Sans MS"/>
                <a:cs typeface="Comic Sans MS"/>
              </a:rPr>
              <a:t>Coefficents</a:t>
            </a: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  		 -1</a:t>
            </a:r>
            <a:r>
              <a:rPr lang="en-US" dirty="0">
                <a:latin typeface="Comic Sans MS"/>
                <a:cs typeface="Comic Sans MS"/>
              </a:rPr>
              <a:t>	   </a:t>
            </a:r>
            <a:r>
              <a:rPr lang="en-US" dirty="0" smtClean="0">
                <a:latin typeface="Comic Sans MS"/>
                <a:cs typeface="Comic Sans MS"/>
              </a:rPr>
              <a:t>		 </a:t>
            </a:r>
            <a:r>
              <a:rPr lang="en-US" dirty="0">
                <a:latin typeface="Comic Sans MS"/>
                <a:cs typeface="Comic Sans MS"/>
              </a:rPr>
              <a:t>-1		 </a:t>
            </a:r>
            <a:r>
              <a:rPr lang="en-US" dirty="0" smtClean="0">
                <a:latin typeface="Comic Sans MS"/>
                <a:cs typeface="Comic Sans MS"/>
              </a:rPr>
              <a:t>    1  </a:t>
            </a: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				 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				 </a:t>
            </a:r>
            <a:r>
              <a:rPr lang="en-US" dirty="0" smtClean="0">
                <a:latin typeface="Comic Sans MS"/>
                <a:cs typeface="Comic Sans MS"/>
              </a:rPr>
              <a:t>            - </a:t>
            </a:r>
            <a:r>
              <a:rPr lang="en-US" dirty="0">
                <a:latin typeface="Comic Sans MS"/>
                <a:cs typeface="Comic Sans MS"/>
              </a:rPr>
              <a:t>to -				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Since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there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is one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sign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change,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there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is one negative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real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root.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3184" y="4459698"/>
            <a:ext cx="951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- to +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70449" y="4552029"/>
            <a:ext cx="18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one sign change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60335" y="3518849"/>
            <a:ext cx="0" cy="418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84736" y="3518849"/>
            <a:ext cx="0" cy="418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69932" y="3518849"/>
            <a:ext cx="0" cy="418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rved Up Arrow 8"/>
          <p:cNvSpPr/>
          <p:nvPr/>
        </p:nvSpPr>
        <p:spPr>
          <a:xfrm>
            <a:off x="3736944" y="4250347"/>
            <a:ext cx="962894" cy="20935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5033183" y="4250347"/>
            <a:ext cx="962894" cy="20935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5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/>
                <a:cs typeface="Comic Sans MS"/>
              </a:rPr>
              <a:t>Students will be able to use the Fundamental Theorem of Algebra to solve polynomial equations with complex solutions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Section 5.6</a:t>
            </a: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The Fundamental Theorem of Algebra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8532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Solve x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+ 3x – 7 = 0.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603739"/>
              </p:ext>
            </p:extLst>
          </p:nvPr>
        </p:nvGraphicFramePr>
        <p:xfrm>
          <a:off x="944563" y="2257425"/>
          <a:ext cx="3249612" cy="314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3" imgW="2006600" imgH="1943100" progId="Equation.DSMT4">
                  <p:embed/>
                </p:oleObj>
              </mc:Choice>
              <mc:Fallback>
                <p:oleObj name="Equation" r:id="rId3" imgW="2006600" imgH="194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4563" y="2257425"/>
                        <a:ext cx="3249612" cy="314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51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The Fundamental Theorem of Algebra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If P(x) is a polynomial of degree n ≥ 1, the P(x) = 0 has exactly n roots, including multiple and complex roots.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212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Steps to find ALL roots of a polynomial equation.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Put polynomial in standard form and find possible rational roots.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Find a rational root.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Use synthetic division to find another factor.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Repeat until the quotient is factorable or a quadratic.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Solve.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212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Find the roots of 5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3</a:t>
            </a:r>
            <a:r>
              <a:rPr lang="en-US" sz="2800" dirty="0">
                <a:latin typeface="Comic Sans MS"/>
                <a:cs typeface="Comic Sans MS"/>
              </a:rPr>
              <a:t> – 24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 + 41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– 20 = 0.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u="sng" dirty="0" smtClean="0">
                <a:latin typeface="Comic Sans MS"/>
                <a:cs typeface="Comic Sans MS"/>
              </a:rPr>
              <a:t>Step 1: </a:t>
            </a:r>
            <a:r>
              <a:rPr lang="en-US" sz="2400" dirty="0">
                <a:latin typeface="Comic Sans MS"/>
                <a:cs typeface="Comic Sans MS"/>
              </a:rPr>
              <a:t>Put polynomial in standard form and find possible rational roots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The </a:t>
            </a:r>
            <a:r>
              <a:rPr lang="en-US" sz="2400" dirty="0">
                <a:latin typeface="Comic Sans MS"/>
                <a:cs typeface="Comic Sans MS"/>
              </a:rPr>
              <a:t>factors of –20 are ±1 and ±20, ±2 and ±10, and ±4 and ±5.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/>
                <a:cs typeface="Comic Sans MS"/>
              </a:rPr>
              <a:t>The only factors of 5 are ±1 and ±5. </a:t>
            </a:r>
            <a:endParaRPr lang="en-US" sz="2400" dirty="0" smtClean="0">
              <a:latin typeface="Comic Sans MS"/>
              <a:cs typeface="Comic Sans MS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/>
                <a:cs typeface="Comic Sans MS"/>
              </a:rPr>
              <a:t>The </a:t>
            </a:r>
            <a:r>
              <a:rPr lang="en-US" sz="2400" dirty="0">
                <a:latin typeface="Comic Sans MS"/>
                <a:cs typeface="Comic Sans MS"/>
              </a:rPr>
              <a:t>only possible rational roots </a:t>
            </a:r>
            <a:r>
              <a:rPr lang="en-US" sz="2400" dirty="0" smtClean="0">
                <a:latin typeface="Comic Sans MS"/>
                <a:cs typeface="Comic Sans MS"/>
              </a:rPr>
              <a:t>are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±1/5, ±2/5, ±4/5, 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±1, ±2, ±4, ±5, ±10, and ±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20.</a:t>
            </a:r>
          </a:p>
          <a:p>
            <a:pPr marL="0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212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 (Continued)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800" dirty="0">
                <a:solidFill>
                  <a:prstClr val="black"/>
                </a:solidFill>
                <a:latin typeface="Comic Sans MS"/>
                <a:cs typeface="Comic Sans MS"/>
              </a:rPr>
              <a:t>Find the roots of 5</a:t>
            </a:r>
            <a:r>
              <a:rPr lang="en-US" sz="2800" i="1" dirty="0">
                <a:solidFill>
                  <a:prstClr val="black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prstClr val="black"/>
                </a:solidFill>
                <a:latin typeface="Comic Sans MS"/>
                <a:cs typeface="Comic Sans MS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Comic Sans MS"/>
                <a:cs typeface="Comic Sans MS"/>
              </a:rPr>
              <a:t> – 24</a:t>
            </a:r>
            <a:r>
              <a:rPr lang="en-US" sz="2800" i="1" dirty="0">
                <a:solidFill>
                  <a:prstClr val="black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prstClr val="black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Comic Sans MS"/>
                <a:cs typeface="Comic Sans MS"/>
              </a:rPr>
              <a:t> + 41</a:t>
            </a:r>
            <a:r>
              <a:rPr lang="en-US" sz="2800" i="1" dirty="0">
                <a:solidFill>
                  <a:prstClr val="black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Comic Sans MS"/>
                <a:cs typeface="Comic Sans MS"/>
              </a:rPr>
              <a:t> – 20 = 0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</a:p>
          <a:p>
            <a:pPr marL="0" lvl="0" indent="0">
              <a:buNone/>
            </a:pPr>
            <a:endParaRPr lang="en-US" sz="28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prstClr val="black"/>
                </a:solidFill>
                <a:latin typeface="Comic Sans MS"/>
                <a:cs typeface="Comic Sans MS"/>
              </a:rPr>
              <a:t>Step 2: </a:t>
            </a:r>
            <a:r>
              <a:rPr lang="en-US" sz="2800" dirty="0">
                <a:latin typeface="Comic Sans MS"/>
                <a:cs typeface="Comic Sans MS"/>
              </a:rPr>
              <a:t>Find a rational root.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 P(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4/5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) = 5(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4/5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)</a:t>
            </a:r>
            <a:r>
              <a:rPr lang="en-US" sz="2800" baseline="30000" dirty="0" smtClean="0">
                <a:solidFill>
                  <a:prstClr val="black"/>
                </a:solidFill>
                <a:latin typeface="Comic Sans MS"/>
                <a:cs typeface="Comic Sans MS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omic Sans MS"/>
                <a:cs typeface="Comic Sans MS"/>
              </a:rPr>
              <a:t>– 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24(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4/5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)</a:t>
            </a:r>
            <a:r>
              <a:rPr lang="en-US" sz="2800" baseline="30000" dirty="0" smtClean="0">
                <a:solidFill>
                  <a:prstClr val="black"/>
                </a:solidFill>
                <a:latin typeface="Comic Sans MS"/>
                <a:cs typeface="Comic Sans MS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omic Sans MS"/>
                <a:cs typeface="Comic Sans MS"/>
              </a:rPr>
              <a:t>+ 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41(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4/5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) </a:t>
            </a:r>
            <a:r>
              <a:rPr lang="en-US" sz="2800" dirty="0">
                <a:solidFill>
                  <a:prstClr val="black"/>
                </a:solidFill>
                <a:latin typeface="Comic Sans MS"/>
                <a:cs typeface="Comic Sans MS"/>
              </a:rPr>
              <a:t>– 20 = 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0 = 0</a:t>
            </a:r>
            <a:endParaRPr lang="en-US" sz="28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0" lvl="0" indent="0">
              <a:buNone/>
            </a:pPr>
            <a:endParaRPr lang="en-US" sz="28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prstClr val="black"/>
                </a:solidFill>
                <a:latin typeface="Comic Sans MS"/>
                <a:cs typeface="Comic Sans MS"/>
              </a:rPr>
              <a:t>Step 3: </a:t>
            </a:r>
            <a:r>
              <a:rPr lang="en-US" sz="2800" dirty="0">
                <a:latin typeface="Comic Sans MS"/>
                <a:cs typeface="Comic Sans MS"/>
              </a:rPr>
              <a:t>Use synthetic division to find another factor.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4/5</a:t>
            </a:r>
            <a:r>
              <a:rPr lang="en-US" sz="2800" dirty="0">
                <a:latin typeface="Comic Sans MS"/>
                <a:cs typeface="Comic Sans MS"/>
              </a:rPr>
              <a:t>		</a:t>
            </a:r>
            <a:r>
              <a:rPr lang="en-US" sz="2800" dirty="0" smtClean="0">
                <a:latin typeface="Comic Sans MS"/>
                <a:cs typeface="Comic Sans MS"/>
              </a:rPr>
              <a:t>5</a:t>
            </a:r>
            <a:r>
              <a:rPr lang="en-US" sz="2800" dirty="0">
                <a:latin typeface="Comic Sans MS"/>
                <a:cs typeface="Comic Sans MS"/>
              </a:rPr>
              <a:t>		</a:t>
            </a:r>
            <a:r>
              <a:rPr lang="en-US" sz="2800" dirty="0" smtClean="0">
                <a:latin typeface="Comic Sans MS"/>
                <a:cs typeface="Comic Sans MS"/>
              </a:rPr>
              <a:t>-24</a:t>
            </a:r>
            <a:r>
              <a:rPr lang="en-US" sz="2800" dirty="0">
                <a:latin typeface="Comic Sans MS"/>
                <a:cs typeface="Comic Sans MS"/>
              </a:rPr>
              <a:t>		  </a:t>
            </a:r>
            <a:r>
              <a:rPr lang="en-US" sz="2800" dirty="0" smtClean="0">
                <a:latin typeface="Comic Sans MS"/>
                <a:cs typeface="Comic Sans MS"/>
              </a:rPr>
              <a:t>41</a:t>
            </a:r>
            <a:r>
              <a:rPr lang="en-US" sz="2800" dirty="0">
                <a:latin typeface="Comic Sans MS"/>
                <a:cs typeface="Comic Sans MS"/>
              </a:rPr>
              <a:t>	</a:t>
            </a:r>
            <a:r>
              <a:rPr lang="en-US" sz="2800" dirty="0" smtClean="0">
                <a:latin typeface="Comic Sans MS"/>
                <a:cs typeface="Comic Sans MS"/>
              </a:rPr>
              <a:t>   -20</a:t>
            </a: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					</a:t>
            </a:r>
            <a:r>
              <a:rPr lang="en-US" sz="2800" dirty="0" smtClean="0">
                <a:latin typeface="Comic Sans MS"/>
                <a:cs typeface="Comic Sans MS"/>
              </a:rPr>
              <a:t>    4		-16		20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			</a:t>
            </a:r>
            <a:r>
              <a:rPr lang="en-US" sz="2800" dirty="0" smtClean="0">
                <a:latin typeface="Comic Sans MS"/>
                <a:cs typeface="Comic Sans MS"/>
              </a:rPr>
              <a:t>5</a:t>
            </a:r>
            <a:r>
              <a:rPr lang="en-US" sz="2800" dirty="0">
                <a:latin typeface="Comic Sans MS"/>
                <a:cs typeface="Comic Sans MS"/>
              </a:rPr>
              <a:t>		 </a:t>
            </a:r>
            <a:r>
              <a:rPr lang="en-US" sz="2800" dirty="0" smtClean="0">
                <a:latin typeface="Comic Sans MS"/>
                <a:cs typeface="Comic Sans MS"/>
              </a:rPr>
              <a:t>-20</a:t>
            </a:r>
            <a:r>
              <a:rPr lang="en-US" sz="2800" dirty="0">
                <a:latin typeface="Comic Sans MS"/>
                <a:cs typeface="Comic Sans MS"/>
              </a:rPr>
              <a:t>	     </a:t>
            </a:r>
            <a:r>
              <a:rPr lang="en-US" sz="2800" dirty="0" smtClean="0">
                <a:latin typeface="Comic Sans MS"/>
                <a:cs typeface="Comic Sans MS"/>
              </a:rPr>
              <a:t> 25</a:t>
            </a:r>
            <a:r>
              <a:rPr lang="en-US" sz="2800" dirty="0">
                <a:latin typeface="Comic Sans MS"/>
                <a:cs typeface="Comic Sans MS"/>
              </a:rPr>
              <a:t>		  </a:t>
            </a:r>
            <a:r>
              <a:rPr lang="en-US" sz="2800" dirty="0" smtClean="0">
                <a:latin typeface="Comic Sans MS"/>
                <a:cs typeface="Comic Sans MS"/>
              </a:rPr>
              <a:t>0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Comic Sans MS"/>
                <a:cs typeface="Comic Sans MS"/>
              </a:rPr>
              <a:t>5</a:t>
            </a:r>
            <a:r>
              <a:rPr lang="en-US" sz="2800" i="1" dirty="0">
                <a:solidFill>
                  <a:prstClr val="black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prstClr val="black"/>
                </a:solidFill>
                <a:latin typeface="Comic Sans MS"/>
                <a:cs typeface="Comic Sans MS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Comic Sans MS"/>
                <a:cs typeface="Comic Sans MS"/>
              </a:rPr>
              <a:t> – 24</a:t>
            </a:r>
            <a:r>
              <a:rPr lang="en-US" sz="2800" i="1" dirty="0">
                <a:solidFill>
                  <a:prstClr val="black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prstClr val="black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Comic Sans MS"/>
                <a:cs typeface="Comic Sans MS"/>
              </a:rPr>
              <a:t> + 41</a:t>
            </a:r>
            <a:r>
              <a:rPr lang="en-US" sz="2800" i="1" dirty="0">
                <a:solidFill>
                  <a:prstClr val="black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Comic Sans MS"/>
                <a:cs typeface="Comic Sans MS"/>
              </a:rPr>
              <a:t> – 20 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= 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(5x-4)(5x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 – 20x + 25)</a:t>
            </a:r>
            <a:endParaRPr lang="en-US" sz="28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4922" y="4263446"/>
            <a:ext cx="643095" cy="691225"/>
            <a:chOff x="1205802" y="4292027"/>
            <a:chExt cx="643095" cy="69122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848897" y="4292027"/>
              <a:ext cx="0" cy="691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205802" y="4983252"/>
              <a:ext cx="6430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1527349" y="5270134"/>
            <a:ext cx="57693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2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Example 1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>
                <a:solidFill>
                  <a:prstClr val="black"/>
                </a:solidFill>
                <a:latin typeface="Comic Sans MS"/>
                <a:cs typeface="Comic Sans MS"/>
              </a:rPr>
              <a:t>Find the roots of 5</a:t>
            </a:r>
            <a:r>
              <a:rPr lang="en-US" sz="2800" i="1" dirty="0">
                <a:solidFill>
                  <a:prstClr val="black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prstClr val="black"/>
                </a:solidFill>
                <a:latin typeface="Comic Sans MS"/>
                <a:cs typeface="Comic Sans MS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Comic Sans MS"/>
                <a:cs typeface="Comic Sans MS"/>
              </a:rPr>
              <a:t> – 24</a:t>
            </a:r>
            <a:r>
              <a:rPr lang="en-US" sz="2800" i="1" dirty="0">
                <a:solidFill>
                  <a:prstClr val="black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solidFill>
                  <a:prstClr val="black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Comic Sans MS"/>
                <a:cs typeface="Comic Sans MS"/>
              </a:rPr>
              <a:t> + 41</a:t>
            </a:r>
            <a:r>
              <a:rPr lang="en-US" sz="2800" i="1" dirty="0">
                <a:solidFill>
                  <a:prstClr val="black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Comic Sans MS"/>
                <a:cs typeface="Comic Sans MS"/>
              </a:rPr>
              <a:t> – 20 = 0.</a:t>
            </a:r>
          </a:p>
          <a:p>
            <a:pPr marL="0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u="sng" dirty="0" smtClean="0">
                <a:latin typeface="Comic Sans MS"/>
                <a:cs typeface="Comic Sans MS"/>
              </a:rPr>
              <a:t>Step 4: </a:t>
            </a:r>
            <a:r>
              <a:rPr lang="en-US" sz="2400" dirty="0">
                <a:latin typeface="Comic Sans MS"/>
                <a:cs typeface="Comic Sans MS"/>
              </a:rPr>
              <a:t>Repeat until the quotient is a quadratic.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Quotient is </a:t>
            </a:r>
            <a:r>
              <a:rPr lang="en-US" sz="2400" dirty="0">
                <a:latin typeface="Comic Sans MS"/>
                <a:cs typeface="Comic Sans MS"/>
              </a:rPr>
              <a:t>5x</a:t>
            </a:r>
            <a:r>
              <a:rPr lang="en-US" sz="2400" baseline="30000" dirty="0">
                <a:latin typeface="Comic Sans MS"/>
                <a:cs typeface="Comic Sans MS"/>
              </a:rPr>
              <a:t>2</a:t>
            </a:r>
            <a:r>
              <a:rPr lang="en-US" sz="2400" dirty="0">
                <a:latin typeface="Comic Sans MS"/>
                <a:cs typeface="Comic Sans MS"/>
              </a:rPr>
              <a:t> – 20x + </a:t>
            </a:r>
            <a:r>
              <a:rPr lang="en-US" sz="2400" dirty="0" smtClean="0">
                <a:latin typeface="Comic Sans MS"/>
                <a:cs typeface="Comic Sans MS"/>
              </a:rPr>
              <a:t>25 which is a quadratic.</a:t>
            </a:r>
          </a:p>
          <a:p>
            <a:pPr marL="0" indent="0">
              <a:buNone/>
            </a:pPr>
            <a:endParaRPr lang="en-US" sz="24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u="sng" dirty="0" smtClean="0">
                <a:latin typeface="Comic Sans MS"/>
                <a:cs typeface="Comic Sans MS"/>
              </a:rPr>
              <a:t>Step 5:</a:t>
            </a:r>
            <a:r>
              <a:rPr lang="en-US" sz="2400" dirty="0" smtClean="0">
                <a:latin typeface="Comic Sans MS"/>
                <a:cs typeface="Comic Sans MS"/>
              </a:rPr>
              <a:t>Solve </a:t>
            </a:r>
            <a:r>
              <a:rPr lang="en-US" sz="2400" dirty="0">
                <a:latin typeface="Comic Sans MS"/>
                <a:cs typeface="Comic Sans MS"/>
              </a:rPr>
              <a:t>the quadratic.</a:t>
            </a:r>
          </a:p>
          <a:p>
            <a:pPr marL="0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roots are 2 + </a:t>
            </a:r>
            <a:r>
              <a:rPr lang="en-US" sz="2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, 2 – </a:t>
            </a:r>
            <a:r>
              <a:rPr lang="en-US" sz="2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, 4/5</a:t>
            </a:r>
            <a:endParaRPr lang="en-US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206103"/>
              </p:ext>
            </p:extLst>
          </p:nvPr>
        </p:nvGraphicFramePr>
        <p:xfrm>
          <a:off x="5625394" y="3328988"/>
          <a:ext cx="2859088" cy="306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Equation" r:id="rId3" imgW="1765300" imgH="1892300" progId="Equation.3">
                  <p:embed/>
                </p:oleObj>
              </mc:Choice>
              <mc:Fallback>
                <p:oleObj name="Equation" r:id="rId3" imgW="1765300" imgH="189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5394" y="3328988"/>
                        <a:ext cx="2859088" cy="306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53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Find the roots of </a:t>
            </a:r>
            <a:r>
              <a:rPr lang="en-US" sz="2800" dirty="0" smtClean="0">
                <a:latin typeface="Comic Sans MS"/>
                <a:cs typeface="Comic Sans MS"/>
              </a:rPr>
              <a:t>x</a:t>
            </a:r>
            <a:r>
              <a:rPr lang="en-US" sz="2800" baseline="30000" dirty="0" smtClean="0">
                <a:latin typeface="Comic Sans MS"/>
                <a:cs typeface="Comic Sans MS"/>
              </a:rPr>
              <a:t>4</a:t>
            </a:r>
            <a:r>
              <a:rPr lang="en-US" sz="2800" dirty="0" smtClean="0">
                <a:latin typeface="Comic Sans MS"/>
                <a:cs typeface="Comic Sans MS"/>
              </a:rPr>
              <a:t> + </a:t>
            </a:r>
            <a:r>
              <a:rPr lang="en-US" sz="2800" i="1" dirty="0" smtClean="0">
                <a:latin typeface="Comic Sans MS"/>
                <a:cs typeface="Comic Sans MS"/>
              </a:rPr>
              <a:t>x</a:t>
            </a:r>
            <a:r>
              <a:rPr lang="en-US" sz="2800" baseline="30000" dirty="0" smtClean="0">
                <a:latin typeface="Comic Sans MS"/>
                <a:cs typeface="Comic Sans MS"/>
              </a:rPr>
              <a:t>3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– 7</a:t>
            </a:r>
            <a:r>
              <a:rPr lang="en-US" sz="2800" i="1" dirty="0" smtClean="0">
                <a:latin typeface="Comic Sans MS"/>
                <a:cs typeface="Comic Sans MS"/>
              </a:rPr>
              <a:t>x</a:t>
            </a:r>
            <a:r>
              <a:rPr lang="en-US" sz="2800" baseline="30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 - 9</a:t>
            </a:r>
            <a:r>
              <a:rPr lang="en-US" sz="2800" i="1" dirty="0" smtClean="0">
                <a:latin typeface="Comic Sans MS"/>
                <a:cs typeface="Comic Sans MS"/>
              </a:rPr>
              <a:t>x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– </a:t>
            </a:r>
            <a:r>
              <a:rPr lang="en-US" sz="2800" dirty="0" smtClean="0">
                <a:latin typeface="Comic Sans MS"/>
                <a:cs typeface="Comic Sans MS"/>
              </a:rPr>
              <a:t>18 </a:t>
            </a:r>
            <a:r>
              <a:rPr lang="en-US" sz="2800" dirty="0">
                <a:latin typeface="Comic Sans MS"/>
                <a:cs typeface="Comic Sans MS"/>
              </a:rPr>
              <a:t>= 0.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u="sng" dirty="0" smtClean="0">
                <a:latin typeface="Comic Sans MS"/>
                <a:cs typeface="Comic Sans MS"/>
              </a:rPr>
              <a:t>Step 1: </a:t>
            </a:r>
            <a:r>
              <a:rPr lang="en-US" sz="2400" dirty="0">
                <a:latin typeface="Comic Sans MS"/>
                <a:cs typeface="Comic Sans MS"/>
              </a:rPr>
              <a:t>Put polynomial in standard form and find possible rational roots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The </a:t>
            </a:r>
            <a:r>
              <a:rPr lang="en-US" sz="2400" dirty="0">
                <a:latin typeface="Comic Sans MS"/>
                <a:cs typeface="Comic Sans MS"/>
              </a:rPr>
              <a:t>factors of </a:t>
            </a:r>
            <a:r>
              <a:rPr lang="en-US" sz="2400" dirty="0" smtClean="0">
                <a:latin typeface="Comic Sans MS"/>
                <a:cs typeface="Comic Sans MS"/>
              </a:rPr>
              <a:t>–18 </a:t>
            </a:r>
            <a:r>
              <a:rPr lang="en-US" sz="2400" dirty="0">
                <a:latin typeface="Comic Sans MS"/>
                <a:cs typeface="Comic Sans MS"/>
              </a:rPr>
              <a:t>are ±1 and </a:t>
            </a:r>
            <a:r>
              <a:rPr lang="en-US" sz="2400" dirty="0" smtClean="0">
                <a:latin typeface="Comic Sans MS"/>
                <a:cs typeface="Comic Sans MS"/>
              </a:rPr>
              <a:t>±18, </a:t>
            </a:r>
            <a:r>
              <a:rPr lang="en-US" sz="2400" dirty="0">
                <a:latin typeface="Comic Sans MS"/>
                <a:cs typeface="Comic Sans MS"/>
              </a:rPr>
              <a:t>±2 and </a:t>
            </a:r>
            <a:r>
              <a:rPr lang="en-US" sz="2400" dirty="0" smtClean="0">
                <a:latin typeface="Comic Sans MS"/>
                <a:cs typeface="Comic Sans MS"/>
              </a:rPr>
              <a:t>±</a:t>
            </a:r>
            <a:r>
              <a:rPr lang="en-US" sz="2400" dirty="0">
                <a:latin typeface="Comic Sans MS"/>
                <a:cs typeface="Comic Sans MS"/>
              </a:rPr>
              <a:t>9</a:t>
            </a:r>
            <a:r>
              <a:rPr lang="en-US" sz="2400" dirty="0" smtClean="0">
                <a:latin typeface="Comic Sans MS"/>
                <a:cs typeface="Comic Sans MS"/>
              </a:rPr>
              <a:t>, </a:t>
            </a:r>
            <a:r>
              <a:rPr lang="en-US" sz="2400" dirty="0">
                <a:latin typeface="Comic Sans MS"/>
                <a:cs typeface="Comic Sans MS"/>
              </a:rPr>
              <a:t>and </a:t>
            </a:r>
            <a:r>
              <a:rPr lang="en-US" sz="2400" dirty="0" smtClean="0">
                <a:latin typeface="Comic Sans MS"/>
                <a:cs typeface="Comic Sans MS"/>
              </a:rPr>
              <a:t>±3 </a:t>
            </a:r>
            <a:r>
              <a:rPr lang="en-US" sz="2400" dirty="0">
                <a:latin typeface="Comic Sans MS"/>
                <a:cs typeface="Comic Sans MS"/>
              </a:rPr>
              <a:t>and </a:t>
            </a:r>
            <a:r>
              <a:rPr lang="en-US" sz="2400" dirty="0" smtClean="0">
                <a:latin typeface="Comic Sans MS"/>
                <a:cs typeface="Comic Sans MS"/>
              </a:rPr>
              <a:t>±6. </a:t>
            </a:r>
            <a:endParaRPr lang="en-US" sz="2400" dirty="0">
              <a:latin typeface="Comic Sans MS"/>
              <a:cs typeface="Comic Sans MS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/>
                <a:cs typeface="Comic Sans MS"/>
              </a:rPr>
              <a:t>The only factors of </a:t>
            </a:r>
            <a:r>
              <a:rPr lang="en-US" sz="2400" dirty="0" smtClean="0">
                <a:latin typeface="Comic Sans MS"/>
                <a:cs typeface="Comic Sans MS"/>
              </a:rPr>
              <a:t>1 </a:t>
            </a:r>
            <a:r>
              <a:rPr lang="en-US" sz="2400" dirty="0">
                <a:latin typeface="Comic Sans MS"/>
                <a:cs typeface="Comic Sans MS"/>
              </a:rPr>
              <a:t>are ±</a:t>
            </a:r>
            <a:r>
              <a:rPr lang="en-US" sz="2400" dirty="0" smtClean="0">
                <a:latin typeface="Comic Sans MS"/>
                <a:cs typeface="Comic Sans MS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/>
                <a:cs typeface="Comic Sans MS"/>
              </a:rPr>
              <a:t>The </a:t>
            </a:r>
            <a:r>
              <a:rPr lang="en-US" sz="2400" dirty="0">
                <a:latin typeface="Comic Sans MS"/>
                <a:cs typeface="Comic Sans MS"/>
              </a:rPr>
              <a:t>only possible rational roots </a:t>
            </a:r>
            <a:r>
              <a:rPr lang="en-US" sz="2400" dirty="0" smtClean="0">
                <a:latin typeface="Comic Sans MS"/>
                <a:cs typeface="Comic Sans MS"/>
              </a:rPr>
              <a:t>are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±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1, ±2,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±3, ±6, ±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9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±18.</a:t>
            </a:r>
          </a:p>
          <a:p>
            <a:pPr marL="0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7178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77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Write </a:t>
            </a:r>
            <a:r>
              <a:rPr lang="en-US" dirty="0">
                <a:latin typeface="Comic Sans MS"/>
                <a:cs typeface="Comic Sans MS"/>
              </a:rPr>
              <a:t>in standard form and classify by its degree and </a:t>
            </a:r>
            <a:r>
              <a:rPr lang="en-US" dirty="0" smtClean="0">
                <a:latin typeface="Comic Sans MS"/>
                <a:cs typeface="Comic Sans MS"/>
              </a:rPr>
              <a:t>number </a:t>
            </a:r>
            <a:r>
              <a:rPr lang="en-US" dirty="0">
                <a:latin typeface="Comic Sans MS"/>
                <a:cs typeface="Comic Sans MS"/>
              </a:rPr>
              <a:t>of terms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² - 3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+ 4)(-5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² + 8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+ 3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-5x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+ 23x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- 41x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+ 23x + 12; Quartic Polynomial of 5 terms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>
                <a:latin typeface="Comic Sans MS"/>
                <a:cs typeface="Comic Sans MS"/>
              </a:rPr>
              <a:t>4y² + 9y + 7</a:t>
            </a:r>
            <a:r>
              <a:rPr lang="en-US" dirty="0" smtClean="0">
                <a:latin typeface="Comic Sans MS"/>
                <a:cs typeface="Comic Sans MS"/>
              </a:rPr>
              <a:t>) - (</a:t>
            </a:r>
            <a:r>
              <a:rPr lang="en-US" dirty="0">
                <a:latin typeface="Comic Sans MS"/>
                <a:cs typeface="Comic Sans MS"/>
              </a:rPr>
              <a:t>y² - 5y + 6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3y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+ 14y + 1; Quadratic Trinomial</a:t>
            </a:r>
          </a:p>
          <a:p>
            <a:pPr marL="800100" lvl="2" indent="0">
              <a:buNone/>
            </a:pP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>
                <a:latin typeface="Comic Sans MS"/>
                <a:cs typeface="Comic Sans MS"/>
              </a:rPr>
              <a:t>x² + 4)(x + 2)</a:t>
            </a:r>
            <a:r>
              <a:rPr lang="en-US" dirty="0" smtClean="0">
                <a:latin typeface="Comic Sans MS"/>
                <a:cs typeface="Comic Sans MS"/>
              </a:rPr>
              <a:t>²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+ 4x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+ 8x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+ 16x +16; Quartic Polynomial of 5 terms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247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 (Continued)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Find the roots of x</a:t>
            </a:r>
            <a:r>
              <a:rPr lang="en-US" sz="2800" baseline="30000" dirty="0">
                <a:latin typeface="Comic Sans MS"/>
                <a:cs typeface="Comic Sans MS"/>
              </a:rPr>
              <a:t>4</a:t>
            </a:r>
            <a:r>
              <a:rPr lang="en-US" sz="2800" dirty="0">
                <a:latin typeface="Comic Sans MS"/>
                <a:cs typeface="Comic Sans MS"/>
              </a:rPr>
              <a:t> + 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3</a:t>
            </a:r>
            <a:r>
              <a:rPr lang="en-US" sz="2800" dirty="0">
                <a:latin typeface="Comic Sans MS"/>
                <a:cs typeface="Comic Sans MS"/>
              </a:rPr>
              <a:t> – 7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 - 9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– 18 = 0.</a:t>
            </a:r>
          </a:p>
          <a:p>
            <a:pPr marL="0" lvl="0" indent="0">
              <a:buNone/>
            </a:pPr>
            <a:endParaRPr lang="en-US" sz="28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prstClr val="black"/>
                </a:solidFill>
                <a:latin typeface="Comic Sans MS"/>
                <a:cs typeface="Comic Sans MS"/>
              </a:rPr>
              <a:t>Step 2: </a:t>
            </a:r>
            <a:r>
              <a:rPr lang="en-US" sz="2800" dirty="0">
                <a:latin typeface="Comic Sans MS"/>
                <a:cs typeface="Comic Sans MS"/>
              </a:rPr>
              <a:t>Find a rational root.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 P(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) =</a:t>
            </a:r>
            <a:r>
              <a:rPr lang="en-US" sz="2800" dirty="0" smtClean="0">
                <a:latin typeface="Comic Sans MS"/>
                <a:cs typeface="Comic Sans MS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  <a:r>
              <a:rPr lang="en-US" sz="2800" baseline="30000" dirty="0" smtClean="0">
                <a:latin typeface="Comic Sans MS"/>
                <a:cs typeface="Comic Sans MS"/>
              </a:rPr>
              <a:t>4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+ </a:t>
            </a:r>
            <a:r>
              <a:rPr lang="en-US" sz="2800" dirty="0" smtClean="0">
                <a:latin typeface="Comic Sans MS"/>
                <a:cs typeface="Comic Sans MS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  <a:r>
              <a:rPr lang="en-US" sz="2800" baseline="30000" dirty="0" smtClean="0">
                <a:latin typeface="Comic Sans MS"/>
                <a:cs typeface="Comic Sans MS"/>
              </a:rPr>
              <a:t>3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– </a:t>
            </a:r>
            <a:r>
              <a:rPr lang="en-US" sz="2800" dirty="0" smtClean="0">
                <a:latin typeface="Comic Sans MS"/>
                <a:cs typeface="Comic Sans MS"/>
              </a:rPr>
              <a:t>7(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  <a:r>
              <a:rPr lang="en-US" sz="2800" baseline="30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 – 9(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2800" dirty="0" smtClean="0">
                <a:latin typeface="Comic Sans MS"/>
                <a:cs typeface="Comic Sans MS"/>
              </a:rPr>
              <a:t>) </a:t>
            </a:r>
            <a:r>
              <a:rPr lang="en-US" sz="2800" dirty="0">
                <a:latin typeface="Comic Sans MS"/>
                <a:cs typeface="Comic Sans MS"/>
              </a:rPr>
              <a:t>– 18 = </a:t>
            </a:r>
            <a:r>
              <a:rPr lang="en-US" sz="2800" dirty="0" smtClean="0">
                <a:latin typeface="Comic Sans MS"/>
                <a:cs typeface="Comic Sans MS"/>
              </a:rPr>
              <a:t>0 = 0</a:t>
            </a:r>
            <a:r>
              <a:rPr lang="en-US" sz="2800" dirty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prstClr val="black"/>
                </a:solidFill>
                <a:latin typeface="Comic Sans MS"/>
                <a:cs typeface="Comic Sans MS"/>
              </a:rPr>
              <a:t>Step 3: </a:t>
            </a:r>
            <a:r>
              <a:rPr lang="en-US" sz="2800" dirty="0">
                <a:latin typeface="Comic Sans MS"/>
                <a:cs typeface="Comic Sans MS"/>
              </a:rPr>
              <a:t>Use synthetic division to find another factor.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	3</a:t>
            </a:r>
            <a:r>
              <a:rPr lang="en-US" sz="2800" dirty="0">
                <a:latin typeface="Comic Sans MS"/>
                <a:cs typeface="Comic Sans MS"/>
              </a:rPr>
              <a:t>		</a:t>
            </a:r>
            <a:r>
              <a:rPr lang="en-US" sz="2800" dirty="0" smtClean="0">
                <a:latin typeface="Comic Sans MS"/>
                <a:cs typeface="Comic Sans MS"/>
              </a:rPr>
              <a:t>1		1</a:t>
            </a:r>
            <a:r>
              <a:rPr lang="en-US" sz="2800" dirty="0">
                <a:latin typeface="Comic Sans MS"/>
                <a:cs typeface="Comic Sans MS"/>
              </a:rPr>
              <a:t>		</a:t>
            </a:r>
            <a:r>
              <a:rPr lang="en-US" sz="2800" dirty="0" smtClean="0">
                <a:latin typeface="Comic Sans MS"/>
                <a:cs typeface="Comic Sans MS"/>
              </a:rPr>
              <a:t>-7</a:t>
            </a:r>
            <a:r>
              <a:rPr lang="en-US" sz="2800" dirty="0">
                <a:latin typeface="Comic Sans MS"/>
                <a:cs typeface="Comic Sans MS"/>
              </a:rPr>
              <a:t>		  </a:t>
            </a:r>
            <a:r>
              <a:rPr lang="en-US" sz="2800" dirty="0" smtClean="0">
                <a:latin typeface="Comic Sans MS"/>
                <a:cs typeface="Comic Sans MS"/>
              </a:rPr>
              <a:t>-9</a:t>
            </a:r>
            <a:r>
              <a:rPr lang="en-US" sz="2800" dirty="0">
                <a:latin typeface="Comic Sans MS"/>
                <a:cs typeface="Comic Sans MS"/>
              </a:rPr>
              <a:t>	</a:t>
            </a:r>
            <a:r>
              <a:rPr lang="en-US" sz="2800" dirty="0" smtClean="0">
                <a:latin typeface="Comic Sans MS"/>
                <a:cs typeface="Comic Sans MS"/>
              </a:rPr>
              <a:t>   -18</a:t>
            </a: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					3</a:t>
            </a:r>
            <a:r>
              <a:rPr lang="en-US" sz="2800" dirty="0" smtClean="0">
                <a:latin typeface="Comic Sans MS"/>
                <a:cs typeface="Comic Sans MS"/>
              </a:rPr>
              <a:t>		12		  15		18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			1		 4	     </a:t>
            </a:r>
            <a:r>
              <a:rPr lang="en-US" sz="2800" dirty="0" smtClean="0">
                <a:latin typeface="Comic Sans MS"/>
                <a:cs typeface="Comic Sans MS"/>
              </a:rPr>
              <a:t> 5</a:t>
            </a:r>
            <a:r>
              <a:rPr lang="en-US" sz="2800" dirty="0">
                <a:latin typeface="Comic Sans MS"/>
                <a:cs typeface="Comic Sans MS"/>
              </a:rPr>
              <a:t>		  </a:t>
            </a:r>
            <a:r>
              <a:rPr lang="en-US" sz="2800" dirty="0" smtClean="0">
                <a:latin typeface="Comic Sans MS"/>
                <a:cs typeface="Comic Sans MS"/>
              </a:rPr>
              <a:t> 6		 0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4</a:t>
            </a:r>
            <a:r>
              <a:rPr lang="en-US" sz="2800" dirty="0">
                <a:latin typeface="Comic Sans MS"/>
                <a:cs typeface="Comic Sans MS"/>
              </a:rPr>
              <a:t> + 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3</a:t>
            </a:r>
            <a:r>
              <a:rPr lang="en-US" sz="2800" dirty="0">
                <a:latin typeface="Comic Sans MS"/>
                <a:cs typeface="Comic Sans MS"/>
              </a:rPr>
              <a:t> – 7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 - 9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– 18 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= 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(x-3)(x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 + 4x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 + 5x + 6)</a:t>
            </a:r>
            <a:endParaRPr lang="en-US" sz="28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4922" y="4263446"/>
            <a:ext cx="643095" cy="691225"/>
            <a:chOff x="1205802" y="4292027"/>
            <a:chExt cx="643095" cy="69122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848897" y="4292027"/>
              <a:ext cx="0" cy="691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205802" y="4983252"/>
              <a:ext cx="6430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1527349" y="5270134"/>
            <a:ext cx="57693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4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 (Continued)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Find the roots of x</a:t>
            </a:r>
            <a:r>
              <a:rPr lang="en-US" sz="2800" baseline="30000" dirty="0">
                <a:latin typeface="Comic Sans MS"/>
                <a:cs typeface="Comic Sans MS"/>
              </a:rPr>
              <a:t>4</a:t>
            </a:r>
            <a:r>
              <a:rPr lang="en-US" sz="2800" dirty="0">
                <a:latin typeface="Comic Sans MS"/>
                <a:cs typeface="Comic Sans MS"/>
              </a:rPr>
              <a:t> + 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3</a:t>
            </a:r>
            <a:r>
              <a:rPr lang="en-US" sz="2800" dirty="0">
                <a:latin typeface="Comic Sans MS"/>
                <a:cs typeface="Comic Sans MS"/>
              </a:rPr>
              <a:t> – 7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 - 9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– 18 = 0.</a:t>
            </a:r>
          </a:p>
          <a:p>
            <a:pPr marL="0" lvl="0" indent="0">
              <a:buNone/>
            </a:pPr>
            <a:endParaRPr lang="en-US" sz="28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u="sng" dirty="0">
                <a:latin typeface="Comic Sans MS"/>
                <a:cs typeface="Comic Sans MS"/>
              </a:rPr>
              <a:t>Step 4: </a:t>
            </a:r>
            <a:r>
              <a:rPr lang="en-US" sz="2800" dirty="0">
                <a:latin typeface="Comic Sans MS"/>
                <a:cs typeface="Comic Sans MS"/>
              </a:rPr>
              <a:t>Repeat until the quotient is a quadratic.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 P(-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) =</a:t>
            </a:r>
            <a:r>
              <a:rPr lang="en-US" sz="2800" dirty="0" smtClean="0">
                <a:latin typeface="Comic Sans MS"/>
                <a:cs typeface="Comic Sans MS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-3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  <a:r>
              <a:rPr lang="en-US" sz="2800" baseline="30000" dirty="0" smtClean="0">
                <a:latin typeface="Comic Sans MS"/>
                <a:cs typeface="Comic Sans MS"/>
              </a:rPr>
              <a:t>4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+ </a:t>
            </a:r>
            <a:r>
              <a:rPr lang="en-US" sz="2800" dirty="0" smtClean="0">
                <a:latin typeface="Comic Sans MS"/>
                <a:cs typeface="Comic Sans MS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-3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  <a:r>
              <a:rPr lang="en-US" sz="2800" baseline="30000" dirty="0" smtClean="0">
                <a:latin typeface="Comic Sans MS"/>
                <a:cs typeface="Comic Sans MS"/>
              </a:rPr>
              <a:t>3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– </a:t>
            </a:r>
            <a:r>
              <a:rPr lang="en-US" sz="2800" dirty="0" smtClean="0">
                <a:latin typeface="Comic Sans MS"/>
                <a:cs typeface="Comic Sans MS"/>
              </a:rPr>
              <a:t>7(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-3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  <a:r>
              <a:rPr lang="en-US" sz="2800" baseline="30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 – 9(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-3</a:t>
            </a:r>
            <a:r>
              <a:rPr lang="en-US" sz="2800" dirty="0" smtClean="0">
                <a:latin typeface="Comic Sans MS"/>
                <a:cs typeface="Comic Sans MS"/>
              </a:rPr>
              <a:t>) </a:t>
            </a:r>
            <a:r>
              <a:rPr lang="en-US" sz="2800" dirty="0">
                <a:latin typeface="Comic Sans MS"/>
                <a:cs typeface="Comic Sans MS"/>
              </a:rPr>
              <a:t>– 18 = </a:t>
            </a:r>
            <a:r>
              <a:rPr lang="en-US" sz="2800" dirty="0" smtClean="0">
                <a:latin typeface="Comic Sans MS"/>
                <a:cs typeface="Comic Sans MS"/>
              </a:rPr>
              <a:t>0 = 0</a:t>
            </a:r>
            <a:r>
              <a:rPr lang="en-US" sz="2800" dirty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prstClr val="black"/>
                </a:solidFill>
                <a:latin typeface="Comic Sans MS"/>
                <a:cs typeface="Comic Sans MS"/>
              </a:rPr>
              <a:t>Step 3: </a:t>
            </a:r>
            <a:r>
              <a:rPr lang="en-US" sz="2800" dirty="0">
                <a:latin typeface="Comic Sans MS"/>
                <a:cs typeface="Comic Sans MS"/>
              </a:rPr>
              <a:t>Use synthetic division to find another factor.</a:t>
            </a: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  -3</a:t>
            </a:r>
            <a:r>
              <a:rPr lang="en-US" sz="2800" dirty="0">
                <a:latin typeface="Comic Sans MS"/>
                <a:cs typeface="Comic Sans MS"/>
              </a:rPr>
              <a:t>		</a:t>
            </a:r>
            <a:r>
              <a:rPr lang="en-US" sz="2800" dirty="0" smtClean="0">
                <a:latin typeface="Comic Sans MS"/>
                <a:cs typeface="Comic Sans MS"/>
              </a:rPr>
              <a:t>1</a:t>
            </a:r>
            <a:r>
              <a:rPr lang="en-US" sz="2800" dirty="0">
                <a:latin typeface="Comic Sans MS"/>
                <a:cs typeface="Comic Sans MS"/>
              </a:rPr>
              <a:t>		 4	      5		   6</a:t>
            </a: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					</a:t>
            </a:r>
            <a:r>
              <a:rPr lang="en-US" sz="2800" dirty="0" smtClean="0">
                <a:latin typeface="Comic Sans MS"/>
                <a:cs typeface="Comic Sans MS"/>
              </a:rPr>
              <a:t>-3		-3		  -6	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	</a:t>
            </a: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			1		 </a:t>
            </a:r>
            <a:r>
              <a:rPr lang="en-US" sz="2800" dirty="0" smtClean="0">
                <a:latin typeface="Comic Sans MS"/>
                <a:cs typeface="Comic Sans MS"/>
              </a:rPr>
              <a:t>1</a:t>
            </a:r>
            <a:r>
              <a:rPr lang="en-US" sz="2800" dirty="0">
                <a:latin typeface="Comic Sans MS"/>
                <a:cs typeface="Comic Sans MS"/>
              </a:rPr>
              <a:t>	     </a:t>
            </a:r>
            <a:r>
              <a:rPr lang="en-US" sz="2800" dirty="0" smtClean="0">
                <a:latin typeface="Comic Sans MS"/>
                <a:cs typeface="Comic Sans MS"/>
              </a:rPr>
              <a:t> 2</a:t>
            </a:r>
            <a:r>
              <a:rPr lang="en-US" sz="2800" dirty="0">
                <a:latin typeface="Comic Sans MS"/>
                <a:cs typeface="Comic Sans MS"/>
              </a:rPr>
              <a:t>		  </a:t>
            </a:r>
            <a:r>
              <a:rPr lang="en-US" sz="2800" dirty="0" smtClean="0">
                <a:latin typeface="Comic Sans MS"/>
                <a:cs typeface="Comic Sans MS"/>
              </a:rPr>
              <a:t> 0		</a:t>
            </a: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4</a:t>
            </a:r>
            <a:r>
              <a:rPr lang="en-US" sz="2800" dirty="0">
                <a:latin typeface="Comic Sans MS"/>
                <a:cs typeface="Comic Sans MS"/>
              </a:rPr>
              <a:t> + 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3</a:t>
            </a:r>
            <a:r>
              <a:rPr lang="en-US" sz="2800" dirty="0">
                <a:latin typeface="Comic Sans MS"/>
                <a:cs typeface="Comic Sans MS"/>
              </a:rPr>
              <a:t> – 7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 - 9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– 18 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= 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(x-3)(x + 3)(x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 + x + 2)</a:t>
            </a:r>
            <a:endParaRPr lang="en-US" sz="28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4922" y="4263446"/>
            <a:ext cx="643095" cy="691225"/>
            <a:chOff x="1205802" y="4292027"/>
            <a:chExt cx="643095" cy="69122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848897" y="4292027"/>
              <a:ext cx="0" cy="691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205802" y="4983252"/>
              <a:ext cx="6430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1527349" y="5215359"/>
            <a:ext cx="3919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33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Example </a:t>
            </a:r>
            <a:r>
              <a:rPr lang="en-US" dirty="0" smtClean="0">
                <a:latin typeface="Comic Sans MS"/>
                <a:cs typeface="Comic Sans MS"/>
              </a:rPr>
              <a:t>2 </a:t>
            </a:r>
            <a:r>
              <a:rPr lang="en-US" dirty="0">
                <a:latin typeface="Comic Sans MS"/>
                <a:cs typeface="Comic Sans MS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5300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Find </a:t>
            </a:r>
            <a:r>
              <a:rPr lang="en-US" sz="2800" dirty="0">
                <a:latin typeface="Comic Sans MS"/>
                <a:cs typeface="Comic Sans MS"/>
              </a:rPr>
              <a:t>the roots of x</a:t>
            </a:r>
            <a:r>
              <a:rPr lang="en-US" sz="2800" baseline="30000" dirty="0">
                <a:latin typeface="Comic Sans MS"/>
                <a:cs typeface="Comic Sans MS"/>
              </a:rPr>
              <a:t>4</a:t>
            </a:r>
            <a:r>
              <a:rPr lang="en-US" sz="2800" dirty="0">
                <a:latin typeface="Comic Sans MS"/>
                <a:cs typeface="Comic Sans MS"/>
              </a:rPr>
              <a:t> + 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3</a:t>
            </a:r>
            <a:r>
              <a:rPr lang="en-US" sz="2800" dirty="0">
                <a:latin typeface="Comic Sans MS"/>
                <a:cs typeface="Comic Sans MS"/>
              </a:rPr>
              <a:t> – 7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 - 9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– 18 = 0</a:t>
            </a:r>
            <a:r>
              <a:rPr lang="en-US" sz="2800" dirty="0" smtClean="0">
                <a:latin typeface="Comic Sans MS"/>
                <a:cs typeface="Comic Sans MS"/>
              </a:rPr>
              <a:t>.</a:t>
            </a:r>
            <a:endParaRPr lang="en-US" sz="28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u="sng" dirty="0" smtClean="0">
                <a:latin typeface="Comic Sans MS"/>
                <a:cs typeface="Comic Sans MS"/>
              </a:rPr>
              <a:t>Step 4: </a:t>
            </a:r>
            <a:r>
              <a:rPr lang="en-US" sz="2400" dirty="0">
                <a:latin typeface="Comic Sans MS"/>
                <a:cs typeface="Comic Sans MS"/>
              </a:rPr>
              <a:t>Repeat until the quotient is a quadratic.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Quotient is </a:t>
            </a:r>
            <a:r>
              <a:rPr lang="en-US" sz="2400" dirty="0">
                <a:latin typeface="Comic Sans MS"/>
                <a:cs typeface="Comic Sans MS"/>
              </a:rPr>
              <a:t>x</a:t>
            </a:r>
            <a:r>
              <a:rPr lang="en-US" sz="2400" baseline="30000" dirty="0">
                <a:latin typeface="Comic Sans MS"/>
                <a:cs typeface="Comic Sans MS"/>
              </a:rPr>
              <a:t>2</a:t>
            </a:r>
            <a:r>
              <a:rPr lang="en-US" sz="2400" dirty="0">
                <a:latin typeface="Comic Sans MS"/>
                <a:cs typeface="Comic Sans MS"/>
              </a:rPr>
              <a:t> + x + </a:t>
            </a:r>
            <a:r>
              <a:rPr lang="en-US" sz="2400" dirty="0" smtClean="0">
                <a:latin typeface="Comic Sans MS"/>
                <a:cs typeface="Comic Sans MS"/>
              </a:rPr>
              <a:t>2 which is a quadratic.</a:t>
            </a:r>
          </a:p>
          <a:p>
            <a:pPr marL="0" indent="0">
              <a:buNone/>
            </a:pPr>
            <a:endParaRPr lang="en-US" sz="24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u="sng" dirty="0" smtClean="0">
                <a:latin typeface="Comic Sans MS"/>
                <a:cs typeface="Comic Sans MS"/>
              </a:rPr>
              <a:t>Step 5:</a:t>
            </a:r>
            <a:r>
              <a:rPr lang="en-US" sz="2400" dirty="0" smtClean="0">
                <a:latin typeface="Comic Sans MS"/>
                <a:cs typeface="Comic Sans MS"/>
              </a:rPr>
              <a:t>Solve </a:t>
            </a:r>
            <a:r>
              <a:rPr lang="en-US" sz="2400" dirty="0">
                <a:latin typeface="Comic Sans MS"/>
                <a:cs typeface="Comic Sans MS"/>
              </a:rPr>
              <a:t>the quadratic.</a:t>
            </a:r>
          </a:p>
          <a:p>
            <a:pPr marL="0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roots are 3, -3, -1/2 + i√7/2, 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-1/2 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- 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i√7/2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67332"/>
              </p:ext>
            </p:extLst>
          </p:nvPr>
        </p:nvGraphicFramePr>
        <p:xfrm>
          <a:off x="4630386" y="2937229"/>
          <a:ext cx="2365375" cy="26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Equation" r:id="rId3" imgW="1460500" imgH="1638300" progId="Equation.3">
                  <p:embed/>
                </p:oleObj>
              </mc:Choice>
              <mc:Fallback>
                <p:oleObj name="Equation" r:id="rId3" imgW="1460500" imgH="163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0386" y="2937229"/>
                        <a:ext cx="2365375" cy="265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6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81948"/>
              </p:ext>
            </p:extLst>
          </p:nvPr>
        </p:nvGraphicFramePr>
        <p:xfrm>
          <a:off x="457200" y="2436584"/>
          <a:ext cx="82296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61657"/>
                <a:gridCol w="2024743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Comic Sans MS"/>
                        <a:cs typeface="Comic Sans MS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/>
                          <a:cs typeface="Comic Sans MS"/>
                        </a:rPr>
                        <a:t>Even</a:t>
                      </a:r>
                      <a:r>
                        <a:rPr lang="en-US" sz="1800" baseline="0" dirty="0" smtClean="0">
                          <a:latin typeface="Comic Sans MS"/>
                          <a:cs typeface="Comic Sans MS"/>
                        </a:rPr>
                        <a:t> Degree</a:t>
                      </a:r>
                      <a:endParaRPr lang="en-US" sz="1800" dirty="0">
                        <a:latin typeface="Comic Sans MS"/>
                        <a:cs typeface="Comic Sans MS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/>
                          <a:cs typeface="Comic Sans MS"/>
                        </a:rPr>
                        <a:t>Odd Degree</a:t>
                      </a:r>
                      <a:endParaRPr lang="en-US" sz="1800" dirty="0">
                        <a:latin typeface="Comic Sans MS"/>
                        <a:cs typeface="Comic Sans MS"/>
                      </a:endParaRPr>
                    </a:p>
                  </a:txBody>
                  <a:tcPr marT="45733" marB="457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/>
                          <a:cs typeface="Comic Sans MS"/>
                        </a:rPr>
                        <a:t>Leading</a:t>
                      </a:r>
                      <a:r>
                        <a:rPr lang="en-US" sz="1800" baseline="0" dirty="0" smtClean="0">
                          <a:latin typeface="Comic Sans MS"/>
                          <a:cs typeface="Comic Sans MS"/>
                        </a:rPr>
                        <a:t> Coefficient </a:t>
                      </a:r>
                      <a:r>
                        <a:rPr lang="en-US" sz="1800" dirty="0" smtClean="0">
                          <a:latin typeface="Comic Sans MS"/>
                          <a:cs typeface="Comic Sans MS"/>
                        </a:rPr>
                        <a:t> Positive</a:t>
                      </a:r>
                      <a:endParaRPr lang="en-US" sz="1800" dirty="0">
                        <a:latin typeface="Comic Sans MS"/>
                        <a:cs typeface="Comic Sans MS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/>
                          <a:cs typeface="Comic Sans MS"/>
                        </a:rPr>
                        <a:t>Up and Up</a:t>
                      </a:r>
                      <a:endParaRPr lang="en-US" sz="1800" dirty="0">
                        <a:latin typeface="Comic Sans MS"/>
                        <a:cs typeface="Comic Sans MS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/>
                          <a:cs typeface="Comic Sans MS"/>
                        </a:rPr>
                        <a:t>Down and Up</a:t>
                      </a:r>
                      <a:endParaRPr lang="en-US" sz="1800" dirty="0">
                        <a:latin typeface="Comic Sans MS"/>
                        <a:cs typeface="Comic Sans MS"/>
                      </a:endParaRPr>
                    </a:p>
                  </a:txBody>
                  <a:tcPr marT="45733" marB="457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/>
                          <a:cs typeface="Comic Sans MS"/>
                        </a:rPr>
                        <a:t>Leading Coefficient Negative</a:t>
                      </a:r>
                      <a:endParaRPr lang="en-US" sz="1800" dirty="0">
                        <a:latin typeface="Comic Sans MS"/>
                        <a:cs typeface="Comic Sans MS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/>
                          <a:cs typeface="Comic Sans MS"/>
                        </a:rPr>
                        <a:t>Down and Down</a:t>
                      </a:r>
                      <a:endParaRPr lang="en-US" sz="1800" dirty="0">
                        <a:latin typeface="Comic Sans MS"/>
                        <a:cs typeface="Comic Sans MS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/>
                          <a:cs typeface="Comic Sans MS"/>
                        </a:rPr>
                        <a:t>Up and Down</a:t>
                      </a:r>
                      <a:endParaRPr lang="en-US" sz="1800" dirty="0">
                        <a:latin typeface="Comic Sans MS"/>
                        <a:cs typeface="Comic Sans MS"/>
                      </a:endParaRP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1" y="1494525"/>
            <a:ext cx="7979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Ending Behavior </a:t>
            </a:r>
            <a:r>
              <a:rPr lang="en-US" sz="2400" dirty="0" smtClean="0">
                <a:latin typeface="Comic Sans MS"/>
                <a:cs typeface="Comic Sans MS"/>
              </a:rPr>
              <a:t>– direction of the graph to the far left and to the far right.</a:t>
            </a:r>
          </a:p>
          <a:p>
            <a:endParaRPr lang="en-US" dirty="0"/>
          </a:p>
        </p:txBody>
      </p:sp>
      <p:pic>
        <p:nvPicPr>
          <p:cNvPr id="19" name="Picture 18" descr="Screen Shot 2012-11-27 at 11.41.5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5"/>
          <a:stretch/>
        </p:blipFill>
        <p:spPr>
          <a:xfrm>
            <a:off x="584200" y="4547418"/>
            <a:ext cx="1396834" cy="1781175"/>
          </a:xfrm>
          <a:prstGeom prst="rect">
            <a:avLst/>
          </a:prstGeom>
        </p:spPr>
      </p:pic>
      <p:pic>
        <p:nvPicPr>
          <p:cNvPr id="20" name="Picture 19" descr="Screen Shot 2012-11-27 at 11.42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16" y="4547418"/>
            <a:ext cx="1003518" cy="2022475"/>
          </a:xfrm>
          <a:prstGeom prst="rect">
            <a:avLst/>
          </a:prstGeom>
        </p:spPr>
      </p:pic>
      <p:pic>
        <p:nvPicPr>
          <p:cNvPr id="21" name="Picture 20" descr="Screen Shot 2012-11-27 at 11.42.5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4547418"/>
            <a:ext cx="1345632" cy="1781175"/>
          </a:xfrm>
          <a:prstGeom prst="rect">
            <a:avLst/>
          </a:prstGeom>
        </p:spPr>
      </p:pic>
      <p:pic>
        <p:nvPicPr>
          <p:cNvPr id="22" name="Picture 21" descr="Screen Shot 2012-11-27 at 11.43.0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4547416"/>
            <a:ext cx="1394804" cy="161208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4201" y="4111625"/>
            <a:ext cx="155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Down and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59813" y="4117459"/>
            <a:ext cx="1557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Up and Down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0" y="4111625"/>
            <a:ext cx="128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Up and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05602" y="4111625"/>
            <a:ext cx="1830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Down and Down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247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S10346050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lass open house presentation" id="{ED6F853E-23FC-44AA-826D-3EFB5E0A4D17}" vid="{6E8FE5FC-8933-4D10-AAA1-772E0561ED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6880</TotalTime>
  <Words>2889</Words>
  <Application>Microsoft Macintosh PowerPoint</Application>
  <PresentationFormat>On-screen Show (4:3)</PresentationFormat>
  <Paragraphs>596</Paragraphs>
  <Slides>82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5" baseType="lpstr">
      <vt:lpstr>Math</vt:lpstr>
      <vt:lpstr>TS103460507</vt:lpstr>
      <vt:lpstr>Equation</vt:lpstr>
      <vt:lpstr>Chapter 5  Polynomials and Polynomial  Functions</vt:lpstr>
      <vt:lpstr>Section 5.1 Polynomial Functions</vt:lpstr>
      <vt:lpstr>Warm Up</vt:lpstr>
      <vt:lpstr>Key Concepts</vt:lpstr>
      <vt:lpstr>Key Concepts</vt:lpstr>
      <vt:lpstr>Key Concepts Polynomial Classification</vt:lpstr>
      <vt:lpstr>Example 1</vt:lpstr>
      <vt:lpstr>Example 2</vt:lpstr>
      <vt:lpstr>Key Concepts</vt:lpstr>
      <vt:lpstr>Example 3</vt:lpstr>
      <vt:lpstr>Section 5.2 Part 1 Polynomials, Linear Factors, and Zeros</vt:lpstr>
      <vt:lpstr>Warm Up</vt:lpstr>
      <vt:lpstr>Example 1</vt:lpstr>
      <vt:lpstr>Key Concepts</vt:lpstr>
      <vt:lpstr>Key Concepts</vt:lpstr>
      <vt:lpstr>Example 2</vt:lpstr>
      <vt:lpstr>Example 2 (Continued)</vt:lpstr>
      <vt:lpstr>Example2 (Continued)</vt:lpstr>
      <vt:lpstr>Key Concepts</vt:lpstr>
      <vt:lpstr>Example 3</vt:lpstr>
      <vt:lpstr>Section 5.2 Part 2 Polynomials, Linear Factors, and Zeros</vt:lpstr>
      <vt:lpstr>Warm Up</vt:lpstr>
      <vt:lpstr>Key Concepts</vt:lpstr>
      <vt:lpstr>Example 1</vt:lpstr>
      <vt:lpstr>Key Concepts</vt:lpstr>
      <vt:lpstr>Example 2</vt:lpstr>
      <vt:lpstr>Section 5.3 Part 1 Solving Polynomial Equations</vt:lpstr>
      <vt:lpstr>Warm Up</vt:lpstr>
      <vt:lpstr>Key Concepts</vt:lpstr>
      <vt:lpstr>Example 1</vt:lpstr>
      <vt:lpstr>Example 2</vt:lpstr>
      <vt:lpstr>Example 3</vt:lpstr>
      <vt:lpstr>Section 5.3 Part 2 Solving Polynomial Equations</vt:lpstr>
      <vt:lpstr>Warm Up</vt:lpstr>
      <vt:lpstr>Key Concepts</vt:lpstr>
      <vt:lpstr>Example 1</vt:lpstr>
      <vt:lpstr>Example 2</vt:lpstr>
      <vt:lpstr>Example 3</vt:lpstr>
      <vt:lpstr>Example 3 (Continued)</vt:lpstr>
      <vt:lpstr>Section 5.4 Part 1 Dividing Polynomials</vt:lpstr>
      <vt:lpstr>Warm Up</vt:lpstr>
      <vt:lpstr>Key Concepts</vt:lpstr>
      <vt:lpstr>Key Concepts</vt:lpstr>
      <vt:lpstr>Example 1</vt:lpstr>
      <vt:lpstr>Example 2</vt:lpstr>
      <vt:lpstr>Section 5.4 Part 2 Dividing Polynomials</vt:lpstr>
      <vt:lpstr>Warm Up</vt:lpstr>
      <vt:lpstr>Key Concepts</vt:lpstr>
      <vt:lpstr>Example 1</vt:lpstr>
      <vt:lpstr>Example 1 (Continued)</vt:lpstr>
      <vt:lpstr>Example 1 (Continued)</vt:lpstr>
      <vt:lpstr>Example 1 (Continued)</vt:lpstr>
      <vt:lpstr>Key Concepts</vt:lpstr>
      <vt:lpstr>Example 2</vt:lpstr>
      <vt:lpstr>Section 5.5 Part 1 Theorems About Roots of Polynomial Equations</vt:lpstr>
      <vt:lpstr>Warm Up</vt:lpstr>
      <vt:lpstr>Key Concepts</vt:lpstr>
      <vt:lpstr>Key Concepts</vt:lpstr>
      <vt:lpstr>Example 1</vt:lpstr>
      <vt:lpstr>Example 1 (Continued)</vt:lpstr>
      <vt:lpstr>Example 2</vt:lpstr>
      <vt:lpstr>Example 2 (Continued)</vt:lpstr>
      <vt:lpstr>Section 5.5 Part 2 Theorems About Roots of Polynomial Equations</vt:lpstr>
      <vt:lpstr>Warm Up</vt:lpstr>
      <vt:lpstr>Key Concepts</vt:lpstr>
      <vt:lpstr>Example 1</vt:lpstr>
      <vt:lpstr>Example 2</vt:lpstr>
      <vt:lpstr>Example 3</vt:lpstr>
      <vt:lpstr>Key Concepts </vt:lpstr>
      <vt:lpstr>Example 4</vt:lpstr>
      <vt:lpstr>Example 4 (Continued)</vt:lpstr>
      <vt:lpstr>Section 5.6 The Fundamental Theorem of Algebra</vt:lpstr>
      <vt:lpstr>Warm Up</vt:lpstr>
      <vt:lpstr>Key Concepts</vt:lpstr>
      <vt:lpstr>Key Concepts</vt:lpstr>
      <vt:lpstr>Example 1</vt:lpstr>
      <vt:lpstr>Example 1 (Continued)</vt:lpstr>
      <vt:lpstr>Example 1 (Continued)</vt:lpstr>
      <vt:lpstr>Example 2</vt:lpstr>
      <vt:lpstr>Example 2 (Continued)</vt:lpstr>
      <vt:lpstr>Example 2 (Continued)</vt:lpstr>
      <vt:lpstr>Example 2 (Continued)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Polynomials and Polynomial Functions</dc:title>
  <dc:creator>Traci DeLeon</dc:creator>
  <cp:lastModifiedBy>Traci DeLeon</cp:lastModifiedBy>
  <cp:revision>110</cp:revision>
  <dcterms:created xsi:type="dcterms:W3CDTF">2012-11-27T14:59:30Z</dcterms:created>
  <dcterms:modified xsi:type="dcterms:W3CDTF">2013-05-28T15:20:13Z</dcterms:modified>
</cp:coreProperties>
</file>