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94"/>
  </p:notesMasterIdLst>
  <p:sldIdLst>
    <p:sldId id="256" r:id="rId7"/>
    <p:sldId id="258" r:id="rId8"/>
    <p:sldId id="257" r:id="rId9"/>
    <p:sldId id="263" r:id="rId10"/>
    <p:sldId id="260" r:id="rId11"/>
    <p:sldId id="259" r:id="rId12"/>
    <p:sldId id="262" r:id="rId13"/>
    <p:sldId id="264" r:id="rId14"/>
    <p:sldId id="261" r:id="rId15"/>
    <p:sldId id="265" r:id="rId16"/>
    <p:sldId id="269" r:id="rId17"/>
    <p:sldId id="268" r:id="rId18"/>
    <p:sldId id="270" r:id="rId19"/>
    <p:sldId id="271" r:id="rId20"/>
    <p:sldId id="272" r:id="rId21"/>
    <p:sldId id="274" r:id="rId22"/>
    <p:sldId id="277" r:id="rId23"/>
    <p:sldId id="276" r:id="rId24"/>
    <p:sldId id="278" r:id="rId25"/>
    <p:sldId id="279" r:id="rId26"/>
    <p:sldId id="280" r:id="rId27"/>
    <p:sldId id="284" r:id="rId28"/>
    <p:sldId id="282" r:id="rId29"/>
    <p:sldId id="283" r:id="rId30"/>
    <p:sldId id="356" r:id="rId31"/>
    <p:sldId id="357" r:id="rId32"/>
    <p:sldId id="285" r:id="rId33"/>
    <p:sldId id="358" r:id="rId34"/>
    <p:sldId id="361" r:id="rId35"/>
    <p:sldId id="359" r:id="rId36"/>
    <p:sldId id="362" r:id="rId37"/>
    <p:sldId id="354" r:id="rId38"/>
    <p:sldId id="355" r:id="rId39"/>
    <p:sldId id="363" r:id="rId40"/>
    <p:sldId id="364" r:id="rId41"/>
    <p:sldId id="366" r:id="rId42"/>
    <p:sldId id="365" r:id="rId43"/>
    <p:sldId id="367" r:id="rId44"/>
    <p:sldId id="368" r:id="rId45"/>
    <p:sldId id="369" r:id="rId46"/>
    <p:sldId id="291" r:id="rId47"/>
    <p:sldId id="290" r:id="rId48"/>
    <p:sldId id="293" r:id="rId49"/>
    <p:sldId id="295" r:id="rId50"/>
    <p:sldId id="296" r:id="rId51"/>
    <p:sldId id="297" r:id="rId52"/>
    <p:sldId id="305" r:id="rId53"/>
    <p:sldId id="304" r:id="rId54"/>
    <p:sldId id="307" r:id="rId55"/>
    <p:sldId id="308" r:id="rId56"/>
    <p:sldId id="370" r:id="rId57"/>
    <p:sldId id="310" r:id="rId58"/>
    <p:sldId id="371" r:id="rId59"/>
    <p:sldId id="313" r:id="rId60"/>
    <p:sldId id="312" r:id="rId61"/>
    <p:sldId id="314" r:id="rId62"/>
    <p:sldId id="315" r:id="rId63"/>
    <p:sldId id="316" r:id="rId64"/>
    <p:sldId id="317" r:id="rId65"/>
    <p:sldId id="320" r:id="rId66"/>
    <p:sldId id="319" r:id="rId67"/>
    <p:sldId id="322" r:id="rId68"/>
    <p:sldId id="321" r:id="rId69"/>
    <p:sldId id="323" r:id="rId70"/>
    <p:sldId id="325" r:id="rId71"/>
    <p:sldId id="329" r:id="rId72"/>
    <p:sldId id="328" r:id="rId73"/>
    <p:sldId id="330" r:id="rId74"/>
    <p:sldId id="331" r:id="rId75"/>
    <p:sldId id="332" r:id="rId76"/>
    <p:sldId id="333" r:id="rId77"/>
    <p:sldId id="334" r:id="rId78"/>
    <p:sldId id="338" r:id="rId79"/>
    <p:sldId id="337" r:id="rId80"/>
    <p:sldId id="339" r:id="rId81"/>
    <p:sldId id="340" r:id="rId82"/>
    <p:sldId id="341" r:id="rId83"/>
    <p:sldId id="344" r:id="rId84"/>
    <p:sldId id="343" r:id="rId85"/>
    <p:sldId id="345" r:id="rId86"/>
    <p:sldId id="346" r:id="rId87"/>
    <p:sldId id="347" r:id="rId88"/>
    <p:sldId id="348" r:id="rId89"/>
    <p:sldId id="351" r:id="rId90"/>
    <p:sldId id="350" r:id="rId91"/>
    <p:sldId id="352" r:id="rId92"/>
    <p:sldId id="353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554" autoAdjust="0"/>
  </p:normalViewPr>
  <p:slideViewPr>
    <p:cSldViewPr snapToGrid="0" snapToObjects="1">
      <p:cViewPr>
        <p:scale>
          <a:sx n="72" d="100"/>
          <a:sy n="72" d="100"/>
        </p:scale>
        <p:origin x="-432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6" Type="http://schemas.openxmlformats.org/officeDocument/2006/relationships/image" Target="../media/image85.emf"/><Relationship Id="rId1" Type="http://schemas.openxmlformats.org/officeDocument/2006/relationships/image" Target="../media/image80.emf"/><Relationship Id="rId2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4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image" Target="../media/image11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CEE0-4A9A-B247-89AC-DA7BE0BD964E}" type="datetimeFigureOut">
              <a:rPr lang="en-US" smtClean="0"/>
              <a:t>5/13/13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56C5-7226-7344-AC5A-E420C9E2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426115-7F23-D943-8483-F7315B37360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  <a:cs typeface="ＭＳ Ｐゴシック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0E0715-1F9D-4249-998E-2799363B35B5}" type="slidenum">
              <a:rPr lang="en-US" sz="1200">
                <a:latin typeface="Arial Narrow" charset="0"/>
                <a:cs typeface="ＭＳ Ｐゴシック" charset="0"/>
              </a:rPr>
              <a:pPr eaLnBrk="1" hangingPunct="1"/>
              <a:t>25</a:t>
            </a:fld>
            <a:endParaRPr lang="en-US" sz="1200">
              <a:latin typeface="Arial Narrow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A4E499-A31F-4C4A-8B2C-BC5E9BE29676}" type="slidenum">
              <a:rPr lang="en-US" sz="1200">
                <a:latin typeface="Arial Narrow" charset="0"/>
                <a:cs typeface="ＭＳ Ｐゴシック" charset="0"/>
              </a:rPr>
              <a:pPr eaLnBrk="1" hangingPunct="1"/>
              <a:t>28</a:t>
            </a:fld>
            <a:endParaRPr lang="en-US" sz="1200">
              <a:latin typeface="Arial Narrow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7039D4-1609-9E40-B242-C7993C93E248}" type="slidenum">
              <a:rPr lang="en-US" sz="1200">
                <a:latin typeface="Arial Narrow" charset="0"/>
                <a:cs typeface="ＭＳ Ｐゴシック" charset="0"/>
              </a:rPr>
              <a:pPr eaLnBrk="1" hangingPunct="1"/>
              <a:t>29</a:t>
            </a:fld>
            <a:endParaRPr lang="en-US" sz="1200">
              <a:latin typeface="Arial Narrow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5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4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9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4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86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9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srgbClr val="FFFFFF"/>
                </a:solidFill>
                <a:latin typeface="Century Gothic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entury Gothic"/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4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53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10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srgbClr val="FFFFFF"/>
                </a:solidFill>
                <a:latin typeface="Century Gothic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82828"/>
                </a:solidFill>
                <a:latin typeface="Century Gothic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9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4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958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78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70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06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01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00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59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86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12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7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041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060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308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959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0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446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28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903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83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950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171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srgbClr val="FFFFFF"/>
                </a:solidFill>
                <a:latin typeface="Century Gothic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entury Gothic"/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4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6461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00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srgbClr val="FFFFFF"/>
                </a:solidFill>
                <a:latin typeface="Century Gothic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82828"/>
                </a:solidFill>
                <a:latin typeface="Century Gothic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9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4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401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76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26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29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63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91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32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51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33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37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5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0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C9E94DE-9C36-6A4E-A548-C4BFE047AC7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4696F97-73AF-1D47-9EA5-012FDD1850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99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94DE-9C36-6A4E-A548-C4BFE047AC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96F97-73AF-1D47-9EA5-012FDD1850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9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C9E94DE-9C36-6A4E-A548-C4BFE047AC74}" type="datetimeFigureOut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5/13/13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4696F97-73AF-1D47-9EA5-012FDD1850DF}" type="slidenum">
              <a:rPr lang="en-US" smtClean="0">
                <a:solidFill>
                  <a:srgbClr val="282828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28282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8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0.bin"/><Relationship Id="rId12" Type="http://schemas.openxmlformats.org/officeDocument/2006/relationships/image" Target="../media/image5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57.emf"/></Relationships>
</file>

<file path=ppt/slides/_rels/slide7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63.e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6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1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62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6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7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6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7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71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72.e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73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8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7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6.bin"/><Relationship Id="rId12" Type="http://schemas.openxmlformats.org/officeDocument/2006/relationships/image" Target="../media/image84.emf"/><Relationship Id="rId13" Type="http://schemas.openxmlformats.org/officeDocument/2006/relationships/oleObject" Target="../embeddings/oleObject77.bin"/><Relationship Id="rId14" Type="http://schemas.openxmlformats.org/officeDocument/2006/relationships/image" Target="../media/image8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2.bin"/><Relationship Id="rId4" Type="http://schemas.openxmlformats.org/officeDocument/2006/relationships/image" Target="../media/image80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81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82.e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8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2545" y="3345260"/>
            <a:ext cx="4956767" cy="35127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latin typeface="Comic Sans MS"/>
                <a:cs typeface="Comic Sans MS"/>
              </a:rPr>
              <a:t>Unit Essential Questions: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What are the advantages of a quadratic function in vertex form?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How is any quadratic function related to the parent quadratic function y = 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How are the real solutions of a quadratic equation related to the graph of the related quadratic function?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2544" y="1838429"/>
            <a:ext cx="4665656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/>
            </a:r>
            <a:b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Chapter 4</a:t>
            </a:r>
            <a:b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Quadratic Functions and Equations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62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38"/>
            <a:ext cx="8229600" cy="452596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Comic Sans MS"/>
                <a:cs typeface="Comic Sans MS"/>
              </a:rPr>
              <a:t>For </a:t>
            </a:r>
            <a:r>
              <a:rPr lang="en-US" sz="2800" i="1" dirty="0" smtClean="0">
                <a:latin typeface="Comic Sans MS"/>
                <a:cs typeface="Comic Sans MS"/>
              </a:rPr>
              <a:t>f(x)</a:t>
            </a:r>
            <a:r>
              <a:rPr lang="en-US" sz="2800" dirty="0" smtClean="0">
                <a:latin typeface="Comic Sans MS"/>
                <a:cs typeface="Comic Sans MS"/>
              </a:rPr>
              <a:t> = -2(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 + </a:t>
            </a:r>
            <a:r>
              <a:rPr lang="en-US" sz="2800" dirty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+ 1, what are the vertex, the axis of symmetry, the maximum or minimum value, and the domain and the range?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349" y="2962215"/>
            <a:ext cx="239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 = (-3, 1)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349" y="3608185"/>
            <a:ext cx="3917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Axis of Symmetry:  x = -3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53945"/>
            <a:ext cx="199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Maximum = 1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24" y="4713776"/>
            <a:ext cx="374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Domain: All real numbers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349" y="5406468"/>
            <a:ext cx="190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Range:  y ≤ 1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9226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graph quadratic functions written in standard form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404040"/>
                </a:solidFill>
                <a:latin typeface="Comic Sans MS"/>
                <a:cs typeface="Comic Sans MS"/>
              </a:rPr>
              <a:t>Lesson 4.2 Part 1</a:t>
            </a:r>
            <a:br>
              <a:rPr lang="en-US" sz="4400" dirty="0" smtClean="0">
                <a:solidFill>
                  <a:srgbClr val="404040"/>
                </a:solidFill>
                <a:latin typeface="Comic Sans MS"/>
                <a:cs typeface="Comic Sans MS"/>
              </a:rPr>
            </a:br>
            <a:r>
              <a:rPr lang="en-US" sz="4400" dirty="0" smtClean="0">
                <a:solidFill>
                  <a:srgbClr val="404040"/>
                </a:solidFill>
                <a:latin typeface="Comic Sans MS"/>
                <a:cs typeface="Comic Sans MS"/>
              </a:rPr>
              <a:t>Standard Form of a Quadratic Function</a:t>
            </a:r>
            <a:endParaRPr lang="en-US" sz="44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075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91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Find the slope and </a:t>
            </a:r>
            <a:r>
              <a:rPr lang="en-US" sz="2400" i="1" dirty="0" smtClean="0">
                <a:latin typeface="Comic Sans MS"/>
                <a:cs typeface="Comic Sans MS"/>
              </a:rPr>
              <a:t>y</a:t>
            </a:r>
            <a:r>
              <a:rPr lang="en-US" sz="2400" dirty="0" smtClean="0">
                <a:latin typeface="Comic Sans MS"/>
                <a:cs typeface="Comic Sans MS"/>
              </a:rPr>
              <a:t>-intercept of the graph of each function.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4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y </a:t>
            </a:r>
            <a:r>
              <a:rPr lang="en-US" sz="2400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 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+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3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400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41363" algn="l"/>
                <a:tab pos="2400300" algn="l"/>
                <a:tab pos="4000500" algn="l"/>
                <a:tab pos="434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Slope = 3, y-intercept = (0, 3)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41363" algn="l"/>
                <a:tab pos="2400300" algn="l"/>
                <a:tab pos="4000500" algn="l"/>
                <a:tab pos="4343400" algn="l"/>
              </a:tabLst>
            </a:pPr>
            <a:endParaRPr lang="en-US" sz="2400" dirty="0" smtClean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41363" algn="l"/>
                <a:tab pos="2400300" algn="l"/>
                <a:tab pos="4000500" algn="l"/>
                <a:tab pos="4343400" algn="l"/>
              </a:tabLst>
            </a:pPr>
            <a:endParaRPr lang="en-US" sz="2400" dirty="0" smtClean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= –2</a:t>
            </a:r>
            <a:r>
              <a:rPr lang="en-US" sz="2400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–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1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4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41363" algn="l"/>
                <a:tab pos="2400300" algn="l"/>
                <a:tab pos="4000500" algn="l"/>
                <a:tab pos="434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Slope =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-2, </a:t>
            </a:r>
            <a:r>
              <a:rPr lang="en-US" sz="24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y-intercept = (0,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-1)</a:t>
            </a:r>
            <a:endParaRPr lang="en-US" sz="2400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400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400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3x + 2y = 6</a:t>
            </a:r>
            <a:endParaRPr lang="en-US" sz="2000" dirty="0">
              <a:latin typeface="Comic Sans MS"/>
              <a:cs typeface="Comic Sans MS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0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41363" algn="l"/>
                <a:tab pos="2400300" algn="l"/>
                <a:tab pos="4000500" algn="l"/>
                <a:tab pos="4343400" algn="l"/>
              </a:tabLst>
            </a:pPr>
            <a:r>
              <a:rPr lang="en-US" sz="2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Slope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=-3/2, </a:t>
            </a:r>
            <a:r>
              <a:rPr lang="en-US" sz="24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y-intercept = (0, 3)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400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533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9238"/>
            <a:ext cx="8521427" cy="54303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4DBF"/>
                </a:solidFill>
                <a:latin typeface="Comic Sans MS"/>
                <a:cs typeface="Comic Sans MS"/>
              </a:rPr>
              <a:t>Steps to Graph Quadratic Equations in Standard Form:</a:t>
            </a:r>
            <a:endParaRPr lang="en-US" b="1" dirty="0" smtClean="0">
              <a:solidFill>
                <a:srgbClr val="004DBF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Put the equation in standard form:  </a:t>
            </a:r>
            <a:r>
              <a:rPr lang="en-US" dirty="0" smtClean="0">
                <a:solidFill>
                  <a:srgbClr val="D2771C"/>
                </a:solidFill>
                <a:latin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D2771C"/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D2771C"/>
                </a:solidFill>
                <a:latin typeface="Comic Sans MS"/>
                <a:cs typeface="Comic Sans MS"/>
              </a:rPr>
              <a:t>y = </a:t>
            </a:r>
            <a:r>
              <a:rPr lang="en-US" i="1" dirty="0" smtClean="0">
                <a:solidFill>
                  <a:srgbClr val="D2771C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D2771C"/>
                </a:solidFill>
                <a:latin typeface="Comic Sans MS"/>
                <a:cs typeface="Comic Sans MS"/>
              </a:rPr>
              <a:t>x² + </a:t>
            </a:r>
            <a:r>
              <a:rPr lang="en-US" i="1" dirty="0" err="1" smtClean="0">
                <a:solidFill>
                  <a:srgbClr val="D2771C"/>
                </a:solidFill>
                <a:latin typeface="Comic Sans MS"/>
                <a:cs typeface="Comic Sans MS"/>
              </a:rPr>
              <a:t>b</a:t>
            </a:r>
            <a:r>
              <a:rPr lang="en-US" dirty="0" err="1" smtClean="0">
                <a:solidFill>
                  <a:srgbClr val="D2771C"/>
                </a:solidFill>
                <a:latin typeface="Comic Sans MS"/>
                <a:cs typeface="Comic Sans MS"/>
              </a:rPr>
              <a:t>x</a:t>
            </a:r>
            <a:r>
              <a:rPr lang="en-US" dirty="0" smtClean="0">
                <a:solidFill>
                  <a:srgbClr val="D2771C"/>
                </a:solidFill>
                <a:latin typeface="Comic Sans MS"/>
                <a:cs typeface="Comic Sans MS"/>
              </a:rPr>
              <a:t> + </a:t>
            </a:r>
            <a:r>
              <a:rPr lang="en-US" i="1" dirty="0" smtClean="0">
                <a:solidFill>
                  <a:srgbClr val="D2771C"/>
                </a:solidFill>
                <a:latin typeface="Comic Sans MS"/>
                <a:cs typeface="Comic Sans MS"/>
              </a:rPr>
              <a:t>c</a:t>
            </a:r>
            <a:endParaRPr lang="en-US" b="1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2.  Extract the values for </a:t>
            </a:r>
            <a:r>
              <a:rPr lang="en-US" i="1" dirty="0" smtClean="0">
                <a:solidFill>
                  <a:srgbClr val="D2771C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i="1" dirty="0" smtClean="0">
                <a:solidFill>
                  <a:srgbClr val="D2771C"/>
                </a:solidFill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, and </a:t>
            </a:r>
            <a:r>
              <a:rPr lang="en-US" i="1" dirty="0" smtClean="0">
                <a:solidFill>
                  <a:srgbClr val="D2771C"/>
                </a:solidFill>
                <a:latin typeface="Comic Sans MS"/>
                <a:cs typeface="Comic Sans MS"/>
              </a:rPr>
              <a:t>c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b="1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3.  Find the axis of symmetry:  </a:t>
            </a:r>
            <a:r>
              <a:rPr lang="en-US" dirty="0" smtClean="0">
                <a:solidFill>
                  <a:srgbClr val="D2771C"/>
                </a:solidFill>
                <a:latin typeface="Comic Sans MS"/>
                <a:cs typeface="Comic Sans MS"/>
              </a:rPr>
              <a:t>x = </a:t>
            </a:r>
            <a:r>
              <a:rPr lang="en-US" sz="4400" dirty="0" smtClean="0">
                <a:solidFill>
                  <a:srgbClr val="D2771C"/>
                </a:solidFill>
                <a:latin typeface="Comic Sans MS"/>
                <a:cs typeface="Comic Sans MS"/>
              </a:rPr>
              <a:t>-</a:t>
            </a:r>
            <a:r>
              <a:rPr lang="en-US" i="1" dirty="0" smtClean="0">
                <a:solidFill>
                  <a:srgbClr val="D2771C"/>
                </a:solidFill>
                <a:latin typeface="Comic Sans MS"/>
                <a:cs typeface="Comic Sans MS"/>
              </a:rPr>
              <a:t>b</a:t>
            </a:r>
            <a:r>
              <a:rPr lang="en-US" b="1" i="1" dirty="0" smtClean="0">
                <a:solidFill>
                  <a:srgbClr val="D2771C"/>
                </a:solidFill>
                <a:latin typeface="Comic Sans MS"/>
                <a:cs typeface="Comic Sans MS"/>
              </a:rPr>
              <a:t>/</a:t>
            </a:r>
            <a:r>
              <a:rPr lang="en-US" i="1" dirty="0" smtClean="0">
                <a:solidFill>
                  <a:srgbClr val="D2771C"/>
                </a:solidFill>
                <a:latin typeface="Comic Sans MS"/>
                <a:cs typeface="Comic Sans MS"/>
              </a:rPr>
              <a:t>2a</a:t>
            </a:r>
            <a:endParaRPr lang="en-US" b="1" dirty="0" smtClean="0">
              <a:latin typeface="Comic Sans MS"/>
              <a:cs typeface="Comic Sans MS"/>
            </a:endParaRP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Comic Sans MS"/>
                <a:cs typeface="Comic Sans MS"/>
              </a:rPr>
              <a:t>Find your vertex: substitute your </a:t>
            </a:r>
            <a:r>
              <a:rPr lang="ja-JP" altLang="en-US" dirty="0" smtClean="0">
                <a:latin typeface="Comic Sans MS"/>
                <a:cs typeface="Comic Sans MS"/>
              </a:rPr>
              <a:t>“</a:t>
            </a:r>
            <a:r>
              <a:rPr lang="en-US" dirty="0" smtClean="0">
                <a:latin typeface="Comic Sans MS"/>
                <a:cs typeface="Comic Sans MS"/>
              </a:rPr>
              <a:t>axis of symmetry</a:t>
            </a:r>
            <a:r>
              <a:rPr lang="ja-JP" altLang="en-US" dirty="0" smtClean="0">
                <a:latin typeface="Comic Sans MS"/>
                <a:cs typeface="Comic Sans MS"/>
              </a:rPr>
              <a:t>”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D2771C"/>
                </a:solidFill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value back into the original equation and solve for </a:t>
            </a:r>
            <a:r>
              <a:rPr lang="en-US" dirty="0" smtClean="0">
                <a:solidFill>
                  <a:srgbClr val="D2771C"/>
                </a:solidFill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b="1" dirty="0" smtClean="0">
              <a:latin typeface="Comic Sans MS"/>
              <a:cs typeface="Comic Sans MS"/>
            </a:endParaRPr>
          </a:p>
          <a:p>
            <a:pPr marL="514350" indent="-514350">
              <a:buAutoNum type="arabicPeriod" startAt="5"/>
            </a:pPr>
            <a:r>
              <a:rPr lang="en-US" dirty="0" smtClean="0">
                <a:latin typeface="Comic Sans MS"/>
                <a:cs typeface="Comic Sans MS"/>
              </a:rPr>
              <a:t>Construct a table of more values for x and y.  (Choose values for x to the </a:t>
            </a:r>
            <a:r>
              <a:rPr lang="en-US" u="sng" dirty="0" smtClean="0">
                <a:latin typeface="Comic Sans MS"/>
                <a:cs typeface="Comic Sans MS"/>
              </a:rPr>
              <a:t>left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u="sng" dirty="0" smtClean="0">
                <a:latin typeface="Comic Sans MS"/>
                <a:cs typeface="Comic Sans MS"/>
              </a:rPr>
              <a:t>right</a:t>
            </a:r>
            <a:r>
              <a:rPr lang="en-US" dirty="0" smtClean="0">
                <a:latin typeface="Comic Sans MS"/>
                <a:cs typeface="Comic Sans MS"/>
              </a:rPr>
              <a:t> of your vertex </a:t>
            </a:r>
            <a:r>
              <a:rPr lang="ja-JP" altLang="en-US" dirty="0" smtClean="0">
                <a:latin typeface="Comic Sans MS"/>
                <a:cs typeface="Comic Sans MS"/>
              </a:rPr>
              <a:t>“</a:t>
            </a:r>
            <a:r>
              <a:rPr lang="en-US" dirty="0" smtClean="0">
                <a:solidFill>
                  <a:srgbClr val="D2771C"/>
                </a:solidFill>
                <a:latin typeface="Comic Sans MS"/>
                <a:cs typeface="Comic Sans MS"/>
              </a:rPr>
              <a:t>x</a:t>
            </a:r>
            <a:r>
              <a:rPr lang="ja-JP" altLang="en-US" dirty="0" smtClean="0">
                <a:latin typeface="Comic Sans MS"/>
                <a:cs typeface="Comic Sans MS"/>
              </a:rPr>
              <a:t>”</a:t>
            </a:r>
            <a:r>
              <a:rPr lang="en-US" dirty="0" smtClean="0">
                <a:latin typeface="Comic Sans MS"/>
                <a:cs typeface="Comic Sans MS"/>
              </a:rPr>
              <a:t> value. Substitute x-values into original equation to find y-values.)</a:t>
            </a:r>
            <a:endParaRPr lang="en-US" b="1" dirty="0" smtClean="0">
              <a:latin typeface="Comic Sans MS"/>
              <a:cs typeface="Comic Sans MS"/>
            </a:endParaRPr>
          </a:p>
          <a:p>
            <a:pPr marL="514350" indent="-514350">
              <a:buAutoNum type="arabicPeriod" startAt="6"/>
            </a:pPr>
            <a:r>
              <a:rPr lang="en-US" dirty="0" smtClean="0">
                <a:latin typeface="Comic Sans MS"/>
                <a:cs typeface="Comic Sans MS"/>
              </a:rPr>
              <a:t>Plot the points and connect them with a U-shaped curve.</a:t>
            </a:r>
          </a:p>
          <a:p>
            <a:pPr marL="0" indent="0">
              <a:buNone/>
            </a:pPr>
            <a:endParaRPr lang="en-US" b="1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0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Graph x</a:t>
            </a:r>
            <a:r>
              <a:rPr lang="en-US" sz="2400" baseline="30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– 4x - 4 using a table of values. 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Find the axis of symmetry, vertex, and the maximum or minimum value. (Use a dotted line to graph the axis of symmetry)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lank-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58" y="2363527"/>
            <a:ext cx="42449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62966"/>
              </p:ext>
            </p:extLst>
          </p:nvPr>
        </p:nvGraphicFramePr>
        <p:xfrm>
          <a:off x="2348627" y="2451735"/>
          <a:ext cx="1236216" cy="236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108"/>
                <a:gridCol w="618108"/>
              </a:tblGrid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x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y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-7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-8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-7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737" y="5132082"/>
            <a:ext cx="244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 = (2, -8)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886" y="5623772"/>
            <a:ext cx="378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Axis of Symmetry:  x = 2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37" y="6169532"/>
            <a:ext cx="208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Minimum = -8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Screen Shot 2013-05-01 at 8.52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59" y="2438059"/>
            <a:ext cx="4029242" cy="4020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818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Graph x</a:t>
            </a:r>
            <a:r>
              <a:rPr lang="en-US" sz="2400" baseline="30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– 6x + 5 using a table of values. 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Find the axis of symmetry, vertex, and the maximum or minimum value. (Use a dotted line to graph the axis of symmetry)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lank-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39" y="2487014"/>
            <a:ext cx="42449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80998"/>
              </p:ext>
            </p:extLst>
          </p:nvPr>
        </p:nvGraphicFramePr>
        <p:xfrm>
          <a:off x="2348627" y="2451735"/>
          <a:ext cx="1236216" cy="236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108"/>
                <a:gridCol w="618108"/>
              </a:tblGrid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x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y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9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737" y="5132082"/>
            <a:ext cx="244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 = (3, -4)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886" y="5623772"/>
            <a:ext cx="378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Axis of Symmetry:  x = 3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737" y="6169532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Minimum = -4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Screen Shot 2013-05-01 at 8.57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25" y="2628715"/>
            <a:ext cx="3939475" cy="39476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899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5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Sketch the parabola using the given information: vertex(3, 6) and the point (0,2) on the graph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lank-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65" y="2267312"/>
            <a:ext cx="42449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5-01 at 9.0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11" y="2367112"/>
            <a:ext cx="3895332" cy="3887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938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write quadratic functions in standard form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1498604"/>
            <a:ext cx="5483537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Lesson 4.2 Part 2</a:t>
            </a:r>
            <a:b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Standard Form of a Quadratic Function</a:t>
            </a:r>
            <a:b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endParaRPr lang="en-US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673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919"/>
            <a:ext cx="8229600" cy="4525963"/>
          </a:xfrm>
        </p:spPr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1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Find the vertex of the graph of each function.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4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= | </a:t>
            </a:r>
            <a:r>
              <a:rPr lang="en-US" sz="2400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 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|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+ 5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		2.  </a:t>
            </a:r>
            <a:r>
              <a:rPr lang="en-US" sz="2400" i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y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= | </a:t>
            </a:r>
            <a:r>
              <a:rPr lang="en-US" sz="2400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+ 7 |-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3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2057400" algn="l"/>
                <a:tab pos="2400300" algn="l"/>
                <a:tab pos="4000500" algn="l"/>
                <a:tab pos="4343400" algn="l"/>
              </a:tabLst>
            </a:pPr>
            <a:endParaRPr lang="en-US" sz="2400" dirty="0">
              <a:latin typeface="Comic Sans MS"/>
              <a:cs typeface="Comic Sans M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35000" algn="l"/>
                <a:tab pos="2400300" algn="l"/>
                <a:tab pos="4000500" algn="l"/>
                <a:tab pos="4343400" algn="l"/>
              </a:tabLst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(0, 5)					(-7, -3)</a:t>
            </a:r>
          </a:p>
        </p:txBody>
      </p:sp>
    </p:spTree>
    <p:extLst>
      <p:ext uri="{BB962C8B-B14F-4D97-AF65-F5344CB8AC3E}">
        <p14:creationId xmlns:p14="http://schemas.microsoft.com/office/powerpoint/2010/main" val="187380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1209480"/>
            <a:ext cx="885514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omic Sans MS"/>
                <a:cs typeface="Comic Sans MS"/>
              </a:rPr>
              <a:t>Vertex form of a quadratic function: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660066"/>
                </a:solidFill>
                <a:latin typeface="Comic Sans MS"/>
                <a:cs typeface="Comic Sans MS"/>
              </a:rPr>
              <a:t>y = </a:t>
            </a:r>
            <a:r>
              <a:rPr lang="en-US" sz="2400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a </a:t>
            </a:r>
            <a:r>
              <a:rPr lang="en-US" sz="2400" dirty="0" smtClean="0">
                <a:solidFill>
                  <a:srgbClr val="660066"/>
                </a:solidFill>
                <a:latin typeface="Comic Sans MS"/>
                <a:cs typeface="Comic Sans MS"/>
              </a:rPr>
              <a:t>( x – </a:t>
            </a:r>
            <a:r>
              <a:rPr lang="en-US" sz="2400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h </a:t>
            </a:r>
            <a:r>
              <a:rPr lang="en-US" sz="2400" dirty="0" smtClean="0">
                <a:solidFill>
                  <a:srgbClr val="660066"/>
                </a:solidFill>
                <a:latin typeface="Comic Sans MS"/>
                <a:cs typeface="Comic Sans MS"/>
              </a:rPr>
              <a:t>)</a:t>
            </a:r>
            <a:r>
              <a:rPr lang="en-US" sz="2400" baseline="30000" dirty="0" smtClean="0">
                <a:solidFill>
                  <a:srgbClr val="660066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660066"/>
                </a:solidFill>
                <a:latin typeface="Comic Sans MS"/>
                <a:cs typeface="Comic Sans MS"/>
              </a:rPr>
              <a:t> + </a:t>
            </a:r>
            <a:r>
              <a:rPr lang="en-US" sz="2400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k</a:t>
            </a:r>
          </a:p>
          <a:p>
            <a:pPr marL="0" indent="0" algn="ctr">
              <a:buNone/>
            </a:pPr>
            <a:endParaRPr lang="en-US" sz="2400" i="1" dirty="0" smtClean="0">
              <a:solidFill>
                <a:srgbClr val="660066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Steps </a:t>
            </a:r>
            <a:r>
              <a:rPr lang="en-US" sz="2400" b="1" dirty="0">
                <a:latin typeface="Comic Sans MS"/>
                <a:cs typeface="Comic Sans MS"/>
              </a:rPr>
              <a:t>to Graph Quadratic Equations in </a:t>
            </a:r>
            <a:r>
              <a:rPr lang="en-US" sz="2400" b="1" dirty="0" smtClean="0">
                <a:latin typeface="Comic Sans MS"/>
                <a:cs typeface="Comic Sans MS"/>
              </a:rPr>
              <a:t>Vertex </a:t>
            </a:r>
            <a:r>
              <a:rPr lang="en-US" sz="2400" b="1" dirty="0">
                <a:latin typeface="Comic Sans MS"/>
                <a:cs typeface="Comic Sans MS"/>
              </a:rPr>
              <a:t>Form</a:t>
            </a:r>
            <a:r>
              <a:rPr lang="en-US" sz="2400" b="1" dirty="0" smtClean="0">
                <a:latin typeface="Comic Sans MS"/>
                <a:cs typeface="Comic Sans MS"/>
              </a:rPr>
              <a:t>:</a:t>
            </a:r>
            <a:endParaRPr lang="en-US" sz="2400" dirty="0" smtClean="0">
              <a:latin typeface="Comic Sans MS"/>
              <a:cs typeface="Comic Sans MS"/>
            </a:endParaRPr>
          </a:p>
          <a:p>
            <a:pPr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Identify </a:t>
            </a:r>
            <a:r>
              <a:rPr lang="ja-JP" altLang="en-US" sz="2400" dirty="0" smtClean="0">
                <a:latin typeface="Comic Sans MS"/>
                <a:cs typeface="Comic Sans MS"/>
              </a:rPr>
              <a:t>“</a:t>
            </a:r>
            <a:r>
              <a:rPr lang="en-US" sz="2400" i="1" dirty="0" smtClean="0">
                <a:latin typeface="Comic Sans MS"/>
                <a:cs typeface="Comic Sans MS"/>
              </a:rPr>
              <a:t>a</a:t>
            </a:r>
            <a:r>
              <a:rPr lang="ja-JP" altLang="en-US" sz="2400" i="1" dirty="0" smtClean="0">
                <a:latin typeface="Comic Sans MS"/>
                <a:cs typeface="Comic Sans MS"/>
              </a:rPr>
              <a:t>”</a:t>
            </a:r>
            <a:r>
              <a:rPr lang="en-US" sz="2400" dirty="0" smtClean="0">
                <a:latin typeface="Comic Sans MS"/>
                <a:cs typeface="Comic Sans MS"/>
              </a:rPr>
              <a:t> and </a:t>
            </a:r>
            <a:r>
              <a:rPr lang="ja-JP" altLang="en-US" sz="2400" dirty="0" smtClean="0">
                <a:latin typeface="Comic Sans MS"/>
                <a:cs typeface="Comic Sans MS"/>
              </a:rPr>
              <a:t>“</a:t>
            </a:r>
            <a:r>
              <a:rPr lang="en-US" sz="2400" i="1" dirty="0" smtClean="0">
                <a:latin typeface="Comic Sans MS"/>
                <a:cs typeface="Comic Sans MS"/>
              </a:rPr>
              <a:t>b</a:t>
            </a:r>
            <a:r>
              <a:rPr lang="ja-JP" altLang="en-US" sz="2400" i="1" dirty="0" smtClean="0">
                <a:latin typeface="Comic Sans MS"/>
                <a:cs typeface="Comic Sans MS"/>
              </a:rPr>
              <a:t>”</a:t>
            </a:r>
            <a:r>
              <a:rPr lang="en-US" sz="2400" dirty="0" smtClean="0">
                <a:latin typeface="Comic Sans MS"/>
                <a:cs typeface="Comic Sans MS"/>
              </a:rPr>
              <a:t> from the </a:t>
            </a:r>
            <a:r>
              <a:rPr lang="en-US" sz="2400" u="sng" dirty="0" smtClean="0">
                <a:latin typeface="Comic Sans MS"/>
                <a:cs typeface="Comic Sans MS"/>
              </a:rPr>
              <a:t>standard form</a:t>
            </a:r>
            <a:r>
              <a:rPr lang="en-US" sz="2400" dirty="0" smtClean="0">
                <a:latin typeface="Comic Sans MS"/>
                <a:cs typeface="Comic Sans MS"/>
              </a:rPr>
              <a:t> of the equation.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Find the vertex by using:</a:t>
            </a:r>
            <a:r>
              <a:rPr lang="en-US" sz="2400" i="1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latin typeface="Comic Sans MS"/>
                <a:cs typeface="Comic Sans MS"/>
              </a:rPr>
              <a:t>x=-b</a:t>
            </a:r>
            <a:r>
              <a:rPr lang="en-US" sz="2400" b="1" dirty="0" smtClean="0">
                <a:latin typeface="Comic Sans MS"/>
                <a:cs typeface="Comic Sans MS"/>
              </a:rPr>
              <a:t>/</a:t>
            </a:r>
            <a:r>
              <a:rPr lang="en-US" sz="2400" dirty="0" smtClean="0">
                <a:latin typeface="Comic Sans MS"/>
                <a:cs typeface="Comic Sans MS"/>
              </a:rPr>
              <a:t>2a</a:t>
            </a:r>
            <a:r>
              <a:rPr lang="en-US" sz="2400" i="1" dirty="0" smtClean="0">
                <a:latin typeface="Comic Sans MS"/>
                <a:cs typeface="Comic Sans MS"/>
              </a:rPr>
              <a:t>,  </a:t>
            </a:r>
            <a:r>
              <a:rPr lang="en-US" sz="2400" dirty="0" smtClean="0">
                <a:latin typeface="Comic Sans MS"/>
                <a:cs typeface="Comic Sans MS"/>
              </a:rPr>
              <a:t>then plug it in to find:  y=f(-b</a:t>
            </a:r>
            <a:r>
              <a:rPr lang="en-US" sz="2400" b="1" dirty="0" smtClean="0">
                <a:latin typeface="Comic Sans MS"/>
                <a:cs typeface="Comic Sans MS"/>
              </a:rPr>
              <a:t>/</a:t>
            </a:r>
            <a:r>
              <a:rPr lang="en-US" sz="2400" dirty="0" smtClean="0">
                <a:latin typeface="Comic Sans MS"/>
                <a:cs typeface="Comic Sans MS"/>
              </a:rPr>
              <a:t>2a). 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Write the equation in vertex form by replacing</a:t>
            </a:r>
            <a:r>
              <a:rPr lang="en-US" sz="2400" i="1" dirty="0" smtClean="0">
                <a:latin typeface="Comic Sans MS"/>
                <a:cs typeface="Comic Sans MS"/>
              </a:rPr>
              <a:t> </a:t>
            </a:r>
            <a:r>
              <a:rPr lang="ja-JP" altLang="en-US" sz="2400" i="1" dirty="0" smtClean="0">
                <a:latin typeface="Comic Sans MS"/>
                <a:cs typeface="Comic Sans MS"/>
              </a:rPr>
              <a:t>“</a:t>
            </a:r>
            <a:r>
              <a:rPr lang="en-US" sz="2400" i="1" dirty="0" smtClean="0">
                <a:latin typeface="Comic Sans MS"/>
                <a:cs typeface="Comic Sans MS"/>
              </a:rPr>
              <a:t>h</a:t>
            </a:r>
            <a:r>
              <a:rPr lang="ja-JP" altLang="en-US" sz="2400" i="1" dirty="0" smtClean="0">
                <a:latin typeface="Comic Sans MS"/>
                <a:cs typeface="Comic Sans MS"/>
              </a:rPr>
              <a:t>”</a:t>
            </a:r>
            <a:r>
              <a:rPr lang="en-US" sz="2400" i="1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latin typeface="Comic Sans MS"/>
                <a:cs typeface="Comic Sans MS"/>
              </a:rPr>
              <a:t>with</a:t>
            </a:r>
            <a:r>
              <a:rPr lang="en-US" sz="2400" i="1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latin typeface="Comic Sans MS"/>
                <a:cs typeface="Comic Sans MS"/>
              </a:rPr>
              <a:t>x=-b</a:t>
            </a:r>
            <a:r>
              <a:rPr lang="en-US" sz="2400" b="1" dirty="0" smtClean="0">
                <a:latin typeface="Comic Sans MS"/>
                <a:cs typeface="Comic Sans MS"/>
              </a:rPr>
              <a:t>/</a:t>
            </a:r>
            <a:r>
              <a:rPr lang="en-US" sz="2400" dirty="0" smtClean="0">
                <a:latin typeface="Comic Sans MS"/>
                <a:cs typeface="Comic Sans MS"/>
              </a:rPr>
              <a:t>2a </a:t>
            </a:r>
            <a:r>
              <a:rPr lang="en-US" sz="2400" i="1" dirty="0" smtClean="0">
                <a:latin typeface="Comic Sans MS"/>
                <a:cs typeface="Comic Sans MS"/>
              </a:rPr>
              <a:t>and </a:t>
            </a:r>
            <a:r>
              <a:rPr lang="ja-JP" altLang="en-US" sz="2400" i="1" dirty="0" smtClean="0">
                <a:latin typeface="Comic Sans MS"/>
                <a:cs typeface="Comic Sans MS"/>
              </a:rPr>
              <a:t>“</a:t>
            </a:r>
            <a:r>
              <a:rPr lang="en-US" sz="2400" i="1" dirty="0" smtClean="0">
                <a:latin typeface="Comic Sans MS"/>
                <a:cs typeface="Comic Sans MS"/>
              </a:rPr>
              <a:t>k</a:t>
            </a:r>
            <a:r>
              <a:rPr lang="ja-JP" altLang="en-US" sz="2400" i="1" dirty="0" smtClean="0">
                <a:latin typeface="Comic Sans MS"/>
                <a:cs typeface="Comic Sans MS"/>
              </a:rPr>
              <a:t>”</a:t>
            </a:r>
            <a:r>
              <a:rPr lang="en-US" sz="2400" i="1" dirty="0" smtClean="0">
                <a:latin typeface="Comic Sans MS"/>
                <a:cs typeface="Comic Sans MS"/>
              </a:rPr>
              <a:t> with  </a:t>
            </a:r>
            <a:r>
              <a:rPr lang="en-US" sz="2400" dirty="0" smtClean="0">
                <a:latin typeface="Comic Sans MS"/>
                <a:cs typeface="Comic Sans MS"/>
              </a:rPr>
              <a:t>y = f(-b</a:t>
            </a:r>
            <a:r>
              <a:rPr lang="en-US" sz="2400" b="1" dirty="0" smtClean="0">
                <a:latin typeface="Comic Sans MS"/>
                <a:cs typeface="Comic Sans MS"/>
              </a:rPr>
              <a:t>/</a:t>
            </a:r>
            <a:r>
              <a:rPr lang="en-US" sz="2400" dirty="0" smtClean="0">
                <a:latin typeface="Comic Sans MS"/>
                <a:cs typeface="Comic Sans MS"/>
              </a:rPr>
              <a:t>2a)</a:t>
            </a:r>
            <a:r>
              <a:rPr lang="en-US" sz="2400" i="1" dirty="0" smtClean="0">
                <a:latin typeface="Comic Sans MS"/>
                <a:cs typeface="Comic Sans MS"/>
              </a:rPr>
              <a:t>.  </a:t>
            </a:r>
            <a:r>
              <a:rPr lang="en-US" sz="2400" dirty="0" smtClean="0">
                <a:latin typeface="Comic Sans MS"/>
                <a:cs typeface="Comic Sans MS"/>
              </a:rPr>
              <a:t>Finally insert </a:t>
            </a:r>
            <a:r>
              <a:rPr lang="ja-JP" altLang="en-US" sz="2400" i="1" dirty="0" smtClean="0">
                <a:latin typeface="Comic Sans MS"/>
                <a:cs typeface="Comic Sans MS"/>
              </a:rPr>
              <a:t>“</a:t>
            </a:r>
            <a:r>
              <a:rPr lang="en-US" sz="2400" i="1" dirty="0" smtClean="0">
                <a:latin typeface="Comic Sans MS"/>
                <a:cs typeface="Comic Sans MS"/>
              </a:rPr>
              <a:t>a</a:t>
            </a:r>
            <a:r>
              <a:rPr lang="ja-JP" altLang="en-US" sz="2400" i="1" dirty="0" smtClean="0">
                <a:latin typeface="Comic Sans MS"/>
                <a:cs typeface="Comic Sans MS"/>
              </a:rPr>
              <a:t>”</a:t>
            </a:r>
            <a:r>
              <a:rPr lang="en-US" sz="2400" i="1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latin typeface="Comic Sans MS"/>
                <a:cs typeface="Comic Sans MS"/>
              </a:rPr>
              <a:t>from the </a:t>
            </a:r>
            <a:r>
              <a:rPr lang="en-US" sz="2400" u="sng" dirty="0" smtClean="0">
                <a:latin typeface="Comic Sans MS"/>
                <a:cs typeface="Comic Sans MS"/>
              </a:rPr>
              <a:t>standard form</a:t>
            </a:r>
            <a:r>
              <a:rPr lang="en-US" sz="2400" dirty="0" smtClean="0">
                <a:latin typeface="Comic Sans MS"/>
                <a:cs typeface="Comic Sans MS"/>
              </a:rPr>
              <a:t> as </a:t>
            </a:r>
            <a:r>
              <a:rPr lang="ja-JP" altLang="en-US" sz="2400" i="1" dirty="0" smtClean="0">
                <a:latin typeface="Comic Sans MS"/>
                <a:cs typeface="Comic Sans MS"/>
              </a:rPr>
              <a:t>“</a:t>
            </a:r>
            <a:r>
              <a:rPr lang="en-US" sz="2400" i="1" dirty="0" smtClean="0">
                <a:latin typeface="Comic Sans MS"/>
                <a:cs typeface="Comic Sans MS"/>
              </a:rPr>
              <a:t>a</a:t>
            </a:r>
            <a:r>
              <a:rPr lang="ja-JP" altLang="en-US" sz="2400" i="1" dirty="0" smtClean="0">
                <a:latin typeface="Comic Sans MS"/>
                <a:cs typeface="Comic Sans MS"/>
              </a:rPr>
              <a:t>”</a:t>
            </a:r>
            <a:r>
              <a:rPr lang="en-US" sz="2400" i="1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in the </a:t>
            </a:r>
            <a:r>
              <a:rPr lang="en-US" sz="2400" u="sng" dirty="0" smtClean="0">
                <a:latin typeface="Comic Sans MS"/>
                <a:cs typeface="Comic Sans MS"/>
              </a:rPr>
              <a:t>vertex form</a:t>
            </a:r>
            <a:r>
              <a:rPr lang="en-US" sz="2400" dirty="0" smtClean="0">
                <a:latin typeface="Comic Sans MS"/>
                <a:cs typeface="Comic Sans MS"/>
              </a:rPr>
              <a:t>--as they are the same value in both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7692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Identify and graph quadratic functions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Comic Sans MS"/>
                <a:cs typeface="Comic Sans MS"/>
              </a:rPr>
              <a:t>Lesson 4.1</a:t>
            </a:r>
            <a:br>
              <a:rPr lang="en-US" dirty="0" smtClean="0">
                <a:solidFill>
                  <a:srgbClr val="404040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404040"/>
                </a:solidFill>
                <a:latin typeface="Comic Sans MS"/>
                <a:cs typeface="Comic Sans MS"/>
              </a:rPr>
              <a:t>Quadratic Functions and Transformations</a:t>
            </a:r>
            <a:endParaRPr lang="en-US" dirty="0">
              <a:solidFill>
                <a:srgbClr val="40404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173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3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Write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–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+ 4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5 in vertex form.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079" y="2024042"/>
            <a:ext cx="22318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Identify the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x-coordinate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of the vertex: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889" y="3124881"/>
            <a:ext cx="239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 = (2, -1)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130153"/>
              </p:ext>
            </p:extLst>
          </p:nvPr>
        </p:nvGraphicFramePr>
        <p:xfrm>
          <a:off x="2974241" y="2174081"/>
          <a:ext cx="649355" cy="88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9" name="Equation" r:id="rId3" imgW="317500" imgH="431800" progId="Equation.DSMT4">
                  <p:embed/>
                </p:oleObj>
              </mc:Choice>
              <mc:Fallback>
                <p:oleObj name="Equation" r:id="rId3" imgW="317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4241" y="2174081"/>
                        <a:ext cx="649355" cy="883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011327"/>
              </p:ext>
            </p:extLst>
          </p:nvPr>
        </p:nvGraphicFramePr>
        <p:xfrm>
          <a:off x="3772808" y="2174081"/>
          <a:ext cx="12207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0" name="Equation" r:id="rId5" imgW="596900" imgH="457200" progId="Equation.DSMT4">
                  <p:embed/>
                </p:oleObj>
              </mc:Choice>
              <mc:Fallback>
                <p:oleObj name="Equation" r:id="rId5" imgW="596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2808" y="2174081"/>
                        <a:ext cx="1220787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476157"/>
              </p:ext>
            </p:extLst>
          </p:nvPr>
        </p:nvGraphicFramePr>
        <p:xfrm>
          <a:off x="5136810" y="2472938"/>
          <a:ext cx="466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1" name="Equation" r:id="rId7" imgW="228600" imgH="165100" progId="Equation.DSMT4">
                  <p:embed/>
                </p:oleObj>
              </mc:Choice>
              <mc:Fallback>
                <p:oleObj name="Equation" r:id="rId7" imgW="2286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6810" y="2472938"/>
                        <a:ext cx="466725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65467"/>
              </p:ext>
            </p:extLst>
          </p:nvPr>
        </p:nvGraphicFramePr>
        <p:xfrm>
          <a:off x="3011488" y="3662363"/>
          <a:ext cx="11430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2" name="Equation" r:id="rId9" imgW="558800" imgH="482600" progId="Equation.DSMT4">
                  <p:embed/>
                </p:oleObj>
              </mc:Choice>
              <mc:Fallback>
                <p:oleObj name="Equation" r:id="rId9" imgW="5588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1488" y="3662363"/>
                        <a:ext cx="11430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4079" y="3561270"/>
            <a:ext cx="22318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Identify the </a:t>
            </a:r>
          </a:p>
          <a:p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y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-coordinate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of the vertex: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94312"/>
              </p:ext>
            </p:extLst>
          </p:nvPr>
        </p:nvGraphicFramePr>
        <p:xfrm>
          <a:off x="4158134" y="3952875"/>
          <a:ext cx="8572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58134" y="3952875"/>
                        <a:ext cx="85725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37985"/>
              </p:ext>
            </p:extLst>
          </p:nvPr>
        </p:nvGraphicFramePr>
        <p:xfrm>
          <a:off x="4993595" y="3948113"/>
          <a:ext cx="6238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" name="Equation" r:id="rId13" imgW="304800" imgH="165100" progId="Equation.DSMT4">
                  <p:embed/>
                </p:oleObj>
              </mc:Choice>
              <mc:Fallback>
                <p:oleObj name="Equation" r:id="rId13" imgW="3048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93595" y="3948113"/>
                        <a:ext cx="623888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109464"/>
              </p:ext>
            </p:extLst>
          </p:nvPr>
        </p:nvGraphicFramePr>
        <p:xfrm>
          <a:off x="4084297" y="5170343"/>
          <a:ext cx="21050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5" name="Equation" r:id="rId15" imgW="1028700" imgH="254000" progId="Equation.DSMT4">
                  <p:embed/>
                </p:oleObj>
              </mc:Choice>
              <mc:Fallback>
                <p:oleObj name="Equation" r:id="rId15" imgW="1028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84297" y="5170343"/>
                        <a:ext cx="210502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5173178"/>
            <a:ext cx="333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Write in vertex form: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0216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2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Write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+ 12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+ 7 in vertex form.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079" y="2024042"/>
            <a:ext cx="22318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Identify the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x-coordinate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of the vertex: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889" y="3124881"/>
            <a:ext cx="266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 = (-3, -11)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03926"/>
              </p:ext>
            </p:extLst>
          </p:nvPr>
        </p:nvGraphicFramePr>
        <p:xfrm>
          <a:off x="2974241" y="2174081"/>
          <a:ext cx="649355" cy="88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6" name="Equation" r:id="rId3" imgW="317500" imgH="431800" progId="Equation.DSMT4">
                  <p:embed/>
                </p:oleObj>
              </mc:Choice>
              <mc:Fallback>
                <p:oleObj name="Equation" r:id="rId3" imgW="317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4241" y="2174081"/>
                        <a:ext cx="649355" cy="883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037302"/>
              </p:ext>
            </p:extLst>
          </p:nvPr>
        </p:nvGraphicFramePr>
        <p:xfrm>
          <a:off x="3838575" y="2173288"/>
          <a:ext cx="10906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7" name="Equation" r:id="rId5" imgW="533400" imgH="457200" progId="Equation.DSMT4">
                  <p:embed/>
                </p:oleObj>
              </mc:Choice>
              <mc:Fallback>
                <p:oleObj name="Equation" r:id="rId5" imgW="533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8575" y="2173288"/>
                        <a:ext cx="1090613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051683"/>
              </p:ext>
            </p:extLst>
          </p:nvPr>
        </p:nvGraphicFramePr>
        <p:xfrm>
          <a:off x="5046663" y="2460625"/>
          <a:ext cx="6492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8" name="Equation" r:id="rId7" imgW="317500" imgH="177800" progId="Equation.DSMT4">
                  <p:embed/>
                </p:oleObj>
              </mc:Choice>
              <mc:Fallback>
                <p:oleObj name="Equation" r:id="rId7" imgW="317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6663" y="2460625"/>
                        <a:ext cx="649287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26254"/>
              </p:ext>
            </p:extLst>
          </p:nvPr>
        </p:nvGraphicFramePr>
        <p:xfrm>
          <a:off x="3011488" y="3662363"/>
          <a:ext cx="11430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9" name="Equation" r:id="rId9" imgW="558800" imgH="482600" progId="Equation.DSMT4">
                  <p:embed/>
                </p:oleObj>
              </mc:Choice>
              <mc:Fallback>
                <p:oleObj name="Equation" r:id="rId9" imgW="5588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1488" y="3662363"/>
                        <a:ext cx="11430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4079" y="3561270"/>
            <a:ext cx="22318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Identify the </a:t>
            </a:r>
          </a:p>
          <a:p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y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-coordinate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of the vertex: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144235"/>
              </p:ext>
            </p:extLst>
          </p:nvPr>
        </p:nvGraphicFramePr>
        <p:xfrm>
          <a:off x="4067175" y="3952875"/>
          <a:ext cx="10382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0" name="Equation" r:id="rId11" imgW="508000" imgH="203200" progId="Equation.DSMT4">
                  <p:embed/>
                </p:oleObj>
              </mc:Choice>
              <mc:Fallback>
                <p:oleObj name="Equation" r:id="rId11" imgW="508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67175" y="3952875"/>
                        <a:ext cx="10382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672968"/>
              </p:ext>
            </p:extLst>
          </p:nvPr>
        </p:nvGraphicFramePr>
        <p:xfrm>
          <a:off x="5105400" y="3948113"/>
          <a:ext cx="7540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1" name="Equation" r:id="rId13" imgW="368300" imgH="165100" progId="Equation.DSMT4">
                  <p:embed/>
                </p:oleObj>
              </mc:Choice>
              <mc:Fallback>
                <p:oleObj name="Equation" r:id="rId13" imgW="368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05400" y="3948113"/>
                        <a:ext cx="754062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4928"/>
              </p:ext>
            </p:extLst>
          </p:nvPr>
        </p:nvGraphicFramePr>
        <p:xfrm>
          <a:off x="4032250" y="5170488"/>
          <a:ext cx="22098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2" name="Equation" r:id="rId15" imgW="1079500" imgH="254000" progId="Equation.DSMT4">
                  <p:embed/>
                </p:oleObj>
              </mc:Choice>
              <mc:Fallback>
                <p:oleObj name="Equation" r:id="rId15" imgW="1079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32250" y="5170488"/>
                        <a:ext cx="220980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5173178"/>
            <a:ext cx="333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Write in vertex form: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6021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factor using greatest common factor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1693551"/>
            <a:ext cx="5257800" cy="31038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Lesson 4.4 Part 1</a:t>
            </a:r>
            <a:b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Factoring Quadratic Expressions</a:t>
            </a:r>
            <a:endParaRPr lang="en-US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324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929"/>
            <a:ext cx="8229600" cy="56454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Multiply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3(x – 2)</a:t>
            </a:r>
          </a:p>
          <a:p>
            <a:pPr marL="400050" lvl="1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</a:p>
          <a:p>
            <a:pPr marL="400050" lvl="1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	3x – 6</a:t>
            </a:r>
          </a:p>
          <a:p>
            <a:pPr marL="400050" lvl="1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(x - 9)</a:t>
            </a:r>
          </a:p>
          <a:p>
            <a:pPr marL="400050" lvl="1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</a:p>
          <a:p>
            <a:pPr marL="400050" lvl="1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– 9x</a:t>
            </a:r>
          </a:p>
          <a:p>
            <a:pPr marL="400050" lvl="1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(x + 5)(x – 9)</a:t>
            </a:r>
          </a:p>
          <a:p>
            <a:pPr marL="400050" lvl="1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</a:p>
          <a:p>
            <a:pPr marL="400050" lvl="1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- 4x – 45</a:t>
            </a:r>
          </a:p>
          <a:p>
            <a:pPr marL="400050" lvl="1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(x</a:t>
            </a:r>
            <a:r>
              <a:rPr lang="en-US" baseline="30000" dirty="0" smtClean="0">
                <a:latin typeface="Comic Sans MS"/>
                <a:cs typeface="Comic Sans MS"/>
              </a:rPr>
              <a:t>2 </a:t>
            </a:r>
            <a:r>
              <a:rPr lang="en-US" dirty="0" smtClean="0">
                <a:latin typeface="Comic Sans MS"/>
                <a:cs typeface="Comic Sans MS"/>
              </a:rPr>
              <a:t>- 4x + 5)</a:t>
            </a:r>
          </a:p>
          <a:p>
            <a:pPr marL="400050" lvl="1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</a:p>
          <a:p>
            <a:pPr marL="400050" lvl="1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- 4x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+ 5x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1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/>
                <a:cs typeface="Comic Sans MS"/>
              </a:rPr>
              <a:t>Factoring</a:t>
            </a:r>
            <a:r>
              <a:rPr lang="en-US" dirty="0">
                <a:latin typeface="Comic Sans MS"/>
                <a:cs typeface="Comic Sans MS"/>
              </a:rPr>
              <a:t> - rewriting an expression as the product </a:t>
            </a:r>
            <a:r>
              <a:rPr lang="en-US" dirty="0" smtClean="0">
                <a:latin typeface="Comic Sans MS"/>
                <a:cs typeface="Comic Sans MS"/>
              </a:rPr>
              <a:t>of </a:t>
            </a:r>
            <a:r>
              <a:rPr lang="en-US" dirty="0">
                <a:latin typeface="Comic Sans MS"/>
                <a:cs typeface="Comic Sans MS"/>
              </a:rPr>
              <a:t>its factors</a:t>
            </a:r>
            <a:r>
              <a:rPr lang="en-US" dirty="0" smtClean="0">
                <a:latin typeface="Comic Sans MS"/>
                <a:cs typeface="Comic Sans MS"/>
              </a:rPr>
              <a:t>. (un-distributing)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/>
                <a:cs typeface="Comic Sans MS"/>
              </a:rPr>
              <a:t>Greatest Common Factor (GCF) </a:t>
            </a:r>
            <a:r>
              <a:rPr lang="en-US" dirty="0" smtClean="0">
                <a:latin typeface="Comic Sans MS"/>
                <a:cs typeface="Comic Sans MS"/>
              </a:rPr>
              <a:t>– the largest </a:t>
            </a:r>
            <a:r>
              <a:rPr lang="en-US" dirty="0">
                <a:latin typeface="Comic Sans MS"/>
                <a:cs typeface="Comic Sans MS"/>
              </a:rPr>
              <a:t>quantity that is a factor of all the integers or polynomials involved.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9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Find the GCF of each list of numbers.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73152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Comic Sans MS"/>
                <a:cs typeface="Comic Sans MS"/>
              </a:rPr>
              <a:t>a.  12 </a:t>
            </a:r>
            <a:r>
              <a:rPr lang="en-US" sz="2800" dirty="0">
                <a:latin typeface="Comic Sans MS"/>
                <a:cs typeface="Comic Sans MS"/>
              </a:rPr>
              <a:t>and 8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Comic Sans MS"/>
                <a:cs typeface="Comic Sans MS"/>
              </a:rPr>
              <a:t>		12 =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·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· 3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sz="2800" dirty="0">
                <a:latin typeface="Comic Sans MS"/>
                <a:cs typeface="Comic Sans MS"/>
              </a:rPr>
              <a:t>  	8 =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·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· 2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sz="2800" dirty="0">
                <a:latin typeface="Comic Sans MS"/>
                <a:cs typeface="Comic Sans MS"/>
              </a:rPr>
              <a:t>So the GCF is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·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sz="2800" dirty="0">
                <a:latin typeface="Comic Sans MS"/>
                <a:cs typeface="Comic Sans MS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Comic Sans MS"/>
                <a:cs typeface="Comic Sans MS"/>
              </a:rPr>
              <a:t>b.  7 </a:t>
            </a:r>
            <a:r>
              <a:rPr lang="en-US" sz="2800" dirty="0">
                <a:latin typeface="Comic Sans MS"/>
                <a:cs typeface="Comic Sans MS"/>
              </a:rPr>
              <a:t>and 20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sz="2800" dirty="0">
                <a:latin typeface="Comic Sans MS"/>
                <a:cs typeface="Comic Sans MS"/>
              </a:rPr>
              <a:t>  7 = 1 · 7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sz="2800" dirty="0">
                <a:latin typeface="Comic Sans MS"/>
                <a:cs typeface="Comic Sans MS"/>
              </a:rPr>
              <a:t>20 = 2 · 2 · 5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sz="2800" dirty="0">
                <a:latin typeface="Comic Sans MS"/>
                <a:cs typeface="Comic Sans MS"/>
              </a:rPr>
              <a:t>There are no common prime factors so the GCF is 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28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457200" y="2143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latin typeface="Comic Sans MS"/>
                <a:cs typeface="Comic Sans MS"/>
              </a:rPr>
              <a:t>Example 1</a:t>
            </a:r>
            <a:endParaRPr lang="en-US" sz="4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5362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814513"/>
            <a:ext cx="6400800" cy="4419600"/>
          </a:xfrm>
        </p:spPr>
        <p:txBody>
          <a:bodyPr/>
          <a:lstStyle/>
          <a:p>
            <a:pPr marL="0" indent="0">
              <a:buSzTx/>
              <a:buNone/>
            </a:pPr>
            <a:r>
              <a:rPr lang="en-US" dirty="0">
                <a:latin typeface="Comic Sans MS"/>
                <a:cs typeface="Comic Sans MS"/>
              </a:rPr>
              <a:t>a. 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and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7</a:t>
            </a:r>
          </a:p>
          <a:p>
            <a:pPr marL="457200" lvl="1" indent="0">
              <a:buSzTx/>
              <a:buNone/>
            </a:pPr>
            <a:r>
              <a:rPr lang="en-US" i="1" dirty="0"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baseline="30000" dirty="0">
                <a:latin typeface="Comic Sans MS"/>
                <a:ea typeface="ＭＳ Ｐゴシック" charset="0"/>
                <a:cs typeface="Comic Sans MS"/>
              </a:rPr>
              <a:t>3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= </a:t>
            </a:r>
            <a:r>
              <a:rPr lang="en-US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</a:p>
          <a:p>
            <a:pPr marL="457200" lvl="1" indent="0">
              <a:buSzTx/>
              <a:buNone/>
            </a:pPr>
            <a:r>
              <a:rPr lang="en-US" i="1" dirty="0"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baseline="30000" dirty="0">
                <a:latin typeface="Comic Sans MS"/>
                <a:ea typeface="ＭＳ Ｐゴシック" charset="0"/>
                <a:cs typeface="Comic Sans MS"/>
              </a:rPr>
              <a:t>7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= </a:t>
            </a:r>
            <a:r>
              <a:rPr lang="en-US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· </a:t>
            </a:r>
            <a:r>
              <a:rPr lang="en-US" i="1" dirty="0"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i="1" dirty="0"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i="1" dirty="0"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i="1" dirty="0">
                <a:latin typeface="Comic Sans MS"/>
                <a:ea typeface="ＭＳ Ｐゴシック" charset="0"/>
                <a:cs typeface="Comic Sans MS"/>
              </a:rPr>
              <a:t>x</a:t>
            </a:r>
          </a:p>
          <a:p>
            <a:pPr marL="457200" lvl="1" indent="0">
              <a:buSzTx/>
              <a:buNone/>
            </a:pPr>
            <a:r>
              <a:rPr lang="en-US" dirty="0">
                <a:latin typeface="Comic Sans MS"/>
                <a:ea typeface="ＭＳ Ｐゴシック" charset="0"/>
                <a:cs typeface="Comic Sans MS"/>
              </a:rPr>
              <a:t>So the GCF is </a:t>
            </a:r>
            <a:r>
              <a:rPr lang="en-US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= </a:t>
            </a:r>
            <a:r>
              <a:rPr lang="en-US" i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baseline="300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3</a:t>
            </a:r>
          </a:p>
          <a:p>
            <a:pPr marL="0" indent="0">
              <a:buSzTx/>
              <a:buNone/>
            </a:pPr>
            <a:r>
              <a:rPr lang="en-US" dirty="0">
                <a:latin typeface="Comic Sans MS"/>
                <a:cs typeface="Comic Sans MS"/>
              </a:rPr>
              <a:t>b.  6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 and 4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</a:p>
          <a:p>
            <a:pPr marL="457200" lvl="1" indent="0">
              <a:buSzTx/>
              <a:buNone/>
            </a:pPr>
            <a:r>
              <a:rPr lang="en-US" dirty="0">
                <a:latin typeface="Comic Sans MS"/>
                <a:ea typeface="ＭＳ Ｐゴシック" charset="0"/>
                <a:cs typeface="Comic Sans MS"/>
              </a:rPr>
              <a:t>6</a:t>
            </a:r>
            <a:r>
              <a:rPr lang="en-US" i="1" dirty="0"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baseline="30000" dirty="0">
                <a:latin typeface="Comic Sans MS"/>
                <a:ea typeface="ＭＳ Ｐゴシック" charset="0"/>
                <a:cs typeface="Comic Sans MS"/>
              </a:rPr>
              <a:t>5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 · 3 · </a:t>
            </a:r>
            <a:r>
              <a:rPr lang="en-US" b="1" i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endParaRPr lang="en-US" i="1" dirty="0">
              <a:solidFill>
                <a:srgbClr val="008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457200" lvl="1" indent="0">
              <a:buSzTx/>
              <a:buNone/>
            </a:pPr>
            <a:r>
              <a:rPr lang="en-US" dirty="0">
                <a:latin typeface="Comic Sans MS"/>
                <a:ea typeface="ＭＳ Ｐゴシック" charset="0"/>
                <a:cs typeface="Comic Sans MS"/>
              </a:rPr>
              <a:t>4</a:t>
            </a:r>
            <a:r>
              <a:rPr lang="en-US" i="1" dirty="0"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baseline="30000" dirty="0">
                <a:latin typeface="Comic Sans MS"/>
                <a:ea typeface="ＭＳ Ｐゴシック" charset="0"/>
                <a:cs typeface="Comic Sans MS"/>
              </a:rPr>
              <a:t>3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 · 2 · </a:t>
            </a:r>
            <a:r>
              <a:rPr lang="en-US" b="1" i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</a:p>
          <a:p>
            <a:pPr marL="457200" lvl="1" indent="0">
              <a:buSzTx/>
              <a:buNone/>
            </a:pPr>
            <a:r>
              <a:rPr lang="en-US" dirty="0">
                <a:latin typeface="Comic Sans MS"/>
                <a:ea typeface="ＭＳ Ｐゴシック" charset="0"/>
                <a:cs typeface="Comic Sans MS"/>
              </a:rPr>
              <a:t>So the GCF is </a:t>
            </a: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· </a:t>
            </a:r>
            <a:r>
              <a:rPr lang="en-US" b="1" i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=</a:t>
            </a:r>
            <a:r>
              <a:rPr lang="en-US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2</a:t>
            </a:r>
            <a:r>
              <a:rPr lang="en-US" i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baseline="300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3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Find the GCF of each list of terms.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2143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latin typeface="Comic Sans MS"/>
                <a:cs typeface="Comic Sans MS"/>
              </a:rPr>
              <a:t>Example 2</a:t>
            </a:r>
            <a:endParaRPr lang="en-US" sz="4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8497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020"/>
            <a:ext cx="850207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Factor.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  15x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+ 100			b.   8m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+ 4m	   	 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c.  3x</a:t>
            </a:r>
            <a:r>
              <a:rPr lang="en-US" sz="2800" baseline="30000" dirty="0" smtClean="0">
                <a:latin typeface="Comic Sans MS"/>
                <a:cs typeface="Comic Sans MS"/>
              </a:rPr>
              <a:t>2 </a:t>
            </a:r>
            <a:r>
              <a:rPr lang="en-US" sz="2800" dirty="0" smtClean="0">
                <a:latin typeface="Comic Sans MS"/>
                <a:cs typeface="Comic Sans MS"/>
              </a:rPr>
              <a:t>+ 6x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159" y="3355713"/>
            <a:ext cx="178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(3x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– 20)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7116" y="3358625"/>
            <a:ext cx="173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4m(2m + 1)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9995" y="3358625"/>
            <a:ext cx="1480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3x(x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2)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0839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731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Factor out the GCF in each of the following polynomials.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09600" y="2397125"/>
            <a:ext cx="77724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Comic Sans MS"/>
                <a:cs typeface="Comic Sans MS"/>
              </a:rPr>
              <a:t>a.  6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– 9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+ 12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Comic Sans MS"/>
                <a:cs typeface="Comic Sans MS"/>
              </a:rPr>
              <a:t>	= 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· 2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– 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· 3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+ 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· 4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Comic Sans MS"/>
                <a:cs typeface="Comic Sans MS"/>
              </a:rPr>
              <a:t>	= 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(2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– 3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+ 4)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Comic Sans MS"/>
              <a:cs typeface="Comic Sans MS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Comic Sans MS"/>
                <a:cs typeface="Comic Sans MS"/>
              </a:rPr>
              <a:t>b. 14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i="1" dirty="0"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 + 7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i="1" dirty="0"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 – 7</a:t>
            </a:r>
            <a:r>
              <a:rPr lang="en-US" sz="2800" i="1" dirty="0">
                <a:latin typeface="Comic Sans MS"/>
                <a:cs typeface="Comic Sans MS"/>
              </a:rPr>
              <a:t>xy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Comic Sans MS"/>
                <a:cs typeface="Comic Sans MS"/>
              </a:rPr>
              <a:t>	= 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7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xy</a:t>
            </a:r>
            <a:r>
              <a:rPr lang="en-US" sz="2800" dirty="0">
                <a:latin typeface="Comic Sans MS"/>
                <a:cs typeface="Comic Sans MS"/>
              </a:rPr>
              <a:t> · 2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+ 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7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xy</a:t>
            </a:r>
            <a:r>
              <a:rPr lang="en-US" sz="2800" dirty="0">
                <a:latin typeface="Comic Sans MS"/>
                <a:cs typeface="Comic Sans MS"/>
              </a:rPr>
              <a:t> ·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– 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7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xy</a:t>
            </a:r>
            <a:r>
              <a:rPr lang="en-US" sz="2800" dirty="0">
                <a:latin typeface="Comic Sans MS"/>
                <a:cs typeface="Comic Sans MS"/>
              </a:rPr>
              <a:t> · 1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Comic Sans MS"/>
                <a:cs typeface="Comic Sans MS"/>
              </a:rPr>
              <a:t>     = 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7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xy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(2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+ 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– 1)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457200" y="2143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latin typeface="Comic Sans MS"/>
                <a:cs typeface="Comic Sans MS"/>
              </a:rPr>
              <a:t>Example 4</a:t>
            </a:r>
            <a:endParaRPr lang="en-US" sz="4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7830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Factor out the GCF in each of the following polynomials.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17525" y="2514600"/>
            <a:ext cx="8016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14350" indent="-514350" eaLnBrk="1" hangingPunct="1">
              <a:spcBef>
                <a:spcPct val="20000"/>
              </a:spcBef>
              <a:buAutoNum type="alphaLcPeriod"/>
            </a:pPr>
            <a:r>
              <a:rPr lang="en-US" sz="2800" dirty="0" smtClean="0">
                <a:latin typeface="Comic Sans MS"/>
                <a:cs typeface="Comic Sans MS"/>
              </a:rPr>
              <a:t>6</a:t>
            </a:r>
            <a:r>
              <a:rPr lang="en-US" sz="2800" dirty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+ 2) – </a:t>
            </a:r>
            <a:r>
              <a:rPr lang="en-US" sz="2800" i="1" dirty="0"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+ 2) 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sz="2800" b="1" dirty="0">
                <a:latin typeface="Comic Sans MS"/>
                <a:cs typeface="Comic Sans MS"/>
              </a:rPr>
              <a:t>			       </a:t>
            </a:r>
            <a:r>
              <a:rPr lang="en-US" sz="2800" dirty="0">
                <a:latin typeface="Comic Sans MS"/>
                <a:cs typeface="Comic Sans MS"/>
              </a:rPr>
              <a:t>= (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+ 2</a:t>
            </a:r>
            <a:r>
              <a:rPr lang="en-US" sz="2800" dirty="0">
                <a:latin typeface="Comic Sans MS"/>
                <a:cs typeface="Comic Sans MS"/>
              </a:rPr>
              <a:t>)(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6 – 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)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514350" indent="-514350" eaLnBrk="1" hangingPunct="1">
              <a:spcBef>
                <a:spcPct val="20000"/>
              </a:spcBef>
              <a:buAutoNum type="alphaLcPeriod" startAt="2"/>
            </a:pPr>
            <a:r>
              <a:rPr lang="en-US" sz="2800" dirty="0" err="1" smtClean="0">
                <a:latin typeface="Comic Sans MS"/>
                <a:cs typeface="Comic Sans MS"/>
              </a:rPr>
              <a:t>x</a:t>
            </a:r>
            <a:r>
              <a:rPr lang="en-US" sz="2800" i="1" dirty="0" err="1" smtClean="0"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 + 1) – (</a:t>
            </a:r>
            <a:r>
              <a:rPr lang="en-US" sz="2800" i="1" dirty="0"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 + 1) = 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sz="2800" dirty="0">
                <a:latin typeface="Comic Sans MS"/>
                <a:cs typeface="Comic Sans MS"/>
              </a:rPr>
              <a:t>				      = 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+ 1)</a:t>
            </a:r>
            <a:r>
              <a:rPr lang="en-US" sz="2800" dirty="0">
                <a:latin typeface="Comic Sans MS"/>
                <a:cs typeface="Comic Sans MS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Comic Sans MS"/>
                <a:cs typeface="Comic Sans MS"/>
              </a:rPr>
              <a:t>xy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– 1</a:t>
            </a:r>
            <a:r>
              <a:rPr lang="en-US" sz="2800" dirty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28575" y="214313"/>
            <a:ext cx="8658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latin typeface="Comic Sans MS"/>
                <a:cs typeface="Comic Sans MS"/>
              </a:rPr>
              <a:t>Example 5</a:t>
            </a:r>
            <a:endParaRPr lang="en-US" sz="4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47531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14"/>
            <a:ext cx="8229600" cy="51916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sz="4000" dirty="0" smtClean="0">
                <a:latin typeface="Comic Sans MS"/>
                <a:cs typeface="Comic Sans MS"/>
              </a:rPr>
              <a:t>Evaluate each function for </a:t>
            </a:r>
            <a:r>
              <a:rPr lang="en-US" sz="4000" i="1" dirty="0" smtClean="0">
                <a:latin typeface="Comic Sans MS"/>
                <a:cs typeface="Comic Sans MS"/>
              </a:rPr>
              <a:t>x</a:t>
            </a:r>
            <a:r>
              <a:rPr lang="en-US" sz="4000" dirty="0" smtClean="0">
                <a:latin typeface="Comic Sans MS"/>
                <a:cs typeface="Comic Sans MS"/>
              </a:rPr>
              <a:t> = -3 and 3.</a:t>
            </a:r>
            <a:endParaRPr lang="en-US" dirty="0" smtClean="0">
              <a:latin typeface="Comic Sans MS"/>
              <a:cs typeface="Comic Sans MS"/>
            </a:endParaRPr>
          </a:p>
          <a:p>
            <a:pPr>
              <a:buFont typeface="Arial Black" charset="0"/>
              <a:buAutoNum type="arabicPeriod"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  </a:t>
            </a:r>
            <a:r>
              <a:rPr lang="en-US" dirty="0" err="1" smtClean="0">
                <a:latin typeface="Comic Sans MS"/>
                <a:cs typeface="Comic Sans MS"/>
              </a:rPr>
              <a:t>ƒ</a:t>
            </a:r>
            <a:r>
              <a:rPr lang="en-US" dirty="0" smtClean="0">
                <a:latin typeface="Comic Sans MS"/>
                <a:cs typeface="Comic Sans MS"/>
              </a:rPr>
              <a:t> 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 =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</a:p>
          <a:p>
            <a:pPr marL="0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</a:p>
          <a:p>
            <a:pPr marL="457200" lvl="1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f(-3) = -3, f(3) = 3</a:t>
            </a:r>
          </a:p>
          <a:p>
            <a:pPr>
              <a:buFont typeface="Arial Black" charset="0"/>
              <a:buAutoNum type="arabicPeriod"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AutoNum type="arabicPeriod" startAt="2"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err="1" smtClean="0">
                <a:latin typeface="Comic Sans MS"/>
                <a:cs typeface="Comic Sans MS"/>
              </a:rPr>
              <a:t>ƒ</a:t>
            </a:r>
            <a:r>
              <a:rPr lang="en-US" dirty="0" smtClean="0">
                <a:latin typeface="Comic Sans MS"/>
                <a:cs typeface="Comic Sans MS"/>
              </a:rPr>
              <a:t> 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 =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</a:p>
          <a:p>
            <a:pPr marL="457200" lvl="1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(-3) = 9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f(3) = 9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endParaRPr lang="en-US" dirty="0">
              <a:latin typeface="Comic Sans MS"/>
              <a:cs typeface="Comic Sans MS"/>
            </a:endParaRPr>
          </a:p>
          <a:p>
            <a:pPr marL="514350" indent="-514350">
              <a:buAutoNum type="arabicPeriod" startAt="3"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err="1" smtClean="0">
                <a:latin typeface="Comic Sans MS"/>
                <a:cs typeface="Comic Sans MS"/>
              </a:rPr>
              <a:t>ƒ</a:t>
            </a:r>
            <a:r>
              <a:rPr lang="en-US" dirty="0" smtClean="0">
                <a:latin typeface="Comic Sans MS"/>
                <a:cs typeface="Comic Sans MS"/>
              </a:rPr>
              <a:t> 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 = –</a:t>
            </a:r>
            <a:r>
              <a:rPr lang="en-US" i="1" dirty="0" smtClean="0">
                <a:latin typeface="Comic Sans MS"/>
                <a:cs typeface="Comic Sans MS"/>
              </a:rPr>
              <a:t>x	</a:t>
            </a:r>
          </a:p>
          <a:p>
            <a:pPr marL="0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i="1" dirty="0" smtClean="0">
                <a:latin typeface="Comic Sans MS"/>
                <a:cs typeface="Comic Sans MS"/>
              </a:rPr>
              <a:t>		</a:t>
            </a:r>
          </a:p>
          <a:p>
            <a:pPr marL="457200" lvl="1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f(-3) =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, f(3) =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-3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AutoNum type="arabicPeriod" startAt="4"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err="1" smtClean="0">
                <a:latin typeface="Comic Sans MS"/>
                <a:cs typeface="Comic Sans MS"/>
              </a:rPr>
              <a:t>ƒ</a:t>
            </a:r>
            <a:r>
              <a:rPr lang="en-US" dirty="0" smtClean="0">
                <a:latin typeface="Comic Sans MS"/>
                <a:cs typeface="Comic Sans MS"/>
              </a:rPr>
              <a:t> 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 = –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</a:p>
          <a:p>
            <a:pPr marL="0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endParaRPr lang="en-US" baseline="30000" dirty="0" smtClean="0">
              <a:latin typeface="Comic Sans MS"/>
              <a:cs typeface="Comic Sans MS"/>
            </a:endParaRPr>
          </a:p>
          <a:p>
            <a:pPr marL="457200" lvl="1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f(-3) =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-9,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f(3) =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-9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  <a:tabLst>
                <a:tab pos="1828800" algn="l"/>
                <a:tab pos="2171700" algn="l"/>
                <a:tab pos="3657600" algn="l"/>
                <a:tab pos="4000500" algn="l"/>
              </a:tabLst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factor using grouping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1693551"/>
            <a:ext cx="5257800" cy="310387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Lesson 4.4 Part 2</a:t>
            </a:r>
            <a:b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Factoring Quadratic Expressions</a:t>
            </a:r>
            <a:endParaRPr lang="en-US" sz="4800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842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 out the GCF.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x(x + 2) – 3(x + 2)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– 3)(x + 2)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(x – 1) + (x – 1)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+ 1)(x – 1)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4x(y + 12) + (y + 12)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(4x + 1)(y + 12)</a:t>
            </a:r>
          </a:p>
          <a:p>
            <a:pPr marL="514350" indent="-514350"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638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Factor by Grouping </a:t>
            </a:r>
            <a:r>
              <a:rPr lang="en-US" dirty="0">
                <a:latin typeface="Comic Sans MS"/>
                <a:cs typeface="Comic Sans MS"/>
              </a:rPr>
              <a:t>– factor a polynomial by grouping the terms of the polynomial and looking for common factors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 algn="ctr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omic Sans MS"/>
                <a:cs typeface="Comic Sans MS"/>
              </a:rPr>
              <a:t>Factoring by Grouping (4 terms)</a:t>
            </a:r>
          </a:p>
          <a:p>
            <a:pPr marL="0" indent="0" algn="ctr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ax + ay +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bx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+ by = a(x + y) + b(x + y) =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(a + b)(x + y)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1166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+ 2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6.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(x + 2) -3(x + 2)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	(x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– 3)(x + 2)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9054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534400" cy="3276600"/>
          </a:xfrm>
        </p:spPr>
        <p:txBody>
          <a:bodyPr/>
          <a:lstStyle/>
          <a:p>
            <a:pPr marL="0" indent="0">
              <a:spcAft>
                <a:spcPts val="1200"/>
              </a:spcAft>
              <a:buSzTx/>
              <a:buNone/>
            </a:pP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+ 4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+ 4 = (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+ 4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) + (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+ 4)</a:t>
            </a:r>
          </a:p>
          <a:p>
            <a:pPr marL="0" indent="0">
              <a:spcAft>
                <a:spcPts val="1200"/>
              </a:spcAft>
              <a:buSzTx/>
              <a:buNone/>
            </a:pPr>
            <a:r>
              <a:rPr lang="en-US" sz="28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= x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+ 4) + 1(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+ 4) </a:t>
            </a:r>
          </a:p>
          <a:p>
            <a:pPr marL="0" indent="0">
              <a:spcAft>
                <a:spcPts val="1200"/>
              </a:spcAft>
              <a:buSzTx/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= (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+ 4)(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+ 1)</a:t>
            </a:r>
          </a:p>
          <a:p>
            <a:pPr marL="0" indent="0">
              <a:spcAft>
                <a:spcPts val="1200"/>
              </a:spcAft>
              <a:buSzTx/>
              <a:buNone/>
            </a:pPr>
            <a:endParaRPr lang="en-US" dirty="0">
              <a:latin typeface="Comic Sans MS"/>
              <a:cs typeface="Comic Sans MS"/>
            </a:endParaRPr>
          </a:p>
          <a:p>
            <a:pPr>
              <a:spcAft>
                <a:spcPts val="1200"/>
              </a:spcAft>
              <a:buSzTx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latin typeface="Comic Sans MS"/>
                <a:cs typeface="Comic Sans MS"/>
              </a:rPr>
              <a:t>Factor</a:t>
            </a:r>
            <a:r>
              <a:rPr lang="en-US" sz="2800" i="1" kern="0" dirty="0" smtClean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 </a:t>
            </a:r>
            <a:r>
              <a:rPr lang="en-US" sz="2800" i="1" kern="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x</a:t>
            </a:r>
            <a:r>
              <a:rPr lang="en-US" sz="2800" kern="0" baseline="300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3</a:t>
            </a:r>
            <a:r>
              <a:rPr lang="en-US" sz="2800" kern="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+ 4</a:t>
            </a:r>
            <a:r>
              <a:rPr lang="en-US" sz="2800" i="1" kern="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x</a:t>
            </a:r>
            <a:r>
              <a:rPr lang="en-US" sz="2800" kern="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+ </a:t>
            </a:r>
            <a:r>
              <a:rPr lang="en-US" sz="2800" i="1" kern="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x</a:t>
            </a:r>
            <a:r>
              <a:rPr lang="en-US" sz="2800" kern="0" baseline="300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2</a:t>
            </a:r>
            <a:r>
              <a:rPr lang="en-US" sz="2800" kern="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+ </a:t>
            </a:r>
            <a:r>
              <a:rPr lang="en-US" sz="2800" kern="0" dirty="0" smtClean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4.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2143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latin typeface="Comic Sans MS"/>
                <a:cs typeface="Comic Sans MS"/>
              </a:rPr>
              <a:t>Example 2</a:t>
            </a:r>
            <a:endParaRPr lang="en-US" sz="4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84054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534400" cy="3276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SzTx/>
              <a:buNone/>
            </a:pP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– 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– 10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+ 5 = (2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– 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) – (10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+ 5)</a:t>
            </a:r>
          </a:p>
          <a:p>
            <a:pPr marL="0" indent="0">
              <a:spcAft>
                <a:spcPts val="1200"/>
              </a:spcAft>
              <a:buSzTx/>
              <a:buNone/>
            </a:pPr>
            <a:r>
              <a:rPr lang="en-US" sz="28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= x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(2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– 1) – 5(2</a:t>
            </a:r>
            <a:r>
              <a:rPr lang="en-US" sz="2800" i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– 1) </a:t>
            </a:r>
          </a:p>
          <a:p>
            <a:pPr marL="0" indent="0">
              <a:spcAft>
                <a:spcPts val="1200"/>
              </a:spcAft>
              <a:buSzTx/>
              <a:buNone/>
            </a:pPr>
            <a:r>
              <a:rPr lang="en-US" sz="2800" dirty="0" smtClean="0">
                <a:latin typeface="Comic Sans MS"/>
                <a:cs typeface="Comic Sans MS"/>
              </a:rPr>
              <a:t>        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= (2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– 1)(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– 5)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Comic Sans MS"/>
                <a:cs typeface="Comic Sans MS"/>
              </a:rPr>
              <a:t>Factor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8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– </a:t>
            </a:r>
            <a:r>
              <a:rPr lang="en-US" sz="2800" i="1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 – 10</a:t>
            </a:r>
            <a:r>
              <a:rPr lang="en-US" sz="2800" i="1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 +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5.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2143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latin typeface="Comic Sans MS"/>
                <a:cs typeface="Comic Sans MS"/>
              </a:rPr>
              <a:t>Example 3</a:t>
            </a:r>
            <a:endParaRPr lang="en-US" sz="4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15553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factor a trinomial with leading coefficient =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1498604"/>
            <a:ext cx="5483537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Lesson 4.4 Part 3</a:t>
            </a:r>
            <a:b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Factoring Quadratic Expressions</a:t>
            </a:r>
            <a:endParaRPr lang="en-US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843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7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Multiply.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(x + 2)(x – 5)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- 3x – 10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(y – 7)(x – 1)</a:t>
            </a:r>
          </a:p>
          <a:p>
            <a:pPr marL="800100" lvl="2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xy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y - 7x + 7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(x + y)(2x – y)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xy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– y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7354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8" y="1600202"/>
            <a:ext cx="8802230" cy="3409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  <a:latin typeface="Comic Sans MS"/>
                <a:cs typeface="Comic Sans MS"/>
              </a:rPr>
              <a:t>Factoring Trinomials with Leading Coefficient = 1: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Factor a GCF if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Find two numbers that multiply to the last term and add to the middle term.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FOIL to check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3060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056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a) 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+ 10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+ 24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+ 6)(x + 4)</a:t>
            </a:r>
          </a:p>
          <a:p>
            <a:pPr>
              <a:lnSpc>
                <a:spcPct val="120000"/>
              </a:lnSpc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4x – 12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(x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6)(x +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c)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² – 14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+ 33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	(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- 11)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(x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- 3)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0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hlink"/>
                </a:solidFill>
                <a:latin typeface="Comic Sans MS"/>
                <a:cs typeface="Comic Sans MS"/>
              </a:rPr>
              <a:t>Quadratic Function - </a:t>
            </a:r>
            <a:r>
              <a:rPr lang="en-US" dirty="0" smtClean="0">
                <a:latin typeface="Comic Sans MS"/>
                <a:cs typeface="Comic Sans MS"/>
              </a:rPr>
              <a:t>a function that can be written in the standard form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Comic Sans MS"/>
                <a:cs typeface="Comic Sans MS"/>
              </a:rPr>
              <a:t>f</a:t>
            </a:r>
            <a:r>
              <a:rPr lang="en-US" dirty="0" smtClean="0">
                <a:latin typeface="Comic Sans MS"/>
                <a:cs typeface="Comic Sans MS"/>
              </a:rPr>
              <a:t>(x)=</a:t>
            </a:r>
            <a:r>
              <a:rPr lang="en-US" i="1" dirty="0" smtClean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x²+</a:t>
            </a:r>
            <a:r>
              <a:rPr lang="en-US" i="1" dirty="0" smtClean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x+</a:t>
            </a:r>
            <a:r>
              <a:rPr lang="en-US" i="1" dirty="0" smtClean="0">
                <a:latin typeface="Comic Sans MS"/>
                <a:cs typeface="Comic Sans MS"/>
              </a:rPr>
              <a:t>c</a:t>
            </a:r>
            <a:r>
              <a:rPr lang="en-US" dirty="0" smtClean="0">
                <a:latin typeface="Comic Sans MS"/>
                <a:cs typeface="Comic Sans MS"/>
              </a:rPr>
              <a:t>, where </a:t>
            </a:r>
            <a:r>
              <a:rPr lang="en-US" i="1" dirty="0" smtClean="0">
                <a:latin typeface="Comic Sans MS"/>
                <a:cs typeface="Comic Sans MS"/>
              </a:rPr>
              <a:t>a </a:t>
            </a:r>
            <a:r>
              <a:rPr lang="en-US" dirty="0" smtClean="0">
                <a:latin typeface="Comic Sans MS"/>
                <a:cs typeface="Comic Sans MS"/>
              </a:rPr>
              <a:t>≠ 0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Parabola - </a:t>
            </a:r>
            <a:r>
              <a:rPr lang="en-US" dirty="0" smtClean="0">
                <a:latin typeface="Comic Sans MS"/>
                <a:cs typeface="Comic Sans MS"/>
              </a:rPr>
              <a:t>the graph of a quadratic function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8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7475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Factor.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a) 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+ 6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–56.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2(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x +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7)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(x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–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b) -t² + 6t – 5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)(t - 1)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0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factor a trinomial with leading coefficient ≠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1498604"/>
            <a:ext cx="5483537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Lesson 4.4 Part 4</a:t>
            </a:r>
            <a:b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Factoring Quadratic Expressions</a:t>
            </a:r>
            <a:endParaRPr lang="en-US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990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Write 2 different expressions that have a factor of 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+ 6).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675" y="2894048"/>
            <a:ext cx="6303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Answers Vary</a:t>
            </a:r>
          </a:p>
          <a:p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Examples: x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+ 6x	and x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+ 5x – 6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477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97" y="1372312"/>
            <a:ext cx="864347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6600"/>
                </a:solidFill>
                <a:latin typeface="Comic Sans MS"/>
                <a:cs typeface="Comic Sans MS"/>
              </a:rPr>
              <a:t>Steps for Factoring with a Leading Coefficient </a:t>
            </a:r>
            <a:r>
              <a:rPr lang="en-US" sz="2800" dirty="0" smtClean="0">
                <a:solidFill>
                  <a:srgbClr val="FF6600"/>
                </a:solidFill>
                <a:latin typeface="Comic Sans MS"/>
                <a:cs typeface="Comic Sans MS"/>
              </a:rPr>
              <a:t>≠ 1:</a:t>
            </a:r>
            <a:endParaRPr lang="en-US" sz="2800" dirty="0">
              <a:solidFill>
                <a:srgbClr val="FF66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Find factors that add to </a:t>
            </a:r>
            <a:r>
              <a:rPr lang="en-US" sz="2800" i="1" dirty="0" smtClean="0">
                <a:latin typeface="Comic Sans MS"/>
                <a:cs typeface="Comic Sans MS"/>
              </a:rPr>
              <a:t>b</a:t>
            </a:r>
            <a:r>
              <a:rPr lang="en-US" sz="2800" dirty="0" smtClean="0">
                <a:latin typeface="Comic Sans MS"/>
                <a:cs typeface="Comic Sans MS"/>
              </a:rPr>
              <a:t> and multiply to </a:t>
            </a:r>
            <a:r>
              <a:rPr lang="en-US" sz="2800" i="1" dirty="0" smtClean="0">
                <a:latin typeface="Comic Sans MS"/>
                <a:cs typeface="Comic Sans MS"/>
              </a:rPr>
              <a:t>ac.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omic Sans MS"/>
                <a:cs typeface="Comic Sans MS"/>
              </a:rPr>
              <a:t>S</a:t>
            </a:r>
            <a:r>
              <a:rPr lang="en-US" sz="2800" dirty="0" smtClean="0">
                <a:latin typeface="Comic Sans MS"/>
                <a:cs typeface="Comic Sans MS"/>
              </a:rPr>
              <a:t>plit the “b” term with the two values your found in step 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Factor by grouping.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4051097"/>
            <a:ext cx="1763974" cy="1799398"/>
            <a:chOff x="457200" y="4051097"/>
            <a:chExt cx="1763974" cy="1799398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57200" y="4051097"/>
              <a:ext cx="1589010" cy="17993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" y="4051097"/>
              <a:ext cx="1763974" cy="17993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05465" y="4051097"/>
              <a:ext cx="617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/>
                  <a:cs typeface="Comic Sans MS"/>
                </a:rPr>
                <a:t>ac</a:t>
              </a:r>
              <a:endParaRPr lang="en-US" sz="2800" dirty="0">
                <a:latin typeface="Comic Sans MS"/>
                <a:cs typeface="Comic Sans M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3105" y="5327275"/>
              <a:ext cx="617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mic Sans MS"/>
                  <a:cs typeface="Comic Sans MS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73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1293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Factor: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5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- 13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+ 6</a:t>
            </a:r>
          </a:p>
          <a:p>
            <a:pPr>
              <a:lnSpc>
                <a:spcPct val="120000"/>
              </a:lnSpc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37072" y="1651900"/>
            <a:ext cx="1763974" cy="1799398"/>
            <a:chOff x="457200" y="4051097"/>
            <a:chExt cx="1763974" cy="179939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7200" y="4051097"/>
              <a:ext cx="1589010" cy="17993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4051097"/>
              <a:ext cx="1763974" cy="17993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05465" y="4051097"/>
              <a:ext cx="617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/>
                  <a:cs typeface="Comic Sans MS"/>
                </a:rPr>
                <a:t>30</a:t>
              </a:r>
              <a:endParaRPr lang="en-US" sz="2800" dirty="0">
                <a:latin typeface="Comic Sans MS"/>
                <a:cs typeface="Comic Sans M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3105" y="5327275"/>
              <a:ext cx="758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/>
                  <a:cs typeface="Comic Sans MS"/>
                </a:rPr>
                <a:t>-13</a:t>
              </a:r>
              <a:endParaRPr lang="en-US" sz="2800" dirty="0">
                <a:latin typeface="Comic Sans MS"/>
                <a:cs typeface="Comic Sans M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46069" y="2320766"/>
            <a:ext cx="63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-10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2728" y="2320766"/>
            <a:ext cx="50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-3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451298"/>
            <a:ext cx="2716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5x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– 10x – 3x + 6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7575" y="1651900"/>
            <a:ext cx="27848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Find two values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that</a:t>
            </a:r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multiply to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30 and add to -13.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9975" y="3233234"/>
            <a:ext cx="2106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Split “b” with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the values.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34657" y="2175120"/>
            <a:ext cx="758509" cy="1276178"/>
            <a:chOff x="1534657" y="2175120"/>
            <a:chExt cx="758509" cy="127617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534657" y="2175120"/>
              <a:ext cx="352795" cy="1276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887452" y="2175120"/>
              <a:ext cx="405714" cy="1276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59975" y="4358155"/>
            <a:ext cx="1576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by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grouping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591" y="4326657"/>
            <a:ext cx="288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5x(x – 2) – 3(x – 2)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156423"/>
            <a:ext cx="228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(5x – 3)(x – 2)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5796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9" grpId="0"/>
      <p:bldP spid="20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7475"/>
            <a:ext cx="8229600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Factor: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+ 9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5</a:t>
            </a:r>
          </a:p>
          <a:p>
            <a:pPr>
              <a:lnSpc>
                <a:spcPct val="120000"/>
              </a:lnSpc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37072" y="1651900"/>
            <a:ext cx="1763974" cy="1799398"/>
            <a:chOff x="457200" y="4051097"/>
            <a:chExt cx="1763974" cy="179939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7200" y="4051097"/>
              <a:ext cx="1589010" cy="17993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4051097"/>
              <a:ext cx="1763974" cy="17993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05465" y="4051097"/>
              <a:ext cx="776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/>
                  <a:cs typeface="Comic Sans MS"/>
                </a:rPr>
                <a:t>-10</a:t>
              </a:r>
              <a:endParaRPr lang="en-US" sz="2800" dirty="0">
                <a:latin typeface="Comic Sans MS"/>
                <a:cs typeface="Comic Sans M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3105" y="5327275"/>
              <a:ext cx="758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/>
                  <a:cs typeface="Comic Sans MS"/>
                </a:rPr>
                <a:t>9</a:t>
              </a:r>
              <a:endParaRPr lang="en-US" sz="2800" dirty="0">
                <a:latin typeface="Comic Sans MS"/>
                <a:cs typeface="Comic Sans M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74260" y="2320766"/>
            <a:ext cx="51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10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2728" y="2320766"/>
            <a:ext cx="45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-1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451298"/>
            <a:ext cx="252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+ 10x - x – 5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7575" y="1651900"/>
            <a:ext cx="25969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Find two values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that</a:t>
            </a:r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multiply to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-10 and add to 9.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9975" y="3233234"/>
            <a:ext cx="2106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Split “b” with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the values.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4657" y="2175120"/>
            <a:ext cx="758509" cy="1276178"/>
            <a:chOff x="1534657" y="2175120"/>
            <a:chExt cx="758509" cy="127617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534657" y="2175120"/>
              <a:ext cx="352795" cy="1276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887452" y="2175120"/>
              <a:ext cx="405714" cy="1276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659975" y="4358155"/>
            <a:ext cx="1576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by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grouping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591" y="4326657"/>
            <a:ext cx="2866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x(x +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5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) – 1(x +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5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5156423"/>
            <a:ext cx="216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(2x – 1)(x +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8071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3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Factor: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5x² + 28x + 32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37072" y="1651900"/>
            <a:ext cx="1763974" cy="1799398"/>
            <a:chOff x="457200" y="4051097"/>
            <a:chExt cx="1763974" cy="179939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7200" y="4051097"/>
              <a:ext cx="1589010" cy="17993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4051097"/>
              <a:ext cx="1763974" cy="17993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17267" y="4051097"/>
              <a:ext cx="776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/>
                  <a:cs typeface="Comic Sans MS"/>
                </a:rPr>
                <a:t>160</a:t>
              </a:r>
              <a:endParaRPr lang="en-US" sz="2800" dirty="0">
                <a:latin typeface="Comic Sans MS"/>
                <a:cs typeface="Comic Sans M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3105" y="5327275"/>
              <a:ext cx="758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/>
                  <a:cs typeface="Comic Sans MS"/>
                </a:rPr>
                <a:t>28</a:t>
              </a:r>
              <a:endParaRPr lang="en-US" sz="2800" dirty="0">
                <a:latin typeface="Comic Sans MS"/>
                <a:cs typeface="Comic Sans M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74260" y="2320766"/>
            <a:ext cx="56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2728" y="2320766"/>
            <a:ext cx="37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451298"/>
            <a:ext cx="297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5x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+ 20x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8x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32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7575" y="1651900"/>
            <a:ext cx="28444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Find two values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that</a:t>
            </a:r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multiply to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160 and add to 28.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9975" y="3233234"/>
            <a:ext cx="2106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Split “b” with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the values.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4657" y="2175120"/>
            <a:ext cx="758509" cy="1276178"/>
            <a:chOff x="1534657" y="2175120"/>
            <a:chExt cx="758509" cy="127617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534657" y="2175120"/>
              <a:ext cx="352795" cy="1276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887452" y="2175120"/>
              <a:ext cx="405714" cy="1276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659975" y="4358155"/>
            <a:ext cx="1576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by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grouping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591" y="4326657"/>
            <a:ext cx="2927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5x(x + 4)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8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(x + 4)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5156423"/>
            <a:ext cx="222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(5x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)(x + 4)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5582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factor special quadratic expressions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60463" y="1498604"/>
            <a:ext cx="5483537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Lesson 4.4 Part 5</a:t>
            </a:r>
            <a:b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Factoring Quadratic Expressions</a:t>
            </a:r>
            <a:endParaRPr lang="en-US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261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Multiply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(2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7)(2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7)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1828800" algn="l"/>
                <a:tab pos="2171700" algn="l"/>
                <a:tab pos="3657600" algn="l"/>
                <a:tab pos="4000500" algn="l"/>
              </a:tabLst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  <a:tabLst>
                <a:tab pos="342900" algn="l"/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>
                <a:latin typeface="Comic Sans MS"/>
                <a:cs typeface="Comic Sans MS"/>
              </a:rPr>
              <a:t>	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4x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- 28x +49</a:t>
            </a:r>
          </a:p>
          <a:p>
            <a:pPr marL="0" indent="0">
              <a:buNone/>
              <a:tabLst>
                <a:tab pos="342900" algn="l"/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  <a:p>
            <a:pPr marL="514350" indent="-514350">
              <a:buAutoNum type="arabicPeriod" startAt="2"/>
              <a:tabLst>
                <a:tab pos="342900" algn="l"/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(4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+ 3)(4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3)</a:t>
            </a:r>
          </a:p>
          <a:p>
            <a:pPr marL="514350" indent="-514350">
              <a:buAutoNum type="arabicPeriod" startAt="2"/>
              <a:tabLst>
                <a:tab pos="342900" algn="l"/>
                <a:tab pos="1828800" algn="l"/>
                <a:tab pos="2171700" algn="l"/>
                <a:tab pos="3657600" algn="l"/>
                <a:tab pos="4000500" algn="l"/>
              </a:tabLst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  <a:tabLst>
                <a:tab pos="342900" algn="l"/>
                <a:tab pos="1828800" algn="l"/>
                <a:tab pos="2171700" algn="l"/>
                <a:tab pos="3657600" algn="l"/>
                <a:tab pos="4000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	  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16x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- 9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1171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Special Cases</a:t>
            </a:r>
          </a:p>
          <a:p>
            <a:pPr lvl="0" defTabSz="914400" eaLnBrk="0" fontAlgn="base" hangingPunct="0">
              <a:spcAft>
                <a:spcPct val="0"/>
              </a:spcAft>
              <a:buNone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  <a:cs typeface="Comic Sans MS"/>
            </a:endParaRPr>
          </a:p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Perfect Square Trinomial</a:t>
            </a: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kumimoji="0" lang="en-US" sz="3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 + 2ab + b</a:t>
            </a:r>
            <a:r>
              <a:rPr kumimoji="0" lang="en-US" sz="3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 = (a + b)(a + b) = (a + b)</a:t>
            </a:r>
            <a:r>
              <a:rPr kumimoji="0" lang="en-US" sz="3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2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  <a:cs typeface="Comic Sans MS"/>
            </a:endParaRP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Or</a:t>
            </a: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kumimoji="0" lang="en-US" sz="3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 - 2ab + b</a:t>
            </a:r>
            <a:r>
              <a:rPr kumimoji="0" lang="en-US" sz="3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 = (a – b)(a – b) = (a - b)</a:t>
            </a:r>
            <a:r>
              <a:rPr kumimoji="0" lang="en-US" sz="3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2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  <a:cs typeface="Comic Sans MS"/>
            </a:endParaRP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  <a:cs typeface="Comic Sans MS"/>
            </a:endParaRPr>
          </a:p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Difference of Two Square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  <a:cs typeface="Comic Sans MS"/>
            </a:endParaRP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kumimoji="0" lang="en-US" sz="3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 – b</a:t>
            </a:r>
            <a:r>
              <a:rPr kumimoji="0" lang="en-US" sz="3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 = (a + b)(a – b)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373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Key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6265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34468"/>
              </p:ext>
            </p:extLst>
          </p:nvPr>
        </p:nvGraphicFramePr>
        <p:xfrm>
          <a:off x="152400" y="1447800"/>
          <a:ext cx="8839200" cy="4619626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6919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Transformations of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Vertical Translation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(k units)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Up: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x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Down: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x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 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Horizontal Translation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(h units)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Right: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=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(x - h)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Left: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=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(x + h)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Vertical Stretch/Compression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Stretch (a&gt;1):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=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ax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Compression (0&lt;a&lt;1):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=ax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--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Reflection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x-axis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: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-(x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=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===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y-axis: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(-x)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--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+ 10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+ 25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+ 5)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6299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- 18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+ 81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-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9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2935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² – 16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(x +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4)(x – 4)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3774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 25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² – 121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(5x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+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11)(5x – 11)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1948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solve a quadratic equation by factoring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Lesson 4.5</a:t>
            </a:r>
            <a:b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Quadratic Equations</a:t>
            </a:r>
            <a:endParaRPr lang="en-US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316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3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+ 5x – 14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(x + 7)(x – 2)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2. 4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12x</a:t>
            </a:r>
            <a:endParaRPr lang="en-US" dirty="0">
              <a:latin typeface="Comic Sans MS"/>
              <a:cs typeface="Comic Sans MS"/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4x(x – 3)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3.  9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16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(3x – 4)(3x + 4)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3920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Standard form of a quadratic equation</a:t>
            </a: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ax² 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bx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 + c = 0</a:t>
            </a: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ＭＳ Ｐゴシック" charset="0"/>
              <a:cs typeface="Comic Sans MS"/>
            </a:endParaRP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Zero-Product Property</a:t>
            </a: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If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ab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=0, then a=0 or b=0.</a:t>
            </a: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ＭＳ Ｐゴシック" charset="0"/>
              <a:cs typeface="Comic Sans MS"/>
            </a:endParaRPr>
          </a:p>
          <a:p>
            <a:pPr lvl="0" algn="ctr" defTabSz="914400" eaLnBrk="0" fontAlgn="base" hangingPunct="0">
              <a:spcAft>
                <a:spcPct val="0"/>
              </a:spcAft>
              <a:buNone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Zero of a function -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a solution of a quadratic equation.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The x-intercepts of the parabola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275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7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by factoring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5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+ 6 = 0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079" y="2024042"/>
            <a:ext cx="315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the Trinomial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05209"/>
              </p:ext>
            </p:extLst>
          </p:nvPr>
        </p:nvGraphicFramePr>
        <p:xfrm>
          <a:off x="4145703" y="2070100"/>
          <a:ext cx="226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" name="Equation" r:id="rId3" imgW="1104900" imgH="203200" progId="Equation.DSMT4">
                  <p:embed/>
                </p:oleObj>
              </mc:Choice>
              <mc:Fallback>
                <p:oleObj name="Equation" r:id="rId3" imgW="110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5703" y="2070100"/>
                        <a:ext cx="22606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6479" y="2917370"/>
            <a:ext cx="2541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Set each factor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equal to zero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03554"/>
              </p:ext>
            </p:extLst>
          </p:nvPr>
        </p:nvGraphicFramePr>
        <p:xfrm>
          <a:off x="3830638" y="3171825"/>
          <a:ext cx="3195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7" name="Equation" r:id="rId5" imgW="1562100" imgH="203200" progId="Equation.DSMT4">
                  <p:embed/>
                </p:oleObj>
              </mc:Choice>
              <mc:Fallback>
                <p:oleObj name="Equation" r:id="rId5" imgW="1562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0638" y="3171825"/>
                        <a:ext cx="31956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8879" y="4057674"/>
            <a:ext cx="96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Solve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9743"/>
              </p:ext>
            </p:extLst>
          </p:nvPr>
        </p:nvGraphicFramePr>
        <p:xfrm>
          <a:off x="4657725" y="4337050"/>
          <a:ext cx="1844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" name="Equation" r:id="rId7" imgW="901700" imgH="177800" progId="Equation.DSMT4">
                  <p:embed/>
                </p:oleObj>
              </mc:Choice>
              <mc:Fallback>
                <p:oleObj name="Equation" r:id="rId7" imgW="901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7725" y="4337050"/>
                        <a:ext cx="1844675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85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by factoring 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20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 7 = 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079" y="2024042"/>
            <a:ext cx="315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the Trinomial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7970"/>
              </p:ext>
            </p:extLst>
          </p:nvPr>
        </p:nvGraphicFramePr>
        <p:xfrm>
          <a:off x="4067175" y="2070100"/>
          <a:ext cx="2416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Equation" r:id="rId3" imgW="1181100" imgH="203200" progId="Equation.DSMT4">
                  <p:embed/>
                </p:oleObj>
              </mc:Choice>
              <mc:Fallback>
                <p:oleObj name="Equation" r:id="rId3" imgW="1181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175" y="2070100"/>
                        <a:ext cx="241617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6479" y="2917370"/>
            <a:ext cx="2541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Set each factor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equal to zero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676951"/>
              </p:ext>
            </p:extLst>
          </p:nvPr>
        </p:nvGraphicFramePr>
        <p:xfrm>
          <a:off x="3765550" y="3171825"/>
          <a:ext cx="33258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1" name="Equation" r:id="rId5" imgW="1625600" imgH="203200" progId="Equation.DSMT4">
                  <p:embed/>
                </p:oleObj>
              </mc:Choice>
              <mc:Fallback>
                <p:oleObj name="Equation" r:id="rId5" imgW="1625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5550" y="3171825"/>
                        <a:ext cx="33258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8879" y="4057674"/>
            <a:ext cx="96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Solve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707983"/>
              </p:ext>
            </p:extLst>
          </p:nvPr>
        </p:nvGraphicFramePr>
        <p:xfrm>
          <a:off x="4502150" y="4078288"/>
          <a:ext cx="21558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2" name="Equation" r:id="rId7" imgW="1054100" imgH="431800" progId="Equation.DSMT4">
                  <p:embed/>
                </p:oleObj>
              </mc:Choice>
              <mc:Fallback>
                <p:oleObj name="Equation" r:id="rId7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2150" y="4078288"/>
                        <a:ext cx="2155825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3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by factoring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18 = 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endParaRPr lang="en-US" i="1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065" y="2912679"/>
            <a:ext cx="315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the Trinomial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32975"/>
              </p:ext>
            </p:extLst>
          </p:nvPr>
        </p:nvGraphicFramePr>
        <p:xfrm>
          <a:off x="4143689" y="2958737"/>
          <a:ext cx="226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Equation" r:id="rId3" imgW="1104900" imgH="203200" progId="Equation.DSMT4">
                  <p:embed/>
                </p:oleObj>
              </mc:Choice>
              <mc:Fallback>
                <p:oleObj name="Equation" r:id="rId3" imgW="110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689" y="2958737"/>
                        <a:ext cx="22606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465" y="3806007"/>
            <a:ext cx="2541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Set each factor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equal to zero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752595"/>
              </p:ext>
            </p:extLst>
          </p:nvPr>
        </p:nvGraphicFramePr>
        <p:xfrm>
          <a:off x="3828624" y="4060462"/>
          <a:ext cx="3195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Equation" r:id="rId5" imgW="1562100" imgH="203200" progId="Equation.DSMT4">
                  <p:embed/>
                </p:oleObj>
              </mc:Choice>
              <mc:Fallback>
                <p:oleObj name="Equation" r:id="rId5" imgW="1562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8624" y="4060462"/>
                        <a:ext cx="31956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6865" y="4946311"/>
            <a:ext cx="96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Solve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636742"/>
              </p:ext>
            </p:extLst>
          </p:nvPr>
        </p:nvGraphicFramePr>
        <p:xfrm>
          <a:off x="4565650" y="5226050"/>
          <a:ext cx="20272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" name="Equation" r:id="rId7" imgW="990600" imgH="177800" progId="Equation.DSMT4">
                  <p:embed/>
                </p:oleObj>
              </mc:Choice>
              <mc:Fallback>
                <p:oleObj name="Equation" r:id="rId7" imgW="990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5650" y="5226050"/>
                        <a:ext cx="20272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2065" y="2094815"/>
            <a:ext cx="315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Put in standard form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07172"/>
              </p:ext>
            </p:extLst>
          </p:nvPr>
        </p:nvGraphicFramePr>
        <p:xfrm>
          <a:off x="4233863" y="2128838"/>
          <a:ext cx="20780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" name="Equation" r:id="rId9" imgW="1016000" imgH="215900" progId="Equation.DSMT4">
                  <p:embed/>
                </p:oleObj>
              </mc:Choice>
              <mc:Fallback>
                <p:oleObj name="Equation" r:id="rId9" imgW="1016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33863" y="2128838"/>
                        <a:ext cx="2078037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omic Sans MS"/>
                <a:cs typeface="Comic Sans MS"/>
              </a:rPr>
              <a:t>Vertex form of a quadratic function</a:t>
            </a:r>
          </a:p>
          <a:p>
            <a:pPr marL="0" indent="0" algn="ctr">
              <a:buNone/>
            </a:pPr>
            <a:r>
              <a:rPr lang="en-US" b="1" dirty="0" smtClean="0">
                <a:latin typeface="Comic Sans MS"/>
                <a:cs typeface="Comic Sans MS"/>
              </a:rPr>
              <a:t>y = </a:t>
            </a:r>
            <a:r>
              <a:rPr lang="en-US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b="1" i="1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( x – </a:t>
            </a:r>
            <a:r>
              <a:rPr lang="en-US" b="1" i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h </a:t>
            </a:r>
            <a:r>
              <a:rPr lang="en-US" b="1" dirty="0" smtClean="0">
                <a:latin typeface="Comic Sans MS"/>
                <a:cs typeface="Comic Sans MS"/>
              </a:rPr>
              <a:t>)</a:t>
            </a:r>
            <a:r>
              <a:rPr lang="en-US" b="1" baseline="30000" dirty="0" smtClean="0">
                <a:latin typeface="Comic Sans MS"/>
                <a:cs typeface="Comic Sans MS"/>
              </a:rPr>
              <a:t>2</a:t>
            </a:r>
            <a:r>
              <a:rPr lang="en-US" b="1" dirty="0" smtClean="0">
                <a:latin typeface="Comic Sans MS"/>
                <a:cs typeface="Comic Sans MS"/>
              </a:rPr>
              <a:t> + </a:t>
            </a:r>
            <a:r>
              <a:rPr lang="en-US" b="1" i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k</a:t>
            </a:r>
          </a:p>
          <a:p>
            <a:pPr algn="ctr"/>
            <a:endParaRPr lang="en-US" sz="1600" b="1" i="1" dirty="0" smtClean="0">
              <a:latin typeface="Comic Sans MS"/>
              <a:cs typeface="Comic Sans MS"/>
            </a:endParaRPr>
          </a:p>
          <a:p>
            <a:pPr algn="ctr"/>
            <a:endParaRPr lang="en-US" sz="1600" b="1" i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buFontTx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The graph has a vertex (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h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dirty="0" smtClean="0">
                <a:solidFill>
                  <a:srgbClr val="00B0F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k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>
              <a:buFontTx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The graph has an axis of symmetry at x = 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h</a:t>
            </a:r>
          </a:p>
          <a:p>
            <a:pPr>
              <a:buFontTx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The graph opens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up if a &gt; 0 </a:t>
            </a:r>
            <a:r>
              <a:rPr lang="en-US" dirty="0" smtClean="0">
                <a:latin typeface="Comic Sans MS"/>
                <a:cs typeface="Comic Sans MS"/>
              </a:rPr>
              <a:t>and opens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down if a &lt; 0</a:t>
            </a:r>
          </a:p>
          <a:p>
            <a:pPr>
              <a:buFontTx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The domain is all real numbers.</a:t>
            </a:r>
          </a:p>
          <a:p>
            <a:pPr>
              <a:buFontTx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The range is determined by the vertex and how the graph opens.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7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solve perfect square trinomial equations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10308" y="1498604"/>
            <a:ext cx="5785835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Section 4.6 Part 1</a:t>
            </a:r>
            <a:b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Completing the Square </a:t>
            </a:r>
            <a:endParaRPr lang="en-US" sz="4800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602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4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2900" algn="l"/>
                <a:tab pos="3200400" algn="l"/>
                <a:tab pos="3543300" algn="l"/>
                <a:tab pos="5486400" algn="l"/>
                <a:tab pos="60579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Simplify: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3200400" algn="l"/>
                <a:tab pos="3543300" algn="l"/>
                <a:tab pos="5486400" algn="l"/>
                <a:tab pos="60579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(2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1)(2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1)</a:t>
            </a:r>
            <a:r>
              <a:rPr lang="en-US" baseline="30000" dirty="0" smtClean="0">
                <a:latin typeface="Comic Sans MS"/>
                <a:cs typeface="Comic Sans MS"/>
              </a:rPr>
              <a:t>	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3200400" algn="l"/>
                <a:tab pos="3543300" algn="l"/>
                <a:tab pos="5486400" algn="l"/>
                <a:tab pos="6057900" algn="l"/>
              </a:tabLst>
            </a:pPr>
            <a:endParaRPr lang="en-US" baseline="30000" dirty="0">
              <a:latin typeface="Comic Sans MS"/>
              <a:cs typeface="Comic Sans MS"/>
            </a:endParaRPr>
          </a:p>
          <a:p>
            <a:pPr marL="400050" lvl="1" indent="0">
              <a:buNone/>
              <a:tabLst>
                <a:tab pos="342900" algn="l"/>
                <a:tab pos="1200150" algn="l"/>
                <a:tab pos="5486400" algn="l"/>
                <a:tab pos="60579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4x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- 4x + 1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3200400" algn="l"/>
                <a:tab pos="3543300" algn="l"/>
                <a:tab pos="5486400" algn="l"/>
                <a:tab pos="6057900" algn="l"/>
              </a:tabLst>
            </a:pPr>
            <a:endParaRPr lang="en-US" baseline="30000" dirty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3200400" algn="l"/>
                <a:tab pos="3543300" algn="l"/>
                <a:tab pos="5486400" algn="l"/>
                <a:tab pos="60579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+ 4)(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+ 4) – 3</a:t>
            </a:r>
            <a:r>
              <a:rPr lang="en-US" baseline="30000" dirty="0" smtClean="0">
                <a:latin typeface="Comic Sans MS"/>
                <a:cs typeface="Comic Sans MS"/>
              </a:rPr>
              <a:t>	</a:t>
            </a:r>
          </a:p>
          <a:p>
            <a:pPr marL="0" indent="0">
              <a:buNone/>
              <a:tabLst>
                <a:tab pos="342900" algn="l"/>
                <a:tab pos="3200400" algn="l"/>
                <a:tab pos="3543300" algn="l"/>
                <a:tab pos="5486400" algn="l"/>
                <a:tab pos="6057900" algn="l"/>
              </a:tabLst>
            </a:pPr>
            <a:endParaRPr lang="en-US" b="1" baseline="30000" dirty="0" smtClean="0">
              <a:latin typeface="Comic Sans MS"/>
              <a:cs typeface="Comic Sans MS"/>
            </a:endParaRPr>
          </a:p>
          <a:p>
            <a:pPr marL="0" lvl="1" indent="0">
              <a:buNone/>
              <a:tabLst>
                <a:tab pos="342900" algn="l"/>
                <a:tab pos="1146175" algn="l"/>
                <a:tab pos="3543300" algn="l"/>
                <a:tab pos="5486400" algn="l"/>
                <a:tab pos="6057900" algn="l"/>
              </a:tabLst>
            </a:pPr>
            <a:r>
              <a:rPr lang="en-US" b="1" baseline="30000" dirty="0">
                <a:latin typeface="Comic Sans MS"/>
                <a:cs typeface="Comic Sans MS"/>
              </a:rPr>
              <a:t>	</a:t>
            </a:r>
            <a:r>
              <a:rPr lang="en-US" b="1" baseline="30000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+ 8x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+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13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  <a:tabLst>
                <a:tab pos="342900" algn="l"/>
                <a:tab pos="1146175" algn="l"/>
                <a:tab pos="3543300" algn="l"/>
                <a:tab pos="5486400" algn="l"/>
                <a:tab pos="6057900" algn="l"/>
              </a:tabLst>
            </a:pPr>
            <a:endParaRPr lang="en-US" b="1" baseline="30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961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929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914400" algn="l"/>
              </a:tabLst>
              <a:defRPr/>
            </a:pPr>
            <a:r>
              <a:rPr lang="en-US" altLang="en-US" dirty="0">
                <a:latin typeface="Comic Sans MS"/>
                <a:cs typeface="Comic Sans MS"/>
              </a:rPr>
              <a:t>Solve by finding the square roots</a:t>
            </a:r>
            <a:r>
              <a:rPr lang="en-US" altLang="en-US" dirty="0" smtClean="0">
                <a:latin typeface="Comic Sans MS"/>
                <a:cs typeface="Comic Sans MS"/>
              </a:rPr>
              <a:t>.</a:t>
            </a:r>
            <a:endParaRPr lang="en-US" altLang="en-US" sz="4000" dirty="0"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  <a:tabLst>
                <a:tab pos="914400" algn="l"/>
              </a:tabLst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a.  3</a:t>
            </a:r>
            <a:r>
              <a:rPr lang="en-US" altLang="en-US" sz="2800" i="1" dirty="0" smtClean="0">
                <a:latin typeface="Comic Sans MS"/>
                <a:cs typeface="Comic Sans MS"/>
              </a:rPr>
              <a:t>x</a:t>
            </a:r>
            <a:r>
              <a:rPr lang="en-US" altLang="en-US" sz="2800" i="1" baseline="30000" dirty="0" smtClean="0">
                <a:latin typeface="Comic Sans MS"/>
                <a:cs typeface="Comic Sans MS"/>
              </a:rPr>
              <a:t>2</a:t>
            </a:r>
            <a:r>
              <a:rPr lang="en-US" altLang="en-US" sz="2800" i="1" dirty="0" smtClean="0">
                <a:latin typeface="Comic Sans MS"/>
                <a:cs typeface="Comic Sans MS"/>
              </a:rPr>
              <a:t> </a:t>
            </a:r>
            <a:r>
              <a:rPr lang="en-US" altLang="en-US" sz="2800" dirty="0">
                <a:latin typeface="Comic Sans MS"/>
                <a:cs typeface="Comic Sans MS"/>
              </a:rPr>
              <a:t>- 5 = </a:t>
            </a:r>
            <a:r>
              <a:rPr lang="en-US" altLang="en-US" sz="2800" dirty="0" smtClean="0">
                <a:latin typeface="Comic Sans MS"/>
                <a:cs typeface="Comic Sans MS"/>
              </a:rPr>
              <a:t>7						b.    4</a:t>
            </a:r>
            <a:r>
              <a:rPr lang="en-US" altLang="en-US" sz="2800" i="1" dirty="0" smtClean="0">
                <a:latin typeface="Comic Sans MS"/>
                <a:cs typeface="Comic Sans MS"/>
              </a:rPr>
              <a:t>x</a:t>
            </a:r>
            <a:r>
              <a:rPr lang="en-US" altLang="en-US" sz="2800" i="1" baseline="30000" dirty="0" smtClean="0">
                <a:latin typeface="Comic Sans MS"/>
                <a:cs typeface="Comic Sans MS"/>
              </a:rPr>
              <a:t>2</a:t>
            </a:r>
            <a:r>
              <a:rPr lang="en-US" altLang="en-US" sz="2800" i="1" dirty="0" smtClean="0">
                <a:latin typeface="Comic Sans MS"/>
                <a:cs typeface="Comic Sans MS"/>
              </a:rPr>
              <a:t> </a:t>
            </a:r>
            <a:r>
              <a:rPr lang="en-US" altLang="en-US" sz="2800" dirty="0">
                <a:latin typeface="Comic Sans MS"/>
                <a:cs typeface="Comic Sans MS"/>
              </a:rPr>
              <a:t>+ 10 = 46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42" y="2624206"/>
            <a:ext cx="11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5: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084782"/>
              </p:ext>
            </p:extLst>
          </p:nvPr>
        </p:nvGraphicFramePr>
        <p:xfrm>
          <a:off x="2521743" y="2644546"/>
          <a:ext cx="11414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" name="Equation" r:id="rId3" imgW="558800" imgH="215900" progId="Equation.DSMT4">
                  <p:embed/>
                </p:oleObj>
              </mc:Choice>
              <mc:Fallback>
                <p:oleObj name="Equation" r:id="rId3" imgW="558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1743" y="2644546"/>
                        <a:ext cx="114141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042" y="3288362"/>
            <a:ext cx="145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Divide 3: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621415"/>
              </p:ext>
            </p:extLst>
          </p:nvPr>
        </p:nvGraphicFramePr>
        <p:xfrm>
          <a:off x="2637698" y="3286125"/>
          <a:ext cx="9080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" name="Equation" r:id="rId5" imgW="444500" imgH="215900" progId="Equation.DSMT4">
                  <p:embed/>
                </p:oleObj>
              </mc:Choice>
              <mc:Fallback>
                <p:oleObj name="Equation" r:id="rId5" imgW="444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7698" y="3286125"/>
                        <a:ext cx="9080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042" y="3938742"/>
            <a:ext cx="199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Square root: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3956"/>
              </p:ext>
            </p:extLst>
          </p:nvPr>
        </p:nvGraphicFramePr>
        <p:xfrm>
          <a:off x="2624998" y="3975100"/>
          <a:ext cx="9350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" name="Equation" r:id="rId7" imgW="457200" imgH="177800" progId="Equation.DSMT4">
                  <p:embed/>
                </p:oleObj>
              </mc:Choice>
              <mc:Fallback>
                <p:oleObj name="Equation" r:id="rId7" imgW="457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4998" y="3975100"/>
                        <a:ext cx="9350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6973" y="2624206"/>
            <a:ext cx="2004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Subtract 10: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698579"/>
              </p:ext>
            </p:extLst>
          </p:nvPr>
        </p:nvGraphicFramePr>
        <p:xfrm>
          <a:off x="7297738" y="2644775"/>
          <a:ext cx="1244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" name="Equation" r:id="rId9" imgW="609600" imgH="215900" progId="Equation.DSMT4">
                  <p:embed/>
                </p:oleObj>
              </mc:Choice>
              <mc:Fallback>
                <p:oleObj name="Equation" r:id="rId9" imgW="609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97738" y="2644775"/>
                        <a:ext cx="12446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76973" y="3288362"/>
            <a:ext cx="145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Divide 4: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060139"/>
              </p:ext>
            </p:extLst>
          </p:nvPr>
        </p:nvGraphicFramePr>
        <p:xfrm>
          <a:off x="7477125" y="3286125"/>
          <a:ext cx="8810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2" name="Equation" r:id="rId11" imgW="431800" imgH="215900" progId="Equation.DSMT4">
                  <p:embed/>
                </p:oleObj>
              </mc:Choice>
              <mc:Fallback>
                <p:oleObj name="Equation" r:id="rId11" imgW="431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77125" y="3286125"/>
                        <a:ext cx="88106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76973" y="3938742"/>
            <a:ext cx="199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Square root: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950491"/>
              </p:ext>
            </p:extLst>
          </p:nvPr>
        </p:nvGraphicFramePr>
        <p:xfrm>
          <a:off x="7451929" y="3975100"/>
          <a:ext cx="9350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3" name="Equation" r:id="rId13" imgW="457200" imgH="177800" progId="Equation.DSMT4">
                  <p:embed/>
                </p:oleObj>
              </mc:Choice>
              <mc:Fallback>
                <p:oleObj name="Equation" r:id="rId13" imgW="457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51929" y="3975100"/>
                        <a:ext cx="9350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01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Comic Sans MS"/>
                <a:cs typeface="Comic Sans MS"/>
              </a:rPr>
              <a:t>REMINDER FROM SECTION 4.4 ON FACTORING:</a:t>
            </a:r>
          </a:p>
          <a:p>
            <a:pPr algn="ctr"/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hlink"/>
                </a:solidFill>
                <a:latin typeface="Comic Sans MS"/>
                <a:cs typeface="Comic Sans MS"/>
              </a:rPr>
              <a:t>Perfect square trinomial </a:t>
            </a:r>
            <a:r>
              <a:rPr lang="en-US" dirty="0" smtClean="0">
                <a:solidFill>
                  <a:schemeClr val="hlink"/>
                </a:solidFill>
                <a:latin typeface="Comic Sans MS"/>
                <a:cs typeface="Comic Sans MS"/>
              </a:rPr>
              <a:t>- the product you obtain when you square a binomial.  </a:t>
            </a:r>
          </a:p>
          <a:p>
            <a:endParaRPr lang="en-US" dirty="0" smtClean="0">
              <a:solidFill>
                <a:schemeClr val="hlin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Comic Sans MS"/>
                <a:cs typeface="Comic Sans MS"/>
              </a:rPr>
              <a:t>Ex. (</a:t>
            </a:r>
            <a:r>
              <a:rPr lang="en-US" dirty="0" err="1" smtClean="0">
                <a:solidFill>
                  <a:schemeClr val="accent1"/>
                </a:solidFill>
                <a:latin typeface="Comic Sans MS"/>
                <a:cs typeface="Comic Sans MS"/>
              </a:rPr>
              <a:t>a+b</a:t>
            </a:r>
            <a:r>
              <a:rPr lang="en-US" dirty="0" smtClean="0">
                <a:solidFill>
                  <a:schemeClr val="accent1"/>
                </a:solidFill>
                <a:latin typeface="Comic Sans MS"/>
                <a:cs typeface="Comic Sans MS"/>
              </a:rPr>
              <a:t>)² = a²+2ab+b² ; or (x+8)² = x²+2(8x)+8² = x</a:t>
            </a:r>
            <a:r>
              <a:rPr lang="en-US" baseline="30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omic Sans MS"/>
                <a:cs typeface="Comic Sans MS"/>
              </a:rPr>
              <a:t>+16x+64</a:t>
            </a:r>
          </a:p>
          <a:p>
            <a:endParaRPr lang="en-US" dirty="0" smtClean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mic Sans MS"/>
                <a:cs typeface="Comic Sans MS"/>
              </a:rPr>
              <a:t>Ex. (a-b)² = a²-2ab+b² ; or (y-5)² = y²-2(5y)+5² = y</a:t>
            </a:r>
            <a:r>
              <a:rPr lang="en-US" baseline="30000" dirty="0" smtClean="0">
                <a:solidFill>
                  <a:srgbClr val="7030A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Comic Sans MS"/>
                <a:cs typeface="Comic Sans MS"/>
              </a:rPr>
              <a:t>-10y+25</a:t>
            </a:r>
          </a:p>
          <a:p>
            <a:endParaRPr lang="en-US" dirty="0" smtClean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9514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</a:t>
            </a:r>
            <a:r>
              <a:rPr lang="en-US" dirty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1212096"/>
            <a:ext cx="847898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What are the solutions to 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+ 4x + 4 = 25?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079" y="2024042"/>
            <a:ext cx="114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54991"/>
              </p:ext>
            </p:extLst>
          </p:nvPr>
        </p:nvGraphicFramePr>
        <p:xfrm>
          <a:off x="2788860" y="1991994"/>
          <a:ext cx="1689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Equation" r:id="rId3" imgW="825500" imgH="241300" progId="Equation.DSMT4">
                  <p:embed/>
                </p:oleObj>
              </mc:Choice>
              <mc:Fallback>
                <p:oleObj name="Equation" r:id="rId3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8860" y="1991994"/>
                        <a:ext cx="1689100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4079" y="2859088"/>
            <a:ext cx="19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Square root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204388"/>
              </p:ext>
            </p:extLst>
          </p:nvPr>
        </p:nvGraphicFramePr>
        <p:xfrm>
          <a:off x="2957513" y="2957216"/>
          <a:ext cx="135096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Equation" r:id="rId5" imgW="660400" imgH="177800" progId="Equation.DSMT4">
                  <p:embed/>
                </p:oleObj>
              </mc:Choice>
              <mc:Fallback>
                <p:oleObj name="Equation" r:id="rId5" imgW="660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7513" y="2957216"/>
                        <a:ext cx="1350962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770058"/>
            <a:ext cx="177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Subtract 2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925078"/>
              </p:ext>
            </p:extLst>
          </p:nvPr>
        </p:nvGraphicFramePr>
        <p:xfrm>
          <a:off x="2957513" y="3868186"/>
          <a:ext cx="137636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Equation" r:id="rId7" imgW="673100" imgH="177800" progId="Equation.DSMT4">
                  <p:embed/>
                </p:oleObj>
              </mc:Choice>
              <mc:Fallback>
                <p:oleObj name="Equation" r:id="rId7" imgW="6731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7513" y="3868186"/>
                        <a:ext cx="1376362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69627"/>
              </p:ext>
            </p:extLst>
          </p:nvPr>
        </p:nvGraphicFramePr>
        <p:xfrm>
          <a:off x="2620963" y="4725988"/>
          <a:ext cx="20510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Equation" r:id="rId9" imgW="1003300" imgH="177800" progId="Equation.DSMT4">
                  <p:embed/>
                </p:oleObj>
              </mc:Choice>
              <mc:Fallback>
                <p:oleObj name="Equation" r:id="rId9" imgW="1003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0963" y="4725988"/>
                        <a:ext cx="2051050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24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274638"/>
            <a:ext cx="8705273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7" y="1057771"/>
            <a:ext cx="870527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What are to solutions of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14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+ 49 = 81?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079" y="2024042"/>
            <a:ext cx="114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51817"/>
              </p:ext>
            </p:extLst>
          </p:nvPr>
        </p:nvGraphicFramePr>
        <p:xfrm>
          <a:off x="2788860" y="1991994"/>
          <a:ext cx="1689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" name="Equation" r:id="rId3" imgW="825500" imgH="241300" progId="Equation.DSMT4">
                  <p:embed/>
                </p:oleObj>
              </mc:Choice>
              <mc:Fallback>
                <p:oleObj name="Equation" r:id="rId3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8860" y="1991994"/>
                        <a:ext cx="1689100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4079" y="2859088"/>
            <a:ext cx="19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Square root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01075"/>
              </p:ext>
            </p:extLst>
          </p:nvPr>
        </p:nvGraphicFramePr>
        <p:xfrm>
          <a:off x="2932113" y="2957513"/>
          <a:ext cx="140176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Equation" r:id="rId5" imgW="685800" imgH="177800" progId="Equation.DSMT4">
                  <p:embed/>
                </p:oleObj>
              </mc:Choice>
              <mc:Fallback>
                <p:oleObj name="Equation" r:id="rId5" imgW="6858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2113" y="2957513"/>
                        <a:ext cx="1401762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770058"/>
            <a:ext cx="105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7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6748"/>
              </p:ext>
            </p:extLst>
          </p:nvPr>
        </p:nvGraphicFramePr>
        <p:xfrm>
          <a:off x="3035300" y="3868738"/>
          <a:ext cx="12207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Equation" r:id="rId7" imgW="596900" imgH="177800" progId="Equation.DSMT4">
                  <p:embed/>
                </p:oleObj>
              </mc:Choice>
              <mc:Fallback>
                <p:oleObj name="Equation" r:id="rId7" imgW="5969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5300" y="3868738"/>
                        <a:ext cx="1220788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2190"/>
              </p:ext>
            </p:extLst>
          </p:nvPr>
        </p:nvGraphicFramePr>
        <p:xfrm>
          <a:off x="2582863" y="4725988"/>
          <a:ext cx="212883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Equation" r:id="rId9" imgW="1041400" imgH="177800" progId="Equation.DSMT4">
                  <p:embed/>
                </p:oleObj>
              </mc:Choice>
              <mc:Fallback>
                <p:oleObj name="Equation" r:id="rId9" imgW="1041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2863" y="4725988"/>
                        <a:ext cx="2128837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solve equations by completing the square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1498604"/>
            <a:ext cx="5483537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Section 4.6 Part 2</a:t>
            </a:r>
            <a:b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Completing the Square</a:t>
            </a:r>
            <a:endParaRPr lang="en-US" sz="4800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523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4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= 72</a:t>
            </a:r>
          </a:p>
          <a:p>
            <a:pPr marL="400050" lvl="1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 = ± 6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6x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= 54</a:t>
            </a:r>
          </a:p>
          <a:p>
            <a:pPr marL="400050" lvl="1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	x =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±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6403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Completing the square - </a:t>
            </a:r>
            <a:r>
              <a:rPr lang="en-US" dirty="0" smtClean="0">
                <a:solidFill>
                  <a:schemeClr val="hlink"/>
                </a:solidFill>
                <a:latin typeface="Comic Sans MS"/>
                <a:cs typeface="Comic Sans MS"/>
              </a:rPr>
              <a:t>the process of finding the last term of a perfect square trinomial. </a:t>
            </a:r>
          </a:p>
          <a:p>
            <a:pPr marL="0" indent="0">
              <a:buNone/>
            </a:pPr>
            <a:endParaRPr lang="en-US" dirty="0" smtClean="0">
              <a:solidFill>
                <a:schemeClr val="hlin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x² + </a:t>
            </a:r>
            <a:r>
              <a:rPr lang="en-US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bx</a:t>
            </a: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 + (b/2)² = (x + (b/2))²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2323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36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  <a:tabLst>
                <a:tab pos="914400" algn="l"/>
              </a:tabLst>
              <a:defRPr/>
            </a:pPr>
            <a:r>
              <a:rPr lang="en-US" altLang="en-US" dirty="0">
                <a:latin typeface="Comic Sans MS"/>
                <a:cs typeface="Comic Sans MS"/>
              </a:rPr>
              <a:t>Find the missing value to complete the square: </a:t>
            </a:r>
          </a:p>
          <a:p>
            <a:pPr marL="0" indent="0">
              <a:lnSpc>
                <a:spcPct val="120000"/>
              </a:lnSpc>
              <a:buNone/>
              <a:tabLst>
                <a:tab pos="914400" algn="l"/>
              </a:tabLst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a.  </a:t>
            </a:r>
            <a:r>
              <a:rPr lang="en-US" altLang="en-US" i="1" dirty="0" smtClean="0">
                <a:latin typeface="Comic Sans MS"/>
                <a:cs typeface="Comic Sans MS"/>
              </a:rPr>
              <a:t>x</a:t>
            </a:r>
            <a:r>
              <a:rPr lang="en-US" altLang="en-US" baseline="30000" dirty="0" smtClean="0">
                <a:latin typeface="Comic Sans MS"/>
                <a:cs typeface="Comic Sans MS"/>
              </a:rPr>
              <a:t>2</a:t>
            </a:r>
            <a:r>
              <a:rPr lang="en-US" altLang="en-US" dirty="0" smtClean="0">
                <a:latin typeface="Comic Sans MS"/>
                <a:cs typeface="Comic Sans MS"/>
              </a:rPr>
              <a:t> </a:t>
            </a:r>
            <a:r>
              <a:rPr lang="en-US" altLang="en-US" dirty="0">
                <a:latin typeface="Comic Sans MS"/>
                <a:cs typeface="Comic Sans MS"/>
              </a:rPr>
              <a:t>+ 20</a:t>
            </a:r>
            <a:r>
              <a:rPr lang="en-US" altLang="en-US" i="1" dirty="0">
                <a:latin typeface="Comic Sans MS"/>
                <a:cs typeface="Comic Sans MS"/>
              </a:rPr>
              <a:t>x</a:t>
            </a:r>
            <a:r>
              <a:rPr lang="en-US" altLang="en-US" dirty="0">
                <a:latin typeface="Comic Sans MS"/>
                <a:cs typeface="Comic Sans MS"/>
              </a:rPr>
              <a:t> </a:t>
            </a:r>
            <a:r>
              <a:rPr lang="en-US" altLang="en-US" dirty="0" smtClean="0">
                <a:latin typeface="Comic Sans MS"/>
                <a:cs typeface="Comic Sans MS"/>
              </a:rPr>
              <a:t>     </a:t>
            </a:r>
            <a:endParaRPr lang="en-US" altLang="en-US" dirty="0"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  <a:tabLst>
                <a:tab pos="914400" algn="l"/>
              </a:tabLst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	</a:t>
            </a:r>
            <a:r>
              <a:rPr lang="en-US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100</a:t>
            </a:r>
            <a:endParaRPr lang="en-US" alt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120000"/>
              </a:lnSpc>
              <a:buNone/>
              <a:tabLst>
                <a:tab pos="914400" algn="l"/>
              </a:tabLst>
              <a:defRPr/>
            </a:pPr>
            <a:endParaRPr lang="en-US" altLang="en-US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  <a:buFontTx/>
              <a:buAutoNum type="alphaLcParenR"/>
              <a:tabLst>
                <a:tab pos="914400" algn="l"/>
              </a:tabLst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 </a:t>
            </a:r>
            <a:r>
              <a:rPr lang="en-US" altLang="en-US" i="1" dirty="0" smtClean="0">
                <a:latin typeface="Comic Sans MS"/>
                <a:cs typeface="Comic Sans MS"/>
              </a:rPr>
              <a:t>x</a:t>
            </a:r>
            <a:r>
              <a:rPr lang="en-US" altLang="en-US" baseline="30000" dirty="0" smtClean="0">
                <a:latin typeface="Comic Sans MS"/>
                <a:cs typeface="Comic Sans MS"/>
              </a:rPr>
              <a:t>2</a:t>
            </a:r>
            <a:r>
              <a:rPr lang="en-US" altLang="en-US" dirty="0" smtClean="0">
                <a:latin typeface="Comic Sans MS"/>
                <a:cs typeface="Comic Sans MS"/>
              </a:rPr>
              <a:t> </a:t>
            </a:r>
            <a:r>
              <a:rPr lang="en-US" altLang="en-US" dirty="0">
                <a:latin typeface="Comic Sans MS"/>
                <a:cs typeface="Comic Sans MS"/>
              </a:rPr>
              <a:t>+ 18</a:t>
            </a:r>
            <a:r>
              <a:rPr lang="en-US" altLang="en-US" i="1" dirty="0">
                <a:latin typeface="Comic Sans MS"/>
                <a:cs typeface="Comic Sans MS"/>
              </a:rPr>
              <a:t>x</a:t>
            </a:r>
            <a:r>
              <a:rPr lang="en-US" altLang="en-US" dirty="0">
                <a:latin typeface="Comic Sans MS"/>
                <a:cs typeface="Comic Sans MS"/>
              </a:rPr>
              <a:t> </a:t>
            </a:r>
            <a:r>
              <a:rPr lang="en-US" altLang="en-US" dirty="0" smtClean="0">
                <a:latin typeface="Comic Sans MS"/>
                <a:cs typeface="Comic Sans MS"/>
              </a:rPr>
              <a:t>  </a:t>
            </a:r>
            <a:endParaRPr lang="en-US" alt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81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6718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79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Graph the function </a:t>
            </a:r>
            <a:r>
              <a:rPr lang="en-US" sz="2800" i="1" dirty="0" smtClean="0">
                <a:latin typeface="Comic Sans MS"/>
                <a:cs typeface="Comic Sans MS"/>
              </a:rPr>
              <a:t>f(x) = x</a:t>
            </a:r>
            <a:r>
              <a:rPr lang="en-US" sz="2800" i="1" baseline="30000" dirty="0" smtClean="0">
                <a:latin typeface="Comic Sans MS"/>
                <a:cs typeface="Comic Sans MS"/>
              </a:rPr>
              <a:t>2</a:t>
            </a:r>
            <a:r>
              <a:rPr lang="en-US" sz="2800" i="1" dirty="0" smtClean="0">
                <a:latin typeface="Comic Sans MS"/>
                <a:cs typeface="Comic Sans MS"/>
              </a:rPr>
              <a:t> – 5</a:t>
            </a:r>
            <a:r>
              <a:rPr lang="en-US" sz="2800" dirty="0" smtClean="0">
                <a:latin typeface="Comic Sans MS"/>
                <a:cs typeface="Comic Sans MS"/>
              </a:rPr>
              <a:t>.  How is the graph a translation of the graph of the parent function </a:t>
            </a:r>
            <a:r>
              <a:rPr lang="en-US" sz="2800" i="1" dirty="0" smtClean="0">
                <a:latin typeface="Comic Sans MS"/>
                <a:cs typeface="Comic Sans MS"/>
              </a:rPr>
              <a:t>f(x)</a:t>
            </a:r>
            <a:r>
              <a:rPr lang="en-US" sz="2800" dirty="0" smtClean="0">
                <a:latin typeface="Comic Sans MS"/>
                <a:cs typeface="Comic Sans MS"/>
              </a:rPr>
              <a:t> = x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4" descr="blank-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6" y="2213643"/>
            <a:ext cx="42449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5-01 at 8.24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6" y="2205219"/>
            <a:ext cx="4118109" cy="4097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9651" y="3193048"/>
            <a:ext cx="35366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graph shift down 5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units from the parent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function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670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Step to solving by completing the square: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Make sure leading coefficient = 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Isolate the terms with the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Add (b/2)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to both sides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Factor the perfect square trinomial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Solve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5557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0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+ 6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- 12 = 0.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9975" y="2032906"/>
            <a:ext cx="1860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6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 = 12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476" y="2032906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12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476" y="2668717"/>
            <a:ext cx="174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(b/2)</a:t>
            </a:r>
            <a:r>
              <a:rPr lang="en-US" sz="2400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en-US" sz="24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(6/2)</a:t>
            </a:r>
            <a:r>
              <a:rPr lang="en-US" sz="2400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= 9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590" y="3864597"/>
            <a:ext cx="114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975" y="3038049"/>
            <a:ext cx="238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+ 6x + 9 = 21 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975" y="3864597"/>
            <a:ext cx="190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(x + 3)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= 21 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590" y="4721101"/>
            <a:ext cx="96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Solve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743613"/>
              </p:ext>
            </p:extLst>
          </p:nvPr>
        </p:nvGraphicFramePr>
        <p:xfrm>
          <a:off x="3659975" y="4663654"/>
          <a:ext cx="17160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3" imgW="838200" imgH="254000" progId="Equation.DSMT4">
                  <p:embed/>
                </p:oleObj>
              </mc:Choice>
              <mc:Fallback>
                <p:oleObj name="Equation" r:id="rId3" imgW="838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9975" y="4663654"/>
                        <a:ext cx="1716088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696158"/>
              </p:ext>
            </p:extLst>
          </p:nvPr>
        </p:nvGraphicFramePr>
        <p:xfrm>
          <a:off x="3659975" y="5531427"/>
          <a:ext cx="17160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5" imgW="838200" imgH="254000" progId="Equation.DSMT4">
                  <p:embed/>
                </p:oleObj>
              </mc:Choice>
              <mc:Fallback>
                <p:oleObj name="Equation" r:id="rId5" imgW="838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9975" y="5531427"/>
                        <a:ext cx="1716088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53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4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+ 8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2 = 0.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9975" y="2207052"/>
            <a:ext cx="167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+ 4x = 1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876" y="220705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1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876" y="2862770"/>
            <a:ext cx="174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(b/2)</a:t>
            </a:r>
            <a:r>
              <a:rPr lang="en-US" sz="2400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en-US" sz="24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(4/2)</a:t>
            </a:r>
            <a:r>
              <a:rPr lang="en-US" sz="2400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= 4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432" y="3904058"/>
            <a:ext cx="114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975" y="3001269"/>
            <a:ext cx="224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+ 4x + 4 = 5 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9975" y="3927061"/>
            <a:ext cx="176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(x + 2)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= 5 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9432" y="4721101"/>
            <a:ext cx="96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Solve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013250"/>
              </p:ext>
            </p:extLst>
          </p:nvPr>
        </p:nvGraphicFramePr>
        <p:xfrm>
          <a:off x="3724275" y="4651375"/>
          <a:ext cx="15859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3" imgW="774700" imgH="266700" progId="Equation.DSMT4">
                  <p:embed/>
                </p:oleObj>
              </mc:Choice>
              <mc:Fallback>
                <p:oleObj name="Equation" r:id="rId3" imgW="7747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4275" y="4651375"/>
                        <a:ext cx="1585913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70249"/>
              </p:ext>
            </p:extLst>
          </p:nvPr>
        </p:nvGraphicFramePr>
        <p:xfrm>
          <a:off x="3724275" y="5518150"/>
          <a:ext cx="15859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5" imgW="774700" imgH="266700" progId="Equation.DSMT4">
                  <p:embed/>
                </p:oleObj>
              </mc:Choice>
              <mc:Fallback>
                <p:oleObj name="Equation" r:id="rId5" imgW="7747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4275" y="5518150"/>
                        <a:ext cx="1585913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59975" y="1571241"/>
            <a:ext cx="218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+ 4x – 1 = 0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876" y="1571241"/>
            <a:ext cx="135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Divide 2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865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solve quadratic equations using the quadratic formula.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Section 4.7</a:t>
            </a:r>
            <a:b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4D5843"/>
                </a:solidFill>
                <a:latin typeface="Comic Sans MS"/>
                <a:cs typeface="Comic Sans MS"/>
              </a:rPr>
              <a:t>The Quadratic Formula</a:t>
            </a:r>
            <a:endParaRPr lang="en-US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855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Write each quadratic in standard form.</a:t>
            </a:r>
          </a:p>
          <a:p>
            <a:pPr marL="514350" indent="-514350">
              <a:buFont typeface="+mj-lt"/>
              <a:buAutoNum type="arabicPeriod"/>
              <a:tabLst>
                <a:tab pos="520700" algn="l"/>
                <a:tab pos="3200400" algn="l"/>
                <a:tab pos="3721100" algn="l"/>
                <a:tab pos="5486400" algn="l"/>
                <a:tab pos="60579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y = 8 – 10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baseline="30000" dirty="0">
                <a:latin typeface="Comic Sans MS"/>
                <a:cs typeface="Comic Sans MS"/>
              </a:rPr>
              <a:t>	</a:t>
            </a:r>
            <a:r>
              <a:rPr lang="en-US" baseline="30000" dirty="0" smtClean="0">
                <a:latin typeface="Comic Sans MS"/>
                <a:cs typeface="Comic Sans MS"/>
              </a:rPr>
              <a:t>	               </a:t>
            </a:r>
            <a:r>
              <a:rPr lang="en-US" dirty="0" smtClean="0">
                <a:latin typeface="Comic Sans MS"/>
                <a:cs typeface="Comic Sans MS"/>
              </a:rPr>
              <a:t>2.  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+ 2)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1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92838"/>
              </p:ext>
            </p:extLst>
          </p:nvPr>
        </p:nvGraphicFramePr>
        <p:xfrm>
          <a:off x="979488" y="3167063"/>
          <a:ext cx="1819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Equation" r:id="rId3" imgW="889000" imgH="254000" progId="Equation.DSMT4">
                  <p:embed/>
                </p:oleObj>
              </mc:Choice>
              <mc:Fallback>
                <p:oleObj name="Equation" r:id="rId3" imgW="8890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9488" y="3167063"/>
                        <a:ext cx="181927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98116"/>
              </p:ext>
            </p:extLst>
          </p:nvPr>
        </p:nvGraphicFramePr>
        <p:xfrm>
          <a:off x="5680075" y="3167063"/>
          <a:ext cx="2000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Equation" r:id="rId5" imgW="977900" imgH="254000" progId="Equation.DSMT4">
                  <p:embed/>
                </p:oleObj>
              </mc:Choice>
              <mc:Fallback>
                <p:oleObj name="Equation" r:id="rId5" imgW="977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0075" y="3167063"/>
                        <a:ext cx="200025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82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The Quadratic Formula</a:t>
            </a:r>
          </a:p>
          <a:p>
            <a:pPr marL="0" indent="0" algn="ctr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448552"/>
              </p:ext>
            </p:extLst>
          </p:nvPr>
        </p:nvGraphicFramePr>
        <p:xfrm>
          <a:off x="1824038" y="2571750"/>
          <a:ext cx="56896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3" imgW="1257300" imgH="469900" progId="Equation.DSMT4">
                  <p:embed/>
                </p:oleObj>
              </mc:Choice>
              <mc:Fallback>
                <p:oleObj name="Equation" r:id="rId3" imgW="1257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4038" y="2571750"/>
                        <a:ext cx="5689600" cy="212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1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92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Use the Quadratic Formula to solve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+ 23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+ 40 = 0.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48002"/>
              </p:ext>
            </p:extLst>
          </p:nvPr>
        </p:nvGraphicFramePr>
        <p:xfrm>
          <a:off x="2420961" y="2341563"/>
          <a:ext cx="34226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Equation" r:id="rId3" imgW="1689100" imgH="495300" progId="Equation.DSMT4">
                  <p:embed/>
                </p:oleObj>
              </mc:Choice>
              <mc:Fallback>
                <p:oleObj name="Equation" r:id="rId3" imgW="1689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0961" y="2341563"/>
                        <a:ext cx="34226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4839" y="2571750"/>
            <a:ext cx="10839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a = 3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 = 23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c = 40 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788637"/>
              </p:ext>
            </p:extLst>
          </p:nvPr>
        </p:nvGraphicFramePr>
        <p:xfrm>
          <a:off x="2678113" y="3370263"/>
          <a:ext cx="29067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Equation" r:id="rId5" imgW="1435100" imgH="469900" progId="Equation.DSMT4">
                  <p:embed/>
                </p:oleObj>
              </mc:Choice>
              <mc:Fallback>
                <p:oleObj name="Equation" r:id="rId5" imgW="1435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8113" y="3370263"/>
                        <a:ext cx="290671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435205"/>
              </p:ext>
            </p:extLst>
          </p:nvPr>
        </p:nvGraphicFramePr>
        <p:xfrm>
          <a:off x="3154363" y="4475163"/>
          <a:ext cx="19542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0" name="Equation" r:id="rId7" imgW="965200" imgH="469900" progId="Equation.DSMT4">
                  <p:embed/>
                </p:oleObj>
              </mc:Choice>
              <mc:Fallback>
                <p:oleObj name="Equation" r:id="rId7" imgW="965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4363" y="4475163"/>
                        <a:ext cx="195421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710933"/>
              </p:ext>
            </p:extLst>
          </p:nvPr>
        </p:nvGraphicFramePr>
        <p:xfrm>
          <a:off x="3333750" y="5465763"/>
          <a:ext cx="15938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1" name="Equation" r:id="rId9" imgW="787400" imgH="431800" progId="Equation.DSMT4">
                  <p:embed/>
                </p:oleObj>
              </mc:Choice>
              <mc:Fallback>
                <p:oleObj name="Equation" r:id="rId9" imgW="787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3750" y="5465763"/>
                        <a:ext cx="1593850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47810"/>
              </p:ext>
            </p:extLst>
          </p:nvPr>
        </p:nvGraphicFramePr>
        <p:xfrm>
          <a:off x="5795549" y="5427663"/>
          <a:ext cx="21336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2" name="Equation" r:id="rId11" imgW="1054100" imgH="431800" progId="Equation.DSMT4">
                  <p:embed/>
                </p:oleObj>
              </mc:Choice>
              <mc:Fallback>
                <p:oleObj name="Equation" r:id="rId11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5549" y="5427663"/>
                        <a:ext cx="2133600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75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= 4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81456"/>
              </p:ext>
            </p:extLst>
          </p:nvPr>
        </p:nvGraphicFramePr>
        <p:xfrm>
          <a:off x="4729163" y="1766888"/>
          <a:ext cx="32670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7" name="Equation" r:id="rId3" imgW="1612900" imgH="495300" progId="Equation.DSMT4">
                  <p:embed/>
                </p:oleObj>
              </mc:Choice>
              <mc:Fallback>
                <p:oleObj name="Equation" r:id="rId3" imgW="16129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9163" y="1766888"/>
                        <a:ext cx="3267075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971586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A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dd 4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82141"/>
              </p:ext>
            </p:extLst>
          </p:nvPr>
        </p:nvGraphicFramePr>
        <p:xfrm>
          <a:off x="4984750" y="3017838"/>
          <a:ext cx="22383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8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0" y="3017838"/>
                        <a:ext cx="22383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14810"/>
              </p:ext>
            </p:extLst>
          </p:nvPr>
        </p:nvGraphicFramePr>
        <p:xfrm>
          <a:off x="4740275" y="4175125"/>
          <a:ext cx="17748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" name="Equation" r:id="rId7" imgW="876300" imgH="469900" progId="Equation.DSMT4">
                  <p:embed/>
                </p:oleObj>
              </mc:Choice>
              <mc:Fallback>
                <p:oleObj name="Equation" r:id="rId7" imgW="876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0275" y="4175125"/>
                        <a:ext cx="17748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891375"/>
              </p:ext>
            </p:extLst>
          </p:nvPr>
        </p:nvGraphicFramePr>
        <p:xfrm>
          <a:off x="4510088" y="5389563"/>
          <a:ext cx="187642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0" name="Equation" r:id="rId9" imgW="927100" imgH="469900" progId="Equation.DSMT4">
                  <p:embed/>
                </p:oleObj>
              </mc:Choice>
              <mc:Fallback>
                <p:oleObj name="Equation" r:id="rId9" imgW="927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0088" y="5389563"/>
                        <a:ext cx="1876425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2834"/>
              </p:ext>
            </p:extLst>
          </p:nvPr>
        </p:nvGraphicFramePr>
        <p:xfrm>
          <a:off x="7110413" y="5389563"/>
          <a:ext cx="167163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1" name="Equation" r:id="rId11" imgW="825500" imgH="469900" progId="Equation.DSMT4">
                  <p:embed/>
                </p:oleObj>
              </mc:Choice>
              <mc:Fallback>
                <p:oleObj name="Equation" r:id="rId11" imgW="825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10413" y="5389563"/>
                        <a:ext cx="1671637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93551" y="2770099"/>
            <a:ext cx="10054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a = 3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 = 2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c = -4 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10138"/>
              </p:ext>
            </p:extLst>
          </p:nvPr>
        </p:nvGraphicFramePr>
        <p:xfrm>
          <a:off x="1653864" y="1971586"/>
          <a:ext cx="2108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2" name="Equation" r:id="rId13" imgW="1041400" imgH="215900" progId="Equation.DSMT4">
                  <p:embed/>
                </p:oleObj>
              </mc:Choice>
              <mc:Fallback>
                <p:oleObj name="Equation" r:id="rId13" imgW="1041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53864" y="1971586"/>
                        <a:ext cx="21082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470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perform operations with complex numbers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916446"/>
            <a:ext cx="5483537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Section 4.8 Part 1</a:t>
            </a:r>
            <a:b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Complex Numbers</a:t>
            </a:r>
            <a:endParaRPr lang="en-US" sz="4800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679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Simplify.</a:t>
            </a:r>
            <a:br>
              <a:rPr lang="en-US" dirty="0" smtClean="0">
                <a:latin typeface="Comic Sans MS"/>
                <a:cs typeface="Comic Sans MS"/>
              </a:rPr>
            </a:b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0388"/>
              </p:ext>
            </p:extLst>
          </p:nvPr>
        </p:nvGraphicFramePr>
        <p:xfrm>
          <a:off x="904875" y="2339975"/>
          <a:ext cx="7781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Equation" r:id="rId3" imgW="3429000" imgH="266700" progId="Equation.DSMT4">
                  <p:embed/>
                </p:oleObj>
              </mc:Choice>
              <mc:Fallback>
                <p:oleObj name="Equation" r:id="rId3" imgW="3429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875" y="2339975"/>
                        <a:ext cx="778192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673000"/>
              </p:ext>
            </p:extLst>
          </p:nvPr>
        </p:nvGraphicFramePr>
        <p:xfrm>
          <a:off x="1176338" y="3495675"/>
          <a:ext cx="231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6338" y="3495675"/>
                        <a:ext cx="231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385501"/>
              </p:ext>
            </p:extLst>
          </p:nvPr>
        </p:nvGraphicFramePr>
        <p:xfrm>
          <a:off x="3317875" y="3495675"/>
          <a:ext cx="333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Equation" r:id="rId7" imgW="165100" imgH="165100" progId="Equation.DSMT4">
                  <p:embed/>
                </p:oleObj>
              </mc:Choice>
              <mc:Fallback>
                <p:oleObj name="Equation" r:id="rId7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7875" y="3495675"/>
                        <a:ext cx="3333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034768"/>
              </p:ext>
            </p:extLst>
          </p:nvPr>
        </p:nvGraphicFramePr>
        <p:xfrm>
          <a:off x="5557838" y="3513138"/>
          <a:ext cx="4111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" name="Equation" r:id="rId9" imgW="203200" imgH="177800" progId="Equation.DSMT4">
                  <p:embed/>
                </p:oleObj>
              </mc:Choice>
              <mc:Fallback>
                <p:oleObj name="Equation" r:id="rId9" imgW="203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57838" y="3513138"/>
                        <a:ext cx="411162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469117"/>
              </p:ext>
            </p:extLst>
          </p:nvPr>
        </p:nvGraphicFramePr>
        <p:xfrm>
          <a:off x="7494588" y="3513138"/>
          <a:ext cx="12080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" name="Equation" r:id="rId11" imgW="596900" imgH="177800" progId="Equation.DSMT4">
                  <p:embed/>
                </p:oleObj>
              </mc:Choice>
              <mc:Fallback>
                <p:oleObj name="Equation" r:id="rId11" imgW="5969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94588" y="3513138"/>
                        <a:ext cx="1208087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05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79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Graph the function </a:t>
            </a:r>
            <a:r>
              <a:rPr lang="en-US" sz="2800" i="1" dirty="0" smtClean="0">
                <a:latin typeface="Comic Sans MS"/>
                <a:cs typeface="Comic Sans MS"/>
              </a:rPr>
              <a:t>f(x) = </a:t>
            </a:r>
            <a:r>
              <a:rPr lang="en-US" sz="2800" dirty="0" smtClean="0">
                <a:latin typeface="Comic Sans MS"/>
                <a:cs typeface="Comic Sans MS"/>
              </a:rPr>
              <a:t>-3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i="1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.  How is the graph a translation of the graph of the parent function </a:t>
            </a:r>
            <a:r>
              <a:rPr lang="en-US" sz="2800" i="1" dirty="0" smtClean="0">
                <a:latin typeface="Comic Sans MS"/>
                <a:cs typeface="Comic Sans MS"/>
              </a:rPr>
              <a:t>f(x)</a:t>
            </a:r>
            <a:r>
              <a:rPr lang="en-US" sz="2800" dirty="0" smtClean="0">
                <a:latin typeface="Comic Sans MS"/>
                <a:cs typeface="Comic Sans MS"/>
              </a:rPr>
              <a:t> = x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4" descr="blank-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6" y="2213643"/>
            <a:ext cx="42449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5-01 at 8.25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6" y="2213643"/>
            <a:ext cx="4067144" cy="4083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9651" y="3193048"/>
            <a:ext cx="36905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graph reflects and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stretches by 3 from the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parent function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9522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defTabSz="91440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en-US" sz="26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i</a:t>
            </a:r>
            <a:r>
              <a:rPr kumimoji="0" lang="en-US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-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  <a:cs typeface="Comic Sans MS"/>
              </a:rPr>
              <a:t>the imaginary number that is defined as the number whose square is -1. </a:t>
            </a:r>
          </a:p>
          <a:p>
            <a:pPr lvl="0" algn="ctr" defTabSz="91440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endParaRPr lang="en-US" sz="2600" kern="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0" algn="ctr" defTabSz="91440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2600" i="1" kern="0" noProof="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i</a:t>
            </a:r>
            <a:r>
              <a:rPr lang="en-US" sz="2600" i="1" kern="0" baseline="30000" noProof="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noProof="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noProof="0" dirty="0" smtClean="0">
                <a:latin typeface="Comic Sans MS"/>
                <a:cs typeface="Comic Sans MS"/>
              </a:rPr>
              <a:t>= -1</a:t>
            </a:r>
            <a:endParaRPr kumimoji="0" lang="en-US" sz="26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7760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Simplify.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41112"/>
              </p:ext>
            </p:extLst>
          </p:nvPr>
        </p:nvGraphicFramePr>
        <p:xfrm>
          <a:off x="1100863" y="2225675"/>
          <a:ext cx="59467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" name="Equation" r:id="rId3" imgW="1828800" imgH="266700" progId="Equation.DSMT4">
                  <p:embed/>
                </p:oleObj>
              </mc:Choice>
              <mc:Fallback>
                <p:oleObj name="Equation" r:id="rId3" imgW="18288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863" y="2225675"/>
                        <a:ext cx="59467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51069"/>
              </p:ext>
            </p:extLst>
          </p:nvPr>
        </p:nvGraphicFramePr>
        <p:xfrm>
          <a:off x="1486286" y="3262709"/>
          <a:ext cx="1649037" cy="80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" name="Equation" r:id="rId5" imgW="546100" imgH="266700" progId="Equation.DSMT4">
                  <p:embed/>
                </p:oleObj>
              </mc:Choice>
              <mc:Fallback>
                <p:oleObj name="Equation" r:id="rId5" imgW="546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6286" y="3262709"/>
                        <a:ext cx="1649037" cy="800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735535"/>
              </p:ext>
            </p:extLst>
          </p:nvPr>
        </p:nvGraphicFramePr>
        <p:xfrm>
          <a:off x="2062901" y="4464050"/>
          <a:ext cx="565419" cy="60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" name="Equation" r:id="rId7" imgW="165100" imgH="177800" progId="Equation.DSMT4">
                  <p:embed/>
                </p:oleObj>
              </mc:Choice>
              <mc:Fallback>
                <p:oleObj name="Equation" r:id="rId7" imgW="1651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2901" y="4464050"/>
                        <a:ext cx="565419" cy="605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61347"/>
              </p:ext>
            </p:extLst>
          </p:nvPr>
        </p:nvGraphicFramePr>
        <p:xfrm>
          <a:off x="5676900" y="3414713"/>
          <a:ext cx="16891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" name="Equation" r:id="rId9" imgW="558800" imgH="266700" progId="Equation.DSMT4">
                  <p:embed/>
                </p:oleObj>
              </mc:Choice>
              <mc:Fallback>
                <p:oleObj name="Equation" r:id="rId9" imgW="5588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76900" y="3414713"/>
                        <a:ext cx="1689100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405298"/>
              </p:ext>
            </p:extLst>
          </p:nvPr>
        </p:nvGraphicFramePr>
        <p:xfrm>
          <a:off x="6054725" y="4465638"/>
          <a:ext cx="10001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11" imgW="292100" imgH="266700" progId="Equation.DSMT4">
                  <p:embed/>
                </p:oleObj>
              </mc:Choice>
              <mc:Fallback>
                <p:oleObj name="Equation" r:id="rId11" imgW="292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54725" y="4465638"/>
                        <a:ext cx="10001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77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09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Simplify (3 + 6</a:t>
            </a:r>
            <a:r>
              <a:rPr lang="en-US" i="1" dirty="0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) – (4 – 8</a:t>
            </a:r>
            <a:r>
              <a:rPr lang="en-US" i="1" dirty="0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).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	(3 – 4) + (6 + 8)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	-1 + 14i</a:t>
            </a:r>
          </a:p>
        </p:txBody>
      </p:sp>
    </p:spTree>
    <p:extLst>
      <p:ext uri="{BB962C8B-B14F-4D97-AF65-F5344CB8AC3E}">
        <p14:creationId xmlns:p14="http://schemas.microsoft.com/office/powerpoint/2010/main" val="187243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60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Find each product.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Comic Sans MS"/>
                <a:cs typeface="Comic Sans MS"/>
              </a:rPr>
              <a:t>(3</a:t>
            </a:r>
            <a:r>
              <a:rPr lang="en-US" i="1" dirty="0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)(8</a:t>
            </a:r>
            <a:r>
              <a:rPr lang="en-US" i="1" dirty="0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hlin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hlink"/>
                </a:solidFill>
                <a:latin typeface="Comic Sans MS"/>
                <a:cs typeface="Comic Sans MS"/>
              </a:rPr>
              <a:t>		24i</a:t>
            </a:r>
            <a:r>
              <a:rPr lang="en-US" baseline="30000" dirty="0" smtClean="0">
                <a:solidFill>
                  <a:schemeClr val="hlink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chemeClr val="hlink"/>
                </a:solidFill>
                <a:latin typeface="Comic Sans MS"/>
                <a:cs typeface="Comic Sans MS"/>
              </a:rPr>
              <a:t> = 24(-1) =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-24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b) (3 – 7</a:t>
            </a:r>
            <a:r>
              <a:rPr lang="en-US" i="1" dirty="0" smtClean="0">
                <a:latin typeface="Comic Sans MS"/>
                <a:cs typeface="Comic Sans MS"/>
              </a:rPr>
              <a:t>i</a:t>
            </a:r>
            <a:r>
              <a:rPr lang="en-US" i="1" baseline="30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)(2 – 4</a:t>
            </a:r>
            <a:r>
              <a:rPr lang="en-US" i="1" dirty="0" smtClean="0">
                <a:latin typeface="Comic Sans MS"/>
                <a:cs typeface="Comic Sans MS"/>
              </a:rPr>
              <a:t>i</a:t>
            </a:r>
            <a:r>
              <a:rPr lang="en-US" i="1" baseline="30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hlink"/>
                </a:solidFill>
              </a:rPr>
              <a:t>		</a:t>
            </a:r>
            <a:r>
              <a:rPr lang="en-US" dirty="0" smtClean="0">
                <a:solidFill>
                  <a:schemeClr val="hlink"/>
                </a:solidFill>
                <a:latin typeface="Comic Sans MS"/>
                <a:cs typeface="Comic Sans MS"/>
              </a:rPr>
              <a:t>6 – 12i - 14i + 28i</a:t>
            </a:r>
            <a:r>
              <a:rPr lang="en-US" baseline="30000" dirty="0" smtClean="0">
                <a:solidFill>
                  <a:schemeClr val="hlink"/>
                </a:solidFill>
                <a:latin typeface="Comic Sans MS"/>
                <a:cs typeface="Comic Sans MS"/>
              </a:rPr>
              <a:t>2 </a:t>
            </a:r>
            <a:r>
              <a:rPr lang="en-US" dirty="0" smtClean="0">
                <a:solidFill>
                  <a:schemeClr val="hlink"/>
                </a:solidFill>
                <a:latin typeface="Comic Sans MS"/>
                <a:cs typeface="Comic Sans MS"/>
              </a:rPr>
              <a:t> = 6 – 26i -28</a:t>
            </a:r>
          </a:p>
          <a:p>
            <a:pPr marL="0" indent="0">
              <a:buNone/>
            </a:pP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chemeClr val="hlink"/>
                </a:solidFill>
                <a:latin typeface="Comic Sans MS"/>
                <a:cs typeface="Comic Sans MS"/>
              </a:rPr>
              <a:t>								 =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-22 – 26i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1832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Students will be able to find complex number solutions of quadratic equations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4" y="316647"/>
            <a:ext cx="5483537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Section 4.8 Part 2</a:t>
            </a:r>
            <a:b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</a:br>
            <a:r>
              <a:rPr lang="en-US" sz="4800" dirty="0" smtClean="0">
                <a:solidFill>
                  <a:srgbClr val="4D5843"/>
                </a:solidFill>
                <a:latin typeface="Comic Sans MS"/>
                <a:cs typeface="Comic Sans MS"/>
              </a:rPr>
              <a:t>Complex Numbers </a:t>
            </a:r>
            <a:endParaRPr lang="en-US" sz="4800" dirty="0">
              <a:solidFill>
                <a:srgbClr val="4D584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742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32 = 0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393169"/>
              </p:ext>
            </p:extLst>
          </p:nvPr>
        </p:nvGraphicFramePr>
        <p:xfrm>
          <a:off x="1503363" y="2622550"/>
          <a:ext cx="15652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3" imgW="457200" imgH="177800" progId="Equation.DSMT4">
                  <p:embed/>
                </p:oleObj>
              </mc:Choice>
              <mc:Fallback>
                <p:oleObj name="Equation" r:id="rId3" imgW="457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3363" y="2622550"/>
                        <a:ext cx="1565275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73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891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Solve 9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+ 54 = 0.</a:t>
            </a:r>
          </a:p>
          <a:p>
            <a:pPr>
              <a:lnSpc>
                <a:spcPct val="120000"/>
              </a:lnSpc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856441"/>
              </p:ext>
            </p:extLst>
          </p:nvPr>
        </p:nvGraphicFramePr>
        <p:xfrm>
          <a:off x="3226348" y="1897671"/>
          <a:ext cx="19081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3" name="Equation" r:id="rId3" imgW="685800" imgH="215900" progId="Equation.DSMT4">
                  <p:embed/>
                </p:oleObj>
              </mc:Choice>
              <mc:Fallback>
                <p:oleObj name="Equation" r:id="rId3" imgW="685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6348" y="1897671"/>
                        <a:ext cx="190817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5476" y="2032906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Subtract 54 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52754"/>
              </p:ext>
            </p:extLst>
          </p:nvPr>
        </p:nvGraphicFramePr>
        <p:xfrm>
          <a:off x="3471863" y="2509838"/>
          <a:ext cx="14144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Equation" r:id="rId5" imgW="508000" imgH="215900" progId="Equation.DSMT4">
                  <p:embed/>
                </p:oleObj>
              </mc:Choice>
              <mc:Fallback>
                <p:oleObj name="Equation" r:id="rId5" imgW="508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1863" y="2509838"/>
                        <a:ext cx="141446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476" y="2645426"/>
            <a:ext cx="135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Divide 9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558402"/>
              </p:ext>
            </p:extLst>
          </p:nvPr>
        </p:nvGraphicFramePr>
        <p:xfrm>
          <a:off x="3332711" y="3144838"/>
          <a:ext cx="180181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7" imgW="647700" imgH="266700" progId="Equation.DSMT4">
                  <p:embed/>
                </p:oleObj>
              </mc:Choice>
              <mc:Fallback>
                <p:oleObj name="Equation" r:id="rId7" imgW="6477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2711" y="3144838"/>
                        <a:ext cx="1801812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5476" y="3349622"/>
            <a:ext cx="1946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Square Root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97719"/>
              </p:ext>
            </p:extLst>
          </p:nvPr>
        </p:nvGraphicFramePr>
        <p:xfrm>
          <a:off x="3330575" y="4111625"/>
          <a:ext cx="16970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Equation" r:id="rId9" imgW="609600" imgH="266700" progId="Equation.DSMT4">
                  <p:embed/>
                </p:oleObj>
              </mc:Choice>
              <mc:Fallback>
                <p:oleObj name="Equation" r:id="rId9" imgW="6096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0575" y="4111625"/>
                        <a:ext cx="1697038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5476" y="4316710"/>
            <a:ext cx="1375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3809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8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+ 5 = 4x.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94255"/>
              </p:ext>
            </p:extLst>
          </p:nvPr>
        </p:nvGraphicFramePr>
        <p:xfrm>
          <a:off x="4442373" y="1897063"/>
          <a:ext cx="27209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7" name="Equation" r:id="rId3" imgW="977900" imgH="215900" progId="Equation.DSMT4">
                  <p:embed/>
                </p:oleObj>
              </mc:Choice>
              <mc:Fallback>
                <p:oleObj name="Equation" r:id="rId3" imgW="9779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2373" y="1897063"/>
                        <a:ext cx="272097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5476" y="2032906"/>
            <a:ext cx="3222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Put in Standard form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476" y="2645426"/>
            <a:ext cx="2877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Put into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Quadratic Formula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04824"/>
              </p:ext>
            </p:extLst>
          </p:nvPr>
        </p:nvGraphicFramePr>
        <p:xfrm>
          <a:off x="7307263" y="5649854"/>
          <a:ext cx="15192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8" name="Equation" r:id="rId5" imgW="546100" imgH="177800" progId="Equation.DSMT4">
                  <p:embed/>
                </p:oleObj>
              </mc:Choice>
              <mc:Fallback>
                <p:oleObj name="Equation" r:id="rId5" imgW="5461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7263" y="5649854"/>
                        <a:ext cx="151923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5476" y="3855045"/>
            <a:ext cx="1375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120810"/>
              </p:ext>
            </p:extLst>
          </p:nvPr>
        </p:nvGraphicFramePr>
        <p:xfrm>
          <a:off x="4192588" y="2605441"/>
          <a:ext cx="31146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" name="Equation" r:id="rId7" imgW="1536700" imgH="495300" progId="Equation.DSMT4">
                  <p:embed/>
                </p:oleObj>
              </mc:Choice>
              <mc:Fallback>
                <p:oleObj name="Equation" r:id="rId7" imgW="15367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2588" y="2605441"/>
                        <a:ext cx="3114675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28956"/>
              </p:ext>
            </p:extLst>
          </p:nvPr>
        </p:nvGraphicFramePr>
        <p:xfrm>
          <a:off x="4654550" y="3660775"/>
          <a:ext cx="21891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" name="Equation" r:id="rId9" imgW="1079500" imgH="469900" progId="Equation.DSMT4">
                  <p:embed/>
                </p:oleObj>
              </mc:Choice>
              <mc:Fallback>
                <p:oleObj name="Equation" r:id="rId9" imgW="1079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4550" y="3660775"/>
                        <a:ext cx="2189163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291523"/>
              </p:ext>
            </p:extLst>
          </p:nvPr>
        </p:nvGraphicFramePr>
        <p:xfrm>
          <a:off x="4935707" y="4580658"/>
          <a:ext cx="164782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1" name="Equation" r:id="rId11" imgW="812800" imgH="469900" progId="Equation.DSMT4">
                  <p:embed/>
                </p:oleObj>
              </mc:Choice>
              <mc:Fallback>
                <p:oleObj name="Equation" r:id="rId11" imgW="812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35707" y="4580658"/>
                        <a:ext cx="1647825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380985"/>
              </p:ext>
            </p:extLst>
          </p:nvPr>
        </p:nvGraphicFramePr>
        <p:xfrm>
          <a:off x="5241925" y="5568950"/>
          <a:ext cx="13382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" name="Equation" r:id="rId13" imgW="660400" imgH="431800" progId="Equation.DSMT4">
                  <p:embed/>
                </p:oleObj>
              </mc:Choice>
              <mc:Fallback>
                <p:oleObj name="Equation" r:id="rId13" imgW="660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41925" y="5568950"/>
                        <a:ext cx="13382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91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38"/>
            <a:ext cx="8229600" cy="452596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Comic Sans MS"/>
                <a:cs typeface="Comic Sans MS"/>
              </a:rPr>
              <a:t>For </a:t>
            </a:r>
            <a:r>
              <a:rPr lang="en-US" sz="2800" i="1" dirty="0" smtClean="0">
                <a:latin typeface="Comic Sans MS"/>
                <a:cs typeface="Comic Sans MS"/>
              </a:rPr>
              <a:t>f(x)</a:t>
            </a:r>
            <a:r>
              <a:rPr lang="en-US" sz="2800" dirty="0" smtClean="0">
                <a:latin typeface="Comic Sans MS"/>
                <a:cs typeface="Comic Sans MS"/>
              </a:rPr>
              <a:t> = 3(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 – 4)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– 2, what are the vertex, the axis of symmetry, the maximum or minimum value, and the domain and the range?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23880"/>
            <a:ext cx="244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 = (4, -2)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69850"/>
            <a:ext cx="378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Axis of Symmetry:  x = 4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051" y="4615610"/>
            <a:ext cx="208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Minimum = -2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175" y="5175441"/>
            <a:ext cx="374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Domain: All real numbers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868133"/>
            <a:ext cx="199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Range: y ≥ -2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20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S103460507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ass open house presentation" id="{ED6F853E-23FC-44AA-826D-3EFB5E0A4D17}" vid="{6E8FE5FC-8933-4D10-AAA1-772E0561EDC5}"/>
    </a:ext>
  </a:extLst>
</a:theme>
</file>

<file path=ppt/theme/theme3.xml><?xml version="1.0" encoding="utf-8"?>
<a:theme xmlns:a="http://schemas.openxmlformats.org/drawingml/2006/main" name="TS103460615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lcome back to school presentation" id="{BA20AF26-224D-43BB-86DA-2BC792E36EB8}" vid="{9710191D-09DB-4AC7-B7A2-C1364C5E432F}"/>
    </a:ext>
  </a:extLst>
</a:theme>
</file>

<file path=ppt/theme/theme4.xml><?xml version="1.0" encoding="utf-8"?>
<a:theme xmlns:a="http://schemas.openxmlformats.org/drawingml/2006/main" name="1_TS103460507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ass open house presentation" id="{ED6F853E-23FC-44AA-826D-3EFB5E0A4D17}" vid="{6E8FE5FC-8933-4D10-AAA1-772E0561EDC5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TS103460507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ass open house presentation" id="{ED6F853E-23FC-44AA-826D-3EFB5E0A4D17}" vid="{6E8FE5FC-8933-4D10-AAA1-772E0561EDC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18385</TotalTime>
  <Words>2839</Words>
  <Application>Microsoft Macintosh PowerPoint</Application>
  <PresentationFormat>On-screen Show (4:3)</PresentationFormat>
  <Paragraphs>611</Paragraphs>
  <Slides>87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Office Theme</vt:lpstr>
      <vt:lpstr>TS103460507</vt:lpstr>
      <vt:lpstr>TS103460615</vt:lpstr>
      <vt:lpstr>1_TS103460507</vt:lpstr>
      <vt:lpstr>1_Office Theme</vt:lpstr>
      <vt:lpstr>2_TS103460507</vt:lpstr>
      <vt:lpstr>Equation</vt:lpstr>
      <vt:lpstr> Chapter 4 Quadratic Functions and Equations</vt:lpstr>
      <vt:lpstr>Lesson 4.1 Quadratic Functions and Transformations</vt:lpstr>
      <vt:lpstr>Warm Up</vt:lpstr>
      <vt:lpstr>Key Concepts</vt:lpstr>
      <vt:lpstr>Key Concepts</vt:lpstr>
      <vt:lpstr>Key Concepts</vt:lpstr>
      <vt:lpstr>Example 1</vt:lpstr>
      <vt:lpstr>Example 2</vt:lpstr>
      <vt:lpstr>Example 3</vt:lpstr>
      <vt:lpstr>Example 4</vt:lpstr>
      <vt:lpstr>Lesson 4.2 Part 1 Standard Form of a Quadratic Function</vt:lpstr>
      <vt:lpstr>Warm Up</vt:lpstr>
      <vt:lpstr>Key Concepts</vt:lpstr>
      <vt:lpstr>Example 1</vt:lpstr>
      <vt:lpstr>Example 2</vt:lpstr>
      <vt:lpstr>Example 3</vt:lpstr>
      <vt:lpstr>Lesson 4.2 Part 2 Standard Form of a Quadratic Function </vt:lpstr>
      <vt:lpstr>Warm Up</vt:lpstr>
      <vt:lpstr>Key Concepts</vt:lpstr>
      <vt:lpstr>Example 1</vt:lpstr>
      <vt:lpstr>Example 2</vt:lpstr>
      <vt:lpstr>Lesson 4.4 Part 1 Factoring Quadratic Expressions</vt:lpstr>
      <vt:lpstr>Warm Up</vt:lpstr>
      <vt:lpstr>Key Concepts</vt:lpstr>
      <vt:lpstr>PowerPoint Presentation</vt:lpstr>
      <vt:lpstr>PowerPoint Presentation</vt:lpstr>
      <vt:lpstr>Example 3</vt:lpstr>
      <vt:lpstr>PowerPoint Presentation</vt:lpstr>
      <vt:lpstr>PowerPoint Presentation</vt:lpstr>
      <vt:lpstr>Lesson 4.4 Part 2 Factoring Quadratic Expressions</vt:lpstr>
      <vt:lpstr>Warm Up</vt:lpstr>
      <vt:lpstr>Key Concepts</vt:lpstr>
      <vt:lpstr>Example 1</vt:lpstr>
      <vt:lpstr>PowerPoint Presentation</vt:lpstr>
      <vt:lpstr>PowerPoint Presentation</vt:lpstr>
      <vt:lpstr>Lesson 4.4 Part 3 Factoring Quadratic Expressions</vt:lpstr>
      <vt:lpstr>Warm Up</vt:lpstr>
      <vt:lpstr>Key Concepts</vt:lpstr>
      <vt:lpstr>Example 1</vt:lpstr>
      <vt:lpstr>Example 2</vt:lpstr>
      <vt:lpstr>Lesson 4.4 Part 4 Factoring Quadratic Expressions</vt:lpstr>
      <vt:lpstr>Warm Up</vt:lpstr>
      <vt:lpstr>Key Concepts</vt:lpstr>
      <vt:lpstr>Example 1</vt:lpstr>
      <vt:lpstr>Example 2</vt:lpstr>
      <vt:lpstr>Example 3</vt:lpstr>
      <vt:lpstr>Lesson 4.4 Part 5 Factoring Quadratic Expressions</vt:lpstr>
      <vt:lpstr>Warm Up</vt:lpstr>
      <vt:lpstr>Key Concepts</vt:lpstr>
      <vt:lpstr>Example 1</vt:lpstr>
      <vt:lpstr>Example 2</vt:lpstr>
      <vt:lpstr>Example 3</vt:lpstr>
      <vt:lpstr>Example 4</vt:lpstr>
      <vt:lpstr>Lesson 4.5 Quadratic Equations</vt:lpstr>
      <vt:lpstr>Warm Up</vt:lpstr>
      <vt:lpstr>Key Concepts</vt:lpstr>
      <vt:lpstr>Example 1</vt:lpstr>
      <vt:lpstr>Example 2</vt:lpstr>
      <vt:lpstr>Example 3</vt:lpstr>
      <vt:lpstr>Section 4.6 Part 1 Completing the Square </vt:lpstr>
      <vt:lpstr>Warm Up</vt:lpstr>
      <vt:lpstr>Example 1</vt:lpstr>
      <vt:lpstr>Key Concepts</vt:lpstr>
      <vt:lpstr>Example 2</vt:lpstr>
      <vt:lpstr>Example 3</vt:lpstr>
      <vt:lpstr>Section 4.6 Part 2 Completing the Square</vt:lpstr>
      <vt:lpstr>Warm Up</vt:lpstr>
      <vt:lpstr>Key Concepts</vt:lpstr>
      <vt:lpstr>Example 1</vt:lpstr>
      <vt:lpstr>Key Concepts</vt:lpstr>
      <vt:lpstr>Example 2</vt:lpstr>
      <vt:lpstr>Example 3</vt:lpstr>
      <vt:lpstr>Section 4.7 The Quadratic Formula</vt:lpstr>
      <vt:lpstr>Warm Up</vt:lpstr>
      <vt:lpstr>Key Concepts</vt:lpstr>
      <vt:lpstr>Example 1</vt:lpstr>
      <vt:lpstr>Example 2</vt:lpstr>
      <vt:lpstr>Section 4.8 Part 1 Complex Numbers</vt:lpstr>
      <vt:lpstr>Warm Up</vt:lpstr>
      <vt:lpstr>Key Concepts</vt:lpstr>
      <vt:lpstr>Example 1</vt:lpstr>
      <vt:lpstr>Example 2</vt:lpstr>
      <vt:lpstr>Example 3</vt:lpstr>
      <vt:lpstr>Section 4.8 Part 2 Complex Numbers </vt:lpstr>
      <vt:lpstr>Warm Up</vt:lpstr>
      <vt:lpstr>Example 1</vt:lpstr>
      <vt:lpstr>Example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 Quadratic Functions and Equations</dc:title>
  <dc:creator>Traci DeLeon</dc:creator>
  <cp:lastModifiedBy>Traci DeLeon</cp:lastModifiedBy>
  <cp:revision>149</cp:revision>
  <dcterms:created xsi:type="dcterms:W3CDTF">2012-10-17T12:51:14Z</dcterms:created>
  <dcterms:modified xsi:type="dcterms:W3CDTF">2013-05-13T13:01:01Z</dcterms:modified>
</cp:coreProperties>
</file>