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35"/>
  </p:handoutMasterIdLst>
  <p:sldIdLst>
    <p:sldId id="256" r:id="rId3"/>
    <p:sldId id="258" r:id="rId4"/>
    <p:sldId id="257" r:id="rId5"/>
    <p:sldId id="259" r:id="rId6"/>
    <p:sldId id="260" r:id="rId7"/>
    <p:sldId id="265" r:id="rId8"/>
    <p:sldId id="261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6" r:id="rId17"/>
    <p:sldId id="275" r:id="rId18"/>
    <p:sldId id="277" r:id="rId19"/>
    <p:sldId id="278" r:id="rId20"/>
    <p:sldId id="279" r:id="rId21"/>
    <p:sldId id="280" r:id="rId22"/>
    <p:sldId id="283" r:id="rId23"/>
    <p:sldId id="282" r:id="rId24"/>
    <p:sldId id="284" r:id="rId25"/>
    <p:sldId id="285" r:id="rId26"/>
    <p:sldId id="286" r:id="rId27"/>
    <p:sldId id="289" r:id="rId28"/>
    <p:sldId id="288" r:id="rId29"/>
    <p:sldId id="290" r:id="rId30"/>
    <p:sldId id="291" r:id="rId31"/>
    <p:sldId id="293" r:id="rId32"/>
    <p:sldId id="292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7" Type="http://schemas.openxmlformats.org/officeDocument/2006/relationships/image" Target="../media/image84.emf"/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4" Type="http://schemas.openxmlformats.org/officeDocument/2006/relationships/image" Target="../media/image88.emf"/><Relationship Id="rId5" Type="http://schemas.openxmlformats.org/officeDocument/2006/relationships/image" Target="../media/image89.emf"/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6" Type="http://schemas.openxmlformats.org/officeDocument/2006/relationships/image" Target="../media/image95.emf"/><Relationship Id="rId7" Type="http://schemas.openxmlformats.org/officeDocument/2006/relationships/image" Target="../media/image96.emf"/><Relationship Id="rId8" Type="http://schemas.openxmlformats.org/officeDocument/2006/relationships/image" Target="../media/image97.emf"/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D7D37-2385-4344-910A-FFD0828CF664}" type="datetimeFigureOut">
              <a:rPr lang="en-US" smtClean="0">
                <a:latin typeface="Comic Sans MS"/>
              </a:rPr>
              <a:t>5/9/13</a:t>
            </a:fld>
            <a:endParaRPr lang="en-US" dirty="0">
              <a:latin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mic Sans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9ED9-B34A-674D-A12A-8B996BBAE45C}" type="slidenum">
              <a:rPr lang="en-US" smtClean="0">
                <a:latin typeface="Comic Sans MS"/>
              </a:rPr>
              <a:t>‹#›</a:t>
            </a:fld>
            <a:endParaRPr lang="en-US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1900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7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7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Comic Sans M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/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Comic Sans M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tx2"/>
                </a:solidFill>
                <a:latin typeface="Comic Sans M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2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5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C015-482C-8F4D-978B-72E07E1CAC26}" type="datetimeFigureOut">
              <a:rPr lang="en-US" smtClean="0"/>
              <a:t>5/9/13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9A16-9579-4B43-AA73-DB33D71D1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0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9CBFC015-482C-8F4D-978B-72E07E1CAC26}" type="datetimeFigureOut">
              <a:rPr lang="en-US" smtClean="0"/>
              <a:pPr/>
              <a:t>5/9/13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E3409A16-9579-4B43-AA73-DB33D71D1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1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Comic Sans M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Comic Sans M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omic Sans MS"/>
              </a:defRPr>
            </a:lvl1pPr>
          </a:lstStyle>
          <a:p>
            <a:fld id="{9CBFC015-482C-8F4D-978B-72E07E1CAC26}" type="datetimeFigureOut">
              <a:rPr lang="en-US" smtClean="0"/>
              <a:pPr/>
              <a:t>5/9/13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omic Sans MS"/>
              </a:defRPr>
            </a:lvl1pPr>
          </a:lstStyle>
          <a:p>
            <a:fld id="{E3409A16-9579-4B43-AA73-DB33D71D1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Comic Sans MS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20" Type="http://schemas.openxmlformats.org/officeDocument/2006/relationships/image" Target="../media/image42.emf"/><Relationship Id="rId21" Type="http://schemas.openxmlformats.org/officeDocument/2006/relationships/oleObject" Target="../embeddings/oleObject35.bin"/><Relationship Id="rId22" Type="http://schemas.openxmlformats.org/officeDocument/2006/relationships/image" Target="../media/image43.emf"/><Relationship Id="rId10" Type="http://schemas.openxmlformats.org/officeDocument/2006/relationships/image" Target="../media/image37.e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40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41.emf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5.e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3.bin"/><Relationship Id="rId12" Type="http://schemas.openxmlformats.org/officeDocument/2006/relationships/image" Target="../media/image6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63.emf"/><Relationship Id="rId7" Type="http://schemas.openxmlformats.org/officeDocument/2006/relationships/image" Target="../media/image6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6.emf"/><Relationship Id="rId5" Type="http://schemas.openxmlformats.org/officeDocument/2006/relationships/image" Target="../media/image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9.emf"/><Relationship Id="rId5" Type="http://schemas.openxmlformats.org/officeDocument/2006/relationships/image" Target="../media/image6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7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74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75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7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82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83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8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81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8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0.bin"/><Relationship Id="rId4" Type="http://schemas.openxmlformats.org/officeDocument/2006/relationships/image" Target="../media/image85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86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7.e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88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9.bin"/><Relationship Id="rId12" Type="http://schemas.openxmlformats.org/officeDocument/2006/relationships/image" Target="../media/image94.emf"/><Relationship Id="rId13" Type="http://schemas.openxmlformats.org/officeDocument/2006/relationships/oleObject" Target="../embeddings/oleObject80.bin"/><Relationship Id="rId14" Type="http://schemas.openxmlformats.org/officeDocument/2006/relationships/image" Target="../media/image95.emf"/><Relationship Id="rId15" Type="http://schemas.openxmlformats.org/officeDocument/2006/relationships/oleObject" Target="../embeddings/oleObject81.bin"/><Relationship Id="rId16" Type="http://schemas.openxmlformats.org/officeDocument/2006/relationships/image" Target="../media/image96.emf"/><Relationship Id="rId17" Type="http://schemas.openxmlformats.org/officeDocument/2006/relationships/oleObject" Target="../embeddings/oleObject82.bin"/><Relationship Id="rId18" Type="http://schemas.openxmlformats.org/officeDocument/2006/relationships/image" Target="../media/image9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5.bin"/><Relationship Id="rId4" Type="http://schemas.openxmlformats.org/officeDocument/2006/relationships/image" Target="../media/image90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91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92.e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9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5" Type="http://schemas.openxmlformats.org/officeDocument/2006/relationships/image" Target="../media/image6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8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image" Target="../media/image6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2.emf"/><Relationship Id="rId8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0463" y="3844804"/>
            <a:ext cx="5257800" cy="258753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Comic Sans MS"/>
              </a:rPr>
              <a:t>Unit Essential Questions:</a:t>
            </a:r>
          </a:p>
          <a:p>
            <a:pPr marL="895243" lvl="1" indent="-285750" algn="l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Comic Sans MS"/>
              </a:rPr>
              <a:t>How does representing functions graphically help you solve a system of equations?</a:t>
            </a:r>
          </a:p>
          <a:p>
            <a:pPr marL="895243" lvl="1" indent="-285750" algn="l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Comic Sans MS"/>
              </a:rPr>
              <a:t>How does writing equivalent equations help you solve a system of equations?</a:t>
            </a:r>
          </a:p>
          <a:p>
            <a:pPr eaLnBrk="1" hangingPunct="1"/>
            <a:endParaRPr lang="en-US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545979"/>
            <a:ext cx="5257800" cy="3298825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Chapter 3</a:t>
            </a:r>
            <a:br>
              <a:rPr lang="en-US" dirty="0" smtClean="0">
                <a:cs typeface="Comic Sans MS"/>
              </a:rPr>
            </a:br>
            <a:r>
              <a:rPr lang="en-US" dirty="0" smtClean="0">
                <a:cs typeface="Comic Sans MS"/>
              </a:rPr>
              <a:t>Linear Systems</a:t>
            </a:r>
            <a:endParaRPr lang="en-US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534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60462" y="4433647"/>
            <a:ext cx="5257800" cy="1244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Comic Sans MS"/>
              </a:rPr>
              <a:t>Students will be able to solve linear systems using substitution </a:t>
            </a:r>
            <a:endParaRPr lang="en-US" dirty="0"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2" y="528338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803F00"/>
                </a:solidFill>
                <a:cs typeface="Comic Sans MS"/>
              </a:rPr>
              <a:t>Section 3.2 Part 1</a:t>
            </a:r>
            <a:br>
              <a:rPr lang="en-US" sz="4800" dirty="0" smtClean="0">
                <a:solidFill>
                  <a:srgbClr val="803F00"/>
                </a:solidFill>
                <a:cs typeface="Comic Sans MS"/>
              </a:rPr>
            </a:br>
            <a:r>
              <a:rPr lang="en-US" sz="4800" dirty="0" smtClean="0">
                <a:solidFill>
                  <a:srgbClr val="803F00"/>
                </a:solidFill>
                <a:cs typeface="Comic Sans MS"/>
              </a:rPr>
              <a:t>Solving Systems Algebraically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78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06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>
                <a:cs typeface="Comic Sans MS"/>
              </a:rPr>
              <a:t>Evaluate for a = 2 and b = -6</a:t>
            </a:r>
          </a:p>
          <a:p>
            <a:pPr marL="406400" indent="-406400"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endParaRPr lang="en-US" dirty="0"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 smtClean="0">
                <a:cs typeface="Comic Sans MS"/>
              </a:rPr>
              <a:t>2</a:t>
            </a:r>
            <a:r>
              <a:rPr lang="en-US" dirty="0">
                <a:cs typeface="Comic Sans MS"/>
              </a:rPr>
              <a:t>(7a – b</a:t>
            </a:r>
            <a:r>
              <a:rPr lang="en-US" dirty="0" smtClean="0">
                <a:cs typeface="Comic Sans MS"/>
              </a:rPr>
              <a:t>)</a:t>
            </a:r>
          </a:p>
          <a:p>
            <a:pPr marL="800100" lvl="2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 smtClean="0">
                <a:solidFill>
                  <a:srgbClr val="0000FF"/>
                </a:solidFill>
                <a:cs typeface="Comic Sans MS"/>
              </a:rPr>
              <a:t>2(7(2)-(-6)) = </a:t>
            </a:r>
            <a:r>
              <a:rPr lang="en-US" dirty="0" smtClean="0">
                <a:solidFill>
                  <a:srgbClr val="FF0000"/>
                </a:solidFill>
                <a:cs typeface="Comic Sans MS"/>
              </a:rPr>
              <a:t>40</a:t>
            </a:r>
            <a:r>
              <a:rPr lang="en-US" dirty="0" smtClean="0">
                <a:cs typeface="Comic Sans MS"/>
              </a:rPr>
              <a:t> </a:t>
            </a:r>
          </a:p>
          <a:p>
            <a:pPr marL="800100" lvl="2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endParaRPr lang="en-US" dirty="0" smtClean="0"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 smtClean="0">
                <a:cs typeface="Comic Sans MS"/>
              </a:rPr>
              <a:t>a </a:t>
            </a:r>
            <a:r>
              <a:rPr lang="en-US" dirty="0">
                <a:cs typeface="Comic Sans MS"/>
              </a:rPr>
              <a:t>+ </a:t>
            </a:r>
            <a:r>
              <a:rPr lang="en-US" dirty="0" smtClean="0">
                <a:cs typeface="Comic Sans MS"/>
              </a:rPr>
              <a:t>b</a:t>
            </a:r>
          </a:p>
          <a:p>
            <a:pPr marL="800100" lvl="2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 smtClean="0">
                <a:solidFill>
                  <a:srgbClr val="0000FF"/>
                </a:solidFill>
                <a:cs typeface="Comic Sans MS"/>
              </a:rPr>
              <a:t>2 + (-6) = </a:t>
            </a:r>
            <a:r>
              <a:rPr lang="en-US" dirty="0" smtClean="0">
                <a:solidFill>
                  <a:srgbClr val="FF0000"/>
                </a:solidFill>
                <a:cs typeface="Comic Sans MS"/>
              </a:rPr>
              <a:t>-4</a:t>
            </a:r>
            <a:endParaRPr lang="en-US" dirty="0">
              <a:solidFill>
                <a:srgbClr val="FF0000"/>
              </a:solidFill>
              <a:cs typeface="Comic Sans MS"/>
            </a:endParaRPr>
          </a:p>
          <a:p>
            <a:pPr marL="800100" lvl="2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endParaRPr lang="en-US" dirty="0"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 smtClean="0">
                <a:cs typeface="Comic Sans MS"/>
              </a:rPr>
              <a:t>b</a:t>
            </a:r>
            <a:r>
              <a:rPr lang="en-US" baseline="30000" dirty="0" smtClean="0">
                <a:cs typeface="Comic Sans MS"/>
              </a:rPr>
              <a:t>2</a:t>
            </a:r>
            <a:endParaRPr lang="en-US" dirty="0">
              <a:cs typeface="Comic Sans MS"/>
            </a:endParaRPr>
          </a:p>
          <a:p>
            <a:pPr marL="800100" lvl="2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 smtClean="0">
                <a:solidFill>
                  <a:srgbClr val="0000FF"/>
                </a:solidFill>
                <a:cs typeface="Comic Sans MS"/>
              </a:rPr>
              <a:t>(-6)</a:t>
            </a:r>
            <a:r>
              <a:rPr lang="en-US" baseline="30000" dirty="0" smtClean="0">
                <a:solidFill>
                  <a:srgbClr val="0000FF"/>
                </a:solidFill>
                <a:cs typeface="Comic Sans MS"/>
              </a:rPr>
              <a:t>2</a:t>
            </a:r>
            <a:r>
              <a:rPr lang="en-US" dirty="0" smtClean="0">
                <a:solidFill>
                  <a:srgbClr val="0000FF"/>
                </a:solidFill>
                <a:cs typeface="Comic Sans MS"/>
              </a:rPr>
              <a:t> = </a:t>
            </a:r>
            <a:r>
              <a:rPr lang="en-US" dirty="0" smtClean="0">
                <a:solidFill>
                  <a:srgbClr val="FF0000"/>
                </a:solidFill>
                <a:cs typeface="Comic Sans MS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67721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Key Concepts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lang="en-US" kern="0" dirty="0">
                <a:solidFill>
                  <a:srgbClr val="9900FF"/>
                </a:solidFill>
                <a:ea typeface="ＭＳ Ｐゴシック" charset="0"/>
                <a:cs typeface="Comic Sans MS"/>
              </a:rPr>
              <a:t>Substitution – 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means to plug in or replace a </a:t>
            </a:r>
          </a:p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variable with an expression</a:t>
            </a:r>
            <a:r>
              <a:rPr lang="en-US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.</a:t>
            </a:r>
          </a:p>
          <a:p>
            <a:pPr lvl="0" defTabSz="914400" eaLnBrk="0" fontAlgn="base" hangingPunct="0">
              <a:spcAft>
                <a:spcPct val="0"/>
              </a:spcAft>
              <a:buNone/>
            </a:pPr>
            <a:endParaRPr lang="en-US" sz="3000" kern="0" dirty="0" smtClean="0">
              <a:solidFill>
                <a:srgbClr val="000000"/>
              </a:solidFill>
              <a:ea typeface="ＭＳ Ｐゴシック" charset="0"/>
              <a:cs typeface="Comic Sans MS"/>
            </a:endParaRPr>
          </a:p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Steps for Solving Systems using Substitution:</a:t>
            </a:r>
            <a:endParaRPr lang="en-US" sz="3000" kern="0" dirty="0">
              <a:solidFill>
                <a:srgbClr val="000000"/>
              </a:solidFill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Solve for one variable in one equation</a:t>
            </a: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Substitute that variable into the other equation.</a:t>
            </a: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S</a:t>
            </a: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olve for a variable</a:t>
            </a: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Substitute the answer to solve for the other variable</a:t>
            </a:r>
            <a:endParaRPr lang="en-US" sz="3000" kern="0" dirty="0">
              <a:solidFill>
                <a:srgbClr val="000000"/>
              </a:solidFill>
              <a:ea typeface="ＭＳ Ｐゴシック" charset="0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85" y="-46578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Example 1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852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Solve the system by substitution.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378718"/>
              </p:ext>
            </p:extLst>
          </p:nvPr>
        </p:nvGraphicFramePr>
        <p:xfrm>
          <a:off x="982663" y="1370782"/>
          <a:ext cx="247015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Equation" r:id="rId3" imgW="901700" imgH="533400" progId="Equation.DSMT4">
                  <p:embed/>
                </p:oleObj>
              </mc:Choice>
              <mc:Fallback>
                <p:oleObj name="Equation" r:id="rId3" imgW="901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663" y="1370782"/>
                        <a:ext cx="2470150" cy="146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72568"/>
              </p:ext>
            </p:extLst>
          </p:nvPr>
        </p:nvGraphicFramePr>
        <p:xfrm>
          <a:off x="3873128" y="2911923"/>
          <a:ext cx="1570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Equation" r:id="rId5" imgW="673100" imgH="215900" progId="Equation.DSMT4">
                  <p:embed/>
                </p:oleObj>
              </mc:Choice>
              <mc:Fallback>
                <p:oleObj name="Equation" r:id="rId5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3128" y="2911923"/>
                        <a:ext cx="15700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62613"/>
              </p:ext>
            </p:extLst>
          </p:nvPr>
        </p:nvGraphicFramePr>
        <p:xfrm>
          <a:off x="3842965" y="3777218"/>
          <a:ext cx="1600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" name="Equation" r:id="rId7" imgW="685800" imgH="177800" progId="Equation.DSMT4">
                  <p:embed/>
                </p:oleObj>
              </mc:Choice>
              <mc:Fallback>
                <p:oleObj name="Equation" r:id="rId7" imgW="6858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2965" y="3777218"/>
                        <a:ext cx="16002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169430"/>
              </p:ext>
            </p:extLst>
          </p:nvPr>
        </p:nvGraphicFramePr>
        <p:xfrm>
          <a:off x="4376365" y="4351675"/>
          <a:ext cx="10366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" name="Equation" r:id="rId9" imgW="444500" imgH="177800" progId="Equation.DSMT4">
                  <p:embed/>
                </p:oleObj>
              </mc:Choice>
              <mc:Fallback>
                <p:oleObj name="Equation" r:id="rId9" imgW="444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6365" y="4351675"/>
                        <a:ext cx="1036637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42157"/>
              </p:ext>
            </p:extLst>
          </p:nvPr>
        </p:nvGraphicFramePr>
        <p:xfrm>
          <a:off x="4584327" y="4935160"/>
          <a:ext cx="828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" name="Equation" r:id="rId11" imgW="355600" imgH="177800" progId="Equation.DSMT4">
                  <p:embed/>
                </p:oleObj>
              </mc:Choice>
              <mc:Fallback>
                <p:oleObj name="Equation" r:id="rId11" imgW="355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84327" y="4935160"/>
                        <a:ext cx="82867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099613"/>
              </p:ext>
            </p:extLst>
          </p:nvPr>
        </p:nvGraphicFramePr>
        <p:xfrm>
          <a:off x="4584327" y="5773300"/>
          <a:ext cx="9191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" name="Equation" r:id="rId13" imgW="393700" imgH="177800" progId="Equation.DSMT4">
                  <p:embed/>
                </p:oleObj>
              </mc:Choice>
              <mc:Fallback>
                <p:oleObj name="Equation" r:id="rId13" imgW="393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84327" y="5773300"/>
                        <a:ext cx="91916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21395"/>
              </p:ext>
            </p:extLst>
          </p:nvPr>
        </p:nvGraphicFramePr>
        <p:xfrm>
          <a:off x="4591674" y="6233675"/>
          <a:ext cx="800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8" name="Equation" r:id="rId15" imgW="342900" imgH="215900" progId="Equation.DSMT4">
                  <p:embed/>
                </p:oleObj>
              </mc:Choice>
              <mc:Fallback>
                <p:oleObj name="Equation" r:id="rId15" imgW="3429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91674" y="6233675"/>
                        <a:ext cx="8001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618589"/>
              </p:ext>
            </p:extLst>
          </p:nvPr>
        </p:nvGraphicFramePr>
        <p:xfrm>
          <a:off x="7144095" y="3826099"/>
          <a:ext cx="1183440" cy="78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9" name="Equation" r:id="rId17" imgW="304800" imgH="203200" progId="Equation.DSMT4">
                  <p:embed/>
                </p:oleObj>
              </mc:Choice>
              <mc:Fallback>
                <p:oleObj name="Equation" r:id="rId17" imgW="304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44095" y="3826099"/>
                        <a:ext cx="1183440" cy="789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8598" y="2911923"/>
            <a:ext cx="318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1: Solve for a variable.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287" y="3659503"/>
            <a:ext cx="270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2: Substitute into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other equation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98" y="4431275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Solve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565338"/>
            <a:ext cx="2655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4: Substitute the </a:t>
            </a:r>
          </a:p>
          <a:p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 and solve for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other 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4115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Example 2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22" y="8517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Solve the system by substitution.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241345"/>
              </p:ext>
            </p:extLst>
          </p:nvPr>
        </p:nvGraphicFramePr>
        <p:xfrm>
          <a:off x="738188" y="1284288"/>
          <a:ext cx="295910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Equation" r:id="rId3" imgW="1079500" imgH="533400" progId="Equation.DSMT4">
                  <p:embed/>
                </p:oleObj>
              </mc:Choice>
              <mc:Fallback>
                <p:oleObj name="Equation" r:id="rId3" imgW="10795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188" y="1284288"/>
                        <a:ext cx="2959100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560819"/>
              </p:ext>
            </p:extLst>
          </p:nvPr>
        </p:nvGraphicFramePr>
        <p:xfrm>
          <a:off x="3873128" y="2758370"/>
          <a:ext cx="1570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" name="Equation" r:id="rId5" imgW="673100" imgH="215900" progId="Equation.DSMT4">
                  <p:embed/>
                </p:oleObj>
              </mc:Choice>
              <mc:Fallback>
                <p:oleObj name="Equation" r:id="rId5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3128" y="2758370"/>
                        <a:ext cx="15700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45557"/>
              </p:ext>
            </p:extLst>
          </p:nvPr>
        </p:nvGraphicFramePr>
        <p:xfrm>
          <a:off x="3189032" y="3732213"/>
          <a:ext cx="30813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" name="Equation" r:id="rId7" imgW="1320800" imgH="215900" progId="Equation.DSMT4">
                  <p:embed/>
                </p:oleObj>
              </mc:Choice>
              <mc:Fallback>
                <p:oleObj name="Equation" r:id="rId7" imgW="1320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89032" y="3732213"/>
                        <a:ext cx="30813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566142"/>
              </p:ext>
            </p:extLst>
          </p:nvPr>
        </p:nvGraphicFramePr>
        <p:xfrm>
          <a:off x="3681413" y="4306888"/>
          <a:ext cx="24288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" name="Equation" r:id="rId9" imgW="1041400" imgH="215900" progId="Equation.DSMT4">
                  <p:embed/>
                </p:oleObj>
              </mc:Choice>
              <mc:Fallback>
                <p:oleObj name="Equation" r:id="rId9" imgW="1041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81413" y="4306888"/>
                        <a:ext cx="242887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096783"/>
              </p:ext>
            </p:extLst>
          </p:nvPr>
        </p:nvGraphicFramePr>
        <p:xfrm>
          <a:off x="4584327" y="5175883"/>
          <a:ext cx="7985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" name="Equation" r:id="rId11" imgW="342900" imgH="215900" progId="Equation.DSMT4">
                  <p:embed/>
                </p:oleObj>
              </mc:Choice>
              <mc:Fallback>
                <p:oleObj name="Equation" r:id="rId11" imgW="3429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84327" y="5175883"/>
                        <a:ext cx="79851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882401"/>
              </p:ext>
            </p:extLst>
          </p:nvPr>
        </p:nvGraphicFramePr>
        <p:xfrm>
          <a:off x="4184650" y="5745163"/>
          <a:ext cx="17208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" name="Equation" r:id="rId13" imgW="736600" imgH="203200" progId="Equation.DSMT4">
                  <p:embed/>
                </p:oleObj>
              </mc:Choice>
              <mc:Fallback>
                <p:oleObj name="Equation" r:id="rId13" imgW="736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84650" y="5745163"/>
                        <a:ext cx="172085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52479"/>
              </p:ext>
            </p:extLst>
          </p:nvPr>
        </p:nvGraphicFramePr>
        <p:xfrm>
          <a:off x="4560888" y="6278563"/>
          <a:ext cx="860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60888" y="6278563"/>
                        <a:ext cx="8604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95837"/>
              </p:ext>
            </p:extLst>
          </p:nvPr>
        </p:nvGraphicFramePr>
        <p:xfrm>
          <a:off x="7119938" y="3825875"/>
          <a:ext cx="12334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" name="Equation" r:id="rId17" imgW="317500" imgH="203200" progId="Equation.DSMT4">
                  <p:embed/>
                </p:oleObj>
              </mc:Choice>
              <mc:Fallback>
                <p:oleObj name="Equation" r:id="rId17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19938" y="3825875"/>
                        <a:ext cx="1233487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6287" y="2747507"/>
            <a:ext cx="318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1: Solve for a variable.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287" y="3659503"/>
            <a:ext cx="270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2: Substitute into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other equation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98" y="4431275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Solve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565338"/>
            <a:ext cx="2655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4: Substitute the </a:t>
            </a:r>
          </a:p>
          <a:p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 and solve for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other 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926757"/>
              </p:ext>
            </p:extLst>
          </p:nvPr>
        </p:nvGraphicFramePr>
        <p:xfrm>
          <a:off x="3873128" y="3263195"/>
          <a:ext cx="1778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" name="Equation" r:id="rId19" imgW="762000" imgH="215900" progId="Equation.DSMT4">
                  <p:embed/>
                </p:oleObj>
              </mc:Choice>
              <mc:Fallback>
                <p:oleObj name="Equation" r:id="rId19" imgW="762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73128" y="3263195"/>
                        <a:ext cx="17780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712558"/>
              </p:ext>
            </p:extLst>
          </p:nvPr>
        </p:nvGraphicFramePr>
        <p:xfrm>
          <a:off x="4244975" y="4800600"/>
          <a:ext cx="13335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" name="Equation" r:id="rId21" imgW="571500" imgH="215900" progId="Equation.DSMT4">
                  <p:embed/>
                </p:oleObj>
              </mc:Choice>
              <mc:Fallback>
                <p:oleObj name="Equation" r:id="rId21" imgW="571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244975" y="4800600"/>
                        <a:ext cx="1333500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06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Comic Sans MS"/>
              </a:rPr>
              <a:t>Students will be able to solve linear systems using elimination</a:t>
            </a:r>
            <a:endParaRPr lang="en-US" dirty="0"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2" y="1145779"/>
            <a:ext cx="5483537" cy="32988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803F00"/>
                </a:solidFill>
                <a:cs typeface="Comic Sans MS"/>
              </a:rPr>
              <a:t>Section 3.2 Part 2</a:t>
            </a:r>
            <a:br>
              <a:rPr lang="en-US" sz="4800" dirty="0" smtClean="0">
                <a:solidFill>
                  <a:srgbClr val="803F00"/>
                </a:solidFill>
                <a:cs typeface="Comic Sans MS"/>
              </a:rPr>
            </a:br>
            <a:r>
              <a:rPr lang="en-US" sz="4800" dirty="0" smtClean="0">
                <a:solidFill>
                  <a:srgbClr val="803F00"/>
                </a:solidFill>
                <a:cs typeface="Comic Sans MS"/>
              </a:rPr>
              <a:t>Solving Systems Algebraically</a:t>
            </a:r>
            <a:endParaRPr lang="en-US" sz="4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88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>
                <a:cs typeface="Comic Sans MS"/>
              </a:rPr>
              <a:t>Find the additive inverse of each term</a:t>
            </a:r>
            <a:r>
              <a:rPr lang="en-US" dirty="0" smtClean="0">
                <a:cs typeface="Comic Sans MS"/>
              </a:rPr>
              <a:t>.</a:t>
            </a:r>
            <a:endParaRPr lang="en-US" dirty="0"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 smtClean="0">
                <a:cs typeface="Comic Sans MS"/>
              </a:rPr>
              <a:t>4			2.  –</a:t>
            </a:r>
            <a:r>
              <a:rPr lang="en-US" i="1" dirty="0">
                <a:cs typeface="Comic Sans MS"/>
              </a:rPr>
              <a:t>x</a:t>
            </a:r>
            <a:r>
              <a:rPr lang="en-US" dirty="0">
                <a:cs typeface="Comic Sans MS"/>
              </a:rPr>
              <a:t>	</a:t>
            </a:r>
            <a:endParaRPr lang="en-US" b="1" dirty="0">
              <a:cs typeface="Comic Sans MS"/>
            </a:endParaRPr>
          </a:p>
          <a:p>
            <a:pPr marL="0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endParaRPr lang="en-US" dirty="0" smtClean="0">
              <a:cs typeface="Comic Sans MS"/>
            </a:endParaRPr>
          </a:p>
          <a:p>
            <a:pPr marL="0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>
                <a:cs typeface="Comic Sans M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cs typeface="Comic Sans MS"/>
              </a:rPr>
              <a:t>-4				  x</a:t>
            </a:r>
            <a:endParaRPr lang="en-US" dirty="0" smtClean="0">
              <a:solidFill>
                <a:srgbClr val="FF0000"/>
              </a:solidFill>
              <a:cs typeface="Comic Sans MS"/>
            </a:endParaRPr>
          </a:p>
          <a:p>
            <a:pPr marL="0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endParaRPr lang="en-US" dirty="0">
              <a:cs typeface="Comic Sans MS"/>
            </a:endParaRPr>
          </a:p>
          <a:p>
            <a:pPr marL="0" indent="0">
              <a:buNone/>
              <a:tabLst>
                <a:tab pos="685800" algn="l"/>
                <a:tab pos="2235200" algn="l"/>
                <a:tab pos="2514600" algn="l"/>
                <a:tab pos="4572000" algn="l"/>
                <a:tab pos="4864100" algn="l"/>
                <a:tab pos="6464300" algn="l"/>
                <a:tab pos="6743700" algn="l"/>
              </a:tabLst>
            </a:pPr>
            <a:r>
              <a:rPr lang="en-US" dirty="0" smtClean="0">
                <a:cs typeface="Comic Sans MS"/>
              </a:rPr>
              <a:t>3.  5</a:t>
            </a:r>
            <a:r>
              <a:rPr lang="en-US" i="1" dirty="0" smtClean="0">
                <a:cs typeface="Comic Sans MS"/>
              </a:rPr>
              <a:t>x</a:t>
            </a:r>
            <a:r>
              <a:rPr lang="en-US" dirty="0">
                <a:cs typeface="Comic Sans MS"/>
              </a:rPr>
              <a:t>	</a:t>
            </a:r>
            <a:r>
              <a:rPr lang="en-US" b="1" dirty="0">
                <a:cs typeface="Comic Sans MS"/>
              </a:rPr>
              <a:t>	</a:t>
            </a:r>
            <a:r>
              <a:rPr lang="en-US" b="1" dirty="0" smtClean="0">
                <a:cs typeface="Comic Sans MS"/>
              </a:rPr>
              <a:t>	</a:t>
            </a:r>
            <a:r>
              <a:rPr lang="en-US" dirty="0" smtClean="0">
                <a:cs typeface="Comic Sans MS"/>
              </a:rPr>
              <a:t>4.  8</a:t>
            </a:r>
            <a:r>
              <a:rPr lang="en-US" i="1" dirty="0" smtClean="0">
                <a:cs typeface="Comic Sans MS"/>
              </a:rPr>
              <a:t>y</a:t>
            </a:r>
            <a:endParaRPr lang="en-US" dirty="0">
              <a:cs typeface="Comic Sans MS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-5x									-8y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Key Concepts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028"/>
          </a:xfrm>
        </p:spPr>
        <p:txBody>
          <a:bodyPr>
            <a:normAutofit fontScale="92500" lnSpcReduction="20000"/>
          </a:bodyPr>
          <a:lstStyle/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Elimination -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using the Addition Property of Equality, or use additive inverses to cancel a variable.</a:t>
            </a:r>
          </a:p>
          <a:p>
            <a:pPr lvl="0" defTabSz="914400" eaLnBrk="0" fontAlgn="base" hangingPunct="0">
              <a:spcAft>
                <a:spcPct val="0"/>
              </a:spcAft>
              <a:buNone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ea typeface="ＭＳ Ｐゴシック" charset="0"/>
              <a:cs typeface="Comic Sans MS"/>
            </a:endParaRPr>
          </a:p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lang="en-US" sz="3000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Steps for Solving Systems using </a:t>
            </a: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Elimination:</a:t>
            </a:r>
            <a:endParaRPr lang="en-US" sz="3000" kern="0" dirty="0">
              <a:solidFill>
                <a:srgbClr val="000000"/>
              </a:solidFill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Put each equation in standard form</a:t>
            </a:r>
            <a:endParaRPr lang="en-US" sz="3000" kern="0" dirty="0">
              <a:solidFill>
                <a:srgbClr val="000000"/>
              </a:solidFill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Modify (if needed) one or both equations so that a variable will be eliminated</a:t>
            </a:r>
            <a:endParaRPr lang="en-US" sz="3000" kern="0" dirty="0">
              <a:solidFill>
                <a:srgbClr val="000000"/>
              </a:solidFill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Add equations</a:t>
            </a:r>
            <a:endParaRPr lang="en-US" sz="3000" kern="0" dirty="0">
              <a:solidFill>
                <a:srgbClr val="000000"/>
              </a:solidFill>
              <a:ea typeface="ＭＳ Ｐゴシック" charset="0"/>
              <a:cs typeface="Comic Sans MS"/>
            </a:endParaRP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Solve for a variable</a:t>
            </a:r>
          </a:p>
          <a:p>
            <a:pPr marL="514350" lvl="0" indent="-514350" defTabSz="914400" eaLnBrk="0" fontAlgn="base" hangingPunct="0">
              <a:spcAft>
                <a:spcPct val="0"/>
              </a:spcAft>
              <a:buAutoNum type="arabicPeriod"/>
            </a:pPr>
            <a:r>
              <a:rPr lang="en-US" sz="30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Substitute the variable back into an equation to solve for the other variable</a:t>
            </a:r>
            <a:endParaRPr lang="en-US" sz="3000" kern="0" dirty="0">
              <a:solidFill>
                <a:srgbClr val="000000"/>
              </a:solidFill>
              <a:ea typeface="ＭＳ Ｐゴシック" charset="0"/>
              <a:cs typeface="Comic Sans M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4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750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Example 1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28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Use the elimination method to solve the system.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89706"/>
              </p:ext>
            </p:extLst>
          </p:nvPr>
        </p:nvGraphicFramePr>
        <p:xfrm>
          <a:off x="332828" y="1298054"/>
          <a:ext cx="302895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3" imgW="1104900" imgH="533400" progId="Equation.DSMT4">
                  <p:embed/>
                </p:oleObj>
              </mc:Choice>
              <mc:Fallback>
                <p:oleObj name="Equation" r:id="rId3" imgW="11049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828" y="1298054"/>
                        <a:ext cx="3028950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499"/>
              </p:ext>
            </p:extLst>
          </p:nvPr>
        </p:nvGraphicFramePr>
        <p:xfrm>
          <a:off x="4584327" y="4442874"/>
          <a:ext cx="910261" cy="44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5" imgW="444500" imgH="215900" progId="Equation.DSMT4">
                  <p:embed/>
                </p:oleObj>
              </mc:Choice>
              <mc:Fallback>
                <p:oleObj name="Equation" r:id="rId5" imgW="444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4327" y="4442874"/>
                        <a:ext cx="910261" cy="443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35075"/>
              </p:ext>
            </p:extLst>
          </p:nvPr>
        </p:nvGraphicFramePr>
        <p:xfrm>
          <a:off x="3962401" y="5180013"/>
          <a:ext cx="1893994" cy="41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7" imgW="927100" imgH="203200" progId="Equation.DSMT4">
                  <p:embed/>
                </p:oleObj>
              </mc:Choice>
              <mc:Fallback>
                <p:oleObj name="Equation" r:id="rId7" imgW="927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2401" y="5180013"/>
                        <a:ext cx="1893994" cy="415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56879"/>
              </p:ext>
            </p:extLst>
          </p:nvPr>
        </p:nvGraphicFramePr>
        <p:xfrm>
          <a:off x="4589807" y="5785366"/>
          <a:ext cx="904781" cy="352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9" imgW="457200" imgH="177800" progId="Equation.DSMT4">
                  <p:embed/>
                </p:oleObj>
              </mc:Choice>
              <mc:Fallback>
                <p:oleObj name="Equation" r:id="rId9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89807" y="5785366"/>
                        <a:ext cx="904781" cy="352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23924"/>
              </p:ext>
            </p:extLst>
          </p:nvPr>
        </p:nvGraphicFramePr>
        <p:xfrm>
          <a:off x="6750050" y="3825875"/>
          <a:ext cx="19732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Equation" r:id="rId11" imgW="508000" imgH="203200" progId="Equation.DSMT4">
                  <p:embed/>
                </p:oleObj>
              </mc:Choice>
              <mc:Fallback>
                <p:oleObj name="Equation" r:id="rId11" imgW="508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50050" y="3825875"/>
                        <a:ext cx="1973263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8598" y="2911923"/>
            <a:ext cx="3014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Steps 1&amp;2: Skip (3x and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-3x are additive inverses).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287" y="3659503"/>
            <a:ext cx="25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Add equations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98" y="4431275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4: Solve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287" y="5119230"/>
            <a:ext cx="2655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5: Substitute the </a:t>
            </a:r>
          </a:p>
          <a:p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 and solve for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other 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18542"/>
              </p:ext>
            </p:extLst>
          </p:nvPr>
        </p:nvGraphicFramePr>
        <p:xfrm>
          <a:off x="3581027" y="2911923"/>
          <a:ext cx="20066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Equation" r:id="rId13" imgW="914400" imgH="622300" progId="Equation.DSMT4">
                  <p:embed/>
                </p:oleObj>
              </mc:Choice>
              <mc:Fallback>
                <p:oleObj name="Equation" r:id="rId13" imgW="9144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81027" y="2911923"/>
                        <a:ext cx="2006600" cy="136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3588593" y="3826099"/>
            <a:ext cx="20061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5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903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Example 2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9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Use the elimination method to solve the system.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941760"/>
              </p:ext>
            </p:extLst>
          </p:nvPr>
        </p:nvGraphicFramePr>
        <p:xfrm>
          <a:off x="457200" y="1294150"/>
          <a:ext cx="2925763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" name="Equation" r:id="rId3" imgW="1066800" imgH="457200" progId="Equation.DSMT4">
                  <p:embed/>
                </p:oleObj>
              </mc:Choice>
              <mc:Fallback>
                <p:oleObj name="Equation" r:id="rId3" imgW="1066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94150"/>
                        <a:ext cx="2925763" cy="125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609290"/>
              </p:ext>
            </p:extLst>
          </p:nvPr>
        </p:nvGraphicFramePr>
        <p:xfrm>
          <a:off x="4589807" y="4705697"/>
          <a:ext cx="884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" name="Equation" r:id="rId5" imgW="431800" imgH="177800" progId="Equation.DSMT4">
                  <p:embed/>
                </p:oleObj>
              </mc:Choice>
              <mc:Fallback>
                <p:oleObj name="Equation" r:id="rId5" imgW="4318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9807" y="4705697"/>
                        <a:ext cx="88423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463738"/>
              </p:ext>
            </p:extLst>
          </p:nvPr>
        </p:nvGraphicFramePr>
        <p:xfrm>
          <a:off x="3859213" y="5387975"/>
          <a:ext cx="21002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" name="Equation" r:id="rId7" imgW="1028700" imgH="203200" progId="Equation.DSMT4">
                  <p:embed/>
                </p:oleObj>
              </mc:Choice>
              <mc:Fallback>
                <p:oleObj name="Equation" r:id="rId7" imgW="1028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9213" y="5387975"/>
                        <a:ext cx="210026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508210"/>
              </p:ext>
            </p:extLst>
          </p:nvPr>
        </p:nvGraphicFramePr>
        <p:xfrm>
          <a:off x="4651375" y="5784850"/>
          <a:ext cx="7794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" name="Equation" r:id="rId9" imgW="393700" imgH="177800" progId="Equation.DSMT4">
                  <p:embed/>
                </p:oleObj>
              </mc:Choice>
              <mc:Fallback>
                <p:oleObj name="Equation" r:id="rId9" imgW="393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1375" y="5784850"/>
                        <a:ext cx="779463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85898"/>
              </p:ext>
            </p:extLst>
          </p:nvPr>
        </p:nvGraphicFramePr>
        <p:xfrm>
          <a:off x="6873875" y="3825875"/>
          <a:ext cx="17256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" name="Equation" r:id="rId11" imgW="444500" imgH="203200" progId="Equation.DSMT4">
                  <p:embed/>
                </p:oleObj>
              </mc:Choice>
              <mc:Fallback>
                <p:oleObj name="Equation" r:id="rId11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73875" y="3825875"/>
                        <a:ext cx="1725613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598" y="2588757"/>
            <a:ext cx="273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1: Skip (Already in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Standard Form.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87" y="4246609"/>
            <a:ext cx="25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Add equations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701490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4: Solve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287" y="5119230"/>
            <a:ext cx="2655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5: Substitute the </a:t>
            </a:r>
          </a:p>
          <a:p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 and solve for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the other 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258703"/>
              </p:ext>
            </p:extLst>
          </p:nvPr>
        </p:nvGraphicFramePr>
        <p:xfrm>
          <a:off x="3455988" y="3176588"/>
          <a:ext cx="22574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" name="Equation" r:id="rId13" imgW="1028700" imgH="381000" progId="Equation.DSMT4">
                  <p:embed/>
                </p:oleObj>
              </mc:Choice>
              <mc:Fallback>
                <p:oleObj name="Equation" r:id="rId13" imgW="10287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55988" y="3176588"/>
                        <a:ext cx="2257425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707251" y="4043572"/>
            <a:ext cx="20061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598" y="3323279"/>
            <a:ext cx="2868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: Multiply first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equation by 3 and second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equation by -2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570221"/>
              </p:ext>
            </p:extLst>
          </p:nvPr>
        </p:nvGraphicFramePr>
        <p:xfrm>
          <a:off x="3653088" y="4202865"/>
          <a:ext cx="1841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Equation" r:id="rId15" imgW="838200" imgH="177800" progId="Equation.DSMT4">
                  <p:embed/>
                </p:oleObj>
              </mc:Choice>
              <mc:Fallback>
                <p:oleObj name="Equation" r:id="rId15" imgW="838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3088" y="4202865"/>
                        <a:ext cx="18415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64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Comic Sans MS"/>
              </a:rPr>
              <a:t>Students will be able to solve linear systems using a graph</a:t>
            </a:r>
            <a:endParaRPr lang="en-US" dirty="0">
              <a:solidFill>
                <a:srgbClr val="FF0000"/>
              </a:solidFill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omic Sans MS"/>
              </a:rPr>
              <a:t>Section</a:t>
            </a:r>
            <a:r>
              <a:rPr lang="en-US" dirty="0" smtClean="0">
                <a:solidFill>
                  <a:schemeClr val="tx2"/>
                </a:solidFill>
                <a:cs typeface="Comic Sans MS"/>
              </a:rPr>
              <a:t> 3.</a:t>
            </a:r>
            <a:r>
              <a:rPr lang="en-US" dirty="0" smtClean="0">
                <a:cs typeface="Comic Sans MS"/>
              </a:rPr>
              <a:t>1</a:t>
            </a:r>
            <a:br>
              <a:rPr lang="en-US" dirty="0" smtClean="0">
                <a:cs typeface="Comic Sans MS"/>
              </a:rPr>
            </a:br>
            <a:r>
              <a:rPr lang="en-US" dirty="0" smtClean="0">
                <a:solidFill>
                  <a:schemeClr val="tx2"/>
                </a:solidFill>
                <a:cs typeface="Comic Sans MS"/>
              </a:rPr>
              <a:t>Solving Systems Using Tables and Graphs</a:t>
            </a:r>
            <a:endParaRPr lang="en-US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616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937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Example 3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51" y="841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Use the elimination method to solve the system.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118369"/>
              </p:ext>
            </p:extLst>
          </p:nvPr>
        </p:nvGraphicFramePr>
        <p:xfrm>
          <a:off x="404813" y="1350978"/>
          <a:ext cx="289083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3" imgW="1054100" imgH="533400" progId="Equation.DSMT4">
                  <p:embed/>
                </p:oleObj>
              </mc:Choice>
              <mc:Fallback>
                <p:oleObj name="Equation" r:id="rId3" imgW="10541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350978"/>
                        <a:ext cx="2890837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34546"/>
              </p:ext>
            </p:extLst>
          </p:nvPr>
        </p:nvGraphicFramePr>
        <p:xfrm>
          <a:off x="4602163" y="4705350"/>
          <a:ext cx="8588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Equation" r:id="rId5" imgW="419100" imgH="177800" progId="Equation.DSMT4">
                  <p:embed/>
                </p:oleObj>
              </mc:Choice>
              <mc:Fallback>
                <p:oleObj name="Equation" r:id="rId5" imgW="419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2163" y="4705350"/>
                        <a:ext cx="858837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76906"/>
              </p:ext>
            </p:extLst>
          </p:nvPr>
        </p:nvGraphicFramePr>
        <p:xfrm>
          <a:off x="2362994" y="5548538"/>
          <a:ext cx="537368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Equation" r:id="rId7" imgW="1384300" imgH="215900" progId="Equation.DSMT4">
                  <p:embed/>
                </p:oleObj>
              </mc:Choice>
              <mc:Fallback>
                <p:oleObj name="Equation" r:id="rId7" imgW="1384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2994" y="5548538"/>
                        <a:ext cx="5373687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598" y="2676948"/>
            <a:ext cx="273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1: Skip (Already in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Standard Form.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87" y="4246609"/>
            <a:ext cx="25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Add equations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701490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4: Solve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177"/>
              </p:ext>
            </p:extLst>
          </p:nvPr>
        </p:nvGraphicFramePr>
        <p:xfrm>
          <a:off x="3540125" y="3121025"/>
          <a:ext cx="20891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9" imgW="952500" imgH="431800" progId="Equation.DSMT4">
                  <p:embed/>
                </p:oleObj>
              </mc:Choice>
              <mc:Fallback>
                <p:oleObj name="Equation" r:id="rId9" imgW="952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0125" y="3121025"/>
                        <a:ext cx="2089150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707251" y="4043572"/>
            <a:ext cx="20061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598" y="3323279"/>
            <a:ext cx="2501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: Multiply first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equation by 2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93717"/>
              </p:ext>
            </p:extLst>
          </p:nvPr>
        </p:nvGraphicFramePr>
        <p:xfrm>
          <a:off x="3652838" y="4160838"/>
          <a:ext cx="18415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11" imgW="838200" imgH="215900" progId="Equation.DSMT4">
                  <p:embed/>
                </p:oleObj>
              </mc:Choice>
              <mc:Fallback>
                <p:oleObj name="Equation" r:id="rId11" imgW="838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52838" y="4160838"/>
                        <a:ext cx="184150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64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Students will be able to solve systems of linear inequalities</a:t>
            </a:r>
            <a:endParaRPr lang="en-US" dirty="0"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Section 3.3</a:t>
            </a:r>
            <a:r>
              <a:rPr lang="en-US" dirty="0" smtClean="0">
                <a:solidFill>
                  <a:schemeClr val="tx2"/>
                </a:solidFill>
                <a:cs typeface="Comic Sans MS"/>
              </a:rPr>
              <a:t/>
            </a:r>
            <a:br>
              <a:rPr lang="en-US" dirty="0" smtClean="0">
                <a:solidFill>
                  <a:schemeClr val="tx2"/>
                </a:solidFill>
                <a:cs typeface="Comic Sans MS"/>
              </a:rPr>
            </a:br>
            <a:r>
              <a:rPr lang="en-US" dirty="0" smtClean="0">
                <a:solidFill>
                  <a:schemeClr val="tx2"/>
                </a:solidFill>
                <a:cs typeface="Comic Sans MS"/>
              </a:rPr>
              <a:t>Systems of Inequalities</a:t>
            </a:r>
            <a:r>
              <a:rPr lang="en-US" dirty="0" smtClean="0">
                <a:solidFill>
                  <a:schemeClr val="tx2"/>
                </a:solidFill>
                <a:latin typeface="Californian FB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Californian FB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598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Warm Up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24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Comic Sans MS"/>
              </a:rPr>
              <a:t>Graph each Inequality.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889388"/>
              </p:ext>
            </p:extLst>
          </p:nvPr>
        </p:nvGraphicFramePr>
        <p:xfrm>
          <a:off x="395288" y="1638300"/>
          <a:ext cx="21653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tion" r:id="rId3" imgW="889000" imgH="215900" progId="Equation.DSMT4">
                  <p:embed/>
                </p:oleObj>
              </mc:Choice>
              <mc:Fallback>
                <p:oleObj name="Equation" r:id="rId3" imgW="889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638300"/>
                        <a:ext cx="21653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511595"/>
              </p:ext>
            </p:extLst>
          </p:nvPr>
        </p:nvGraphicFramePr>
        <p:xfrm>
          <a:off x="5168900" y="1652588"/>
          <a:ext cx="26289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tion" r:id="rId5" imgW="1079500" imgH="215900" progId="Equation.DSMT4">
                  <p:embed/>
                </p:oleObj>
              </mc:Choice>
              <mc:Fallback>
                <p:oleObj name="Equation" r:id="rId5" imgW="1079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8900" y="1652588"/>
                        <a:ext cx="262890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blank-gra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0665"/>
            <a:ext cx="3955473" cy="38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lank-gra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7" y="2370665"/>
            <a:ext cx="3955473" cy="38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3-04-22 at 8.35.0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" y="2370665"/>
            <a:ext cx="3802523" cy="3809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3-04-22 at 8.35.2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2354407"/>
            <a:ext cx="3975100" cy="3794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7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Key Concepts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7" y="1265018"/>
            <a:ext cx="880222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cs typeface="Comic Sans MS"/>
              </a:rPr>
              <a:t>You can solve a system of linear inequalities by </a:t>
            </a:r>
            <a:r>
              <a:rPr lang="en-US" sz="2800" dirty="0" smtClean="0">
                <a:solidFill>
                  <a:srgbClr val="FF6600"/>
                </a:solidFill>
                <a:cs typeface="Comic Sans MS"/>
              </a:rPr>
              <a:t>graphing</a:t>
            </a:r>
            <a:r>
              <a:rPr lang="en-US" sz="2800" dirty="0">
                <a:cs typeface="Comic Sans MS"/>
              </a:rPr>
              <a:t>. </a:t>
            </a:r>
          </a:p>
          <a:p>
            <a:endParaRPr lang="en-US" sz="2600" dirty="0" smtClean="0">
              <a:solidFill>
                <a:srgbClr val="9900FF"/>
              </a:solidFill>
              <a:cs typeface="Comic Sans MS"/>
            </a:endParaRPr>
          </a:p>
          <a:p>
            <a:pPr marL="0" indent="0">
              <a:buNone/>
            </a:pPr>
            <a:r>
              <a:rPr lang="en-US" sz="2600" dirty="0" smtClean="0">
                <a:cs typeface="Comic Sans MS"/>
              </a:rPr>
              <a:t>Steps to Solving Systems of Inequalities by Graphing: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cs typeface="Comic Sans MS"/>
              </a:rPr>
              <a:t>First </a:t>
            </a:r>
            <a:r>
              <a:rPr lang="en-US" sz="2600" dirty="0">
                <a:cs typeface="Comic Sans MS"/>
              </a:rPr>
              <a:t>graph boundary lines and decide whether the </a:t>
            </a:r>
            <a:r>
              <a:rPr lang="en-US" sz="2600" dirty="0" smtClean="0">
                <a:cs typeface="Comic Sans MS"/>
              </a:rPr>
              <a:t>boundary </a:t>
            </a:r>
            <a:r>
              <a:rPr lang="en-US" sz="2600" dirty="0">
                <a:cs typeface="Comic Sans MS"/>
              </a:rPr>
              <a:t>lines are </a:t>
            </a:r>
            <a:r>
              <a:rPr lang="en-US" sz="2600" dirty="0" smtClean="0">
                <a:cs typeface="Comic Sans MS"/>
              </a:rPr>
              <a:t>included.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cs typeface="Comic Sans MS"/>
              </a:rPr>
              <a:t>Then </a:t>
            </a:r>
            <a:r>
              <a:rPr lang="en-US" sz="2600" dirty="0">
                <a:cs typeface="Comic Sans MS"/>
              </a:rPr>
              <a:t>decide which </a:t>
            </a:r>
            <a:r>
              <a:rPr lang="en-US" sz="2600" dirty="0" smtClean="0">
                <a:cs typeface="Comic Sans MS"/>
              </a:rPr>
              <a:t>side </a:t>
            </a:r>
            <a:r>
              <a:rPr lang="en-US" sz="2600" dirty="0">
                <a:cs typeface="Comic Sans MS"/>
              </a:rPr>
              <a:t>of the boundary lines to shade. 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  <a:cs typeface="Comic Sans MS"/>
              </a:rPr>
              <a:t>If </a:t>
            </a:r>
            <a:r>
              <a:rPr lang="en-US" sz="2000" dirty="0">
                <a:solidFill>
                  <a:srgbClr val="0070C0"/>
                </a:solidFill>
                <a:cs typeface="Comic Sans MS"/>
                <a:sym typeface="Symbol" charset="0"/>
              </a:rPr>
              <a:t>&lt;</a:t>
            </a:r>
            <a:r>
              <a:rPr lang="en-US" sz="2000" dirty="0" smtClean="0">
                <a:solidFill>
                  <a:srgbClr val="0070C0"/>
                </a:solidFill>
                <a:cs typeface="Comic Sans MS"/>
              </a:rPr>
              <a:t> or </a:t>
            </a:r>
            <a:r>
              <a:rPr lang="en-US" sz="2000" dirty="0">
                <a:solidFill>
                  <a:srgbClr val="0070C0"/>
                </a:solidFill>
                <a:cs typeface="Comic Sans MS"/>
                <a:sym typeface="Symbol" charset="0"/>
              </a:rPr>
              <a:t>&gt;</a:t>
            </a:r>
            <a:r>
              <a:rPr lang="en-US" sz="2000" dirty="0" smtClean="0">
                <a:solidFill>
                  <a:srgbClr val="0070C0"/>
                </a:solidFill>
                <a:cs typeface="Comic Sans MS"/>
              </a:rPr>
              <a:t>, boundary not included; use dashed line.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  <a:cs typeface="Comic Sans MS"/>
              </a:rPr>
              <a:t>If ≤</a:t>
            </a:r>
            <a:r>
              <a:rPr lang="en-US" sz="2000" dirty="0" smtClean="0">
                <a:solidFill>
                  <a:srgbClr val="0070C0"/>
                </a:solidFill>
                <a:cs typeface="Comic Sans MS"/>
                <a:sym typeface="Symbol" charset="0"/>
              </a:rPr>
              <a:t> or ≥, boundary included; use solid line.</a:t>
            </a:r>
            <a:endParaRPr lang="en-US" sz="2000" dirty="0" smtClean="0">
              <a:solidFill>
                <a:srgbClr val="0070C0"/>
              </a:solidFill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solutions are any point where the shaded regions overlap.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1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Example 1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8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Solve the system of inequalities by graphing. </a:t>
            </a:r>
            <a:r>
              <a:rPr lang="en-US" dirty="0" smtClean="0">
                <a:cs typeface="Comic Sans MS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391473"/>
              </p:ext>
            </p:extLst>
          </p:nvPr>
        </p:nvGraphicFramePr>
        <p:xfrm>
          <a:off x="784918" y="1723607"/>
          <a:ext cx="236855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3" imgW="863600" imgH="533400" progId="Equation.DSMT4">
                  <p:embed/>
                </p:oleObj>
              </mc:Choice>
              <mc:Fallback>
                <p:oleObj name="Equation" r:id="rId3" imgW="863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918" y="1723607"/>
                        <a:ext cx="2368550" cy="146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18" y="2316506"/>
            <a:ext cx="3955473" cy="38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11" y="3886138"/>
            <a:ext cx="3824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1: Graph y = 3 (boundary line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 included) and y = 2x + 1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(boundary line not included).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49852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Overlapping area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are the solutions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11" y="5095854"/>
            <a:ext cx="172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: Shade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Screen Shot 2013-04-22 at 8.43.4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45" y="2285683"/>
            <a:ext cx="3869630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Shot 2013-04-22 at 8.47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17" y="2285683"/>
            <a:ext cx="3869574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72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Example 2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09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Solve the system of inequalities by graphing.</a:t>
            </a:r>
            <a:r>
              <a:rPr lang="en-US" sz="2800" dirty="0" smtClean="0"/>
              <a:t>  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778411"/>
              </p:ext>
            </p:extLst>
          </p:nvPr>
        </p:nvGraphicFramePr>
        <p:xfrm>
          <a:off x="680499" y="1847095"/>
          <a:ext cx="264795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3" imgW="965200" imgH="533400" progId="Equation.DSMT4">
                  <p:embed/>
                </p:oleObj>
              </mc:Choice>
              <mc:Fallback>
                <p:oleObj name="Equation" r:id="rId3" imgW="9652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499" y="1847095"/>
                        <a:ext cx="2647950" cy="146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18" y="2316506"/>
            <a:ext cx="3955473" cy="38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3-04-22 at 8.51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11" y="2316506"/>
            <a:ext cx="3840480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9511" y="3424473"/>
            <a:ext cx="3599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1: Graph –x + y = -1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(boundary line not included) and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x + y = 3 (boundary line not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included).  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88187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Overlapping area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are the solutions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11" y="4634189"/>
            <a:ext cx="172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</a:t>
            </a:r>
            <a:r>
              <a:rPr lang="en-US" dirty="0">
                <a:solidFill>
                  <a:srgbClr val="660066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: Shade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Screen Shot 2013-04-22 at 8.51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11" y="2285683"/>
            <a:ext cx="3840480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519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Students will be able to solve systems in three variables </a:t>
            </a:r>
            <a:endParaRPr lang="en-US" dirty="0"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3F00"/>
                </a:solidFill>
                <a:cs typeface="Comic Sans MS"/>
              </a:rPr>
              <a:t>Section 3.5</a:t>
            </a:r>
            <a:br>
              <a:rPr lang="en-US" dirty="0" smtClean="0">
                <a:solidFill>
                  <a:srgbClr val="803F00"/>
                </a:solidFill>
                <a:cs typeface="Comic Sans MS"/>
              </a:rPr>
            </a:br>
            <a:r>
              <a:rPr lang="en-US" dirty="0" smtClean="0">
                <a:solidFill>
                  <a:srgbClr val="803F00"/>
                </a:solidFill>
                <a:cs typeface="Comic Sans MS"/>
              </a:rPr>
              <a:t>Systems With Three Variables</a:t>
            </a:r>
            <a:r>
              <a:rPr lang="en-US" dirty="0" smtClean="0">
                <a:solidFill>
                  <a:srgbClr val="803F00"/>
                </a:solidFill>
                <a:latin typeface="Wide Latin" charset="0"/>
              </a:rPr>
              <a:t/>
            </a:r>
            <a:br>
              <a:rPr lang="en-US" dirty="0" smtClean="0">
                <a:solidFill>
                  <a:srgbClr val="803F00"/>
                </a:solidFill>
                <a:latin typeface="Wide Latin" charset="0"/>
              </a:rPr>
            </a:br>
            <a:r>
              <a:rPr lang="en-US" dirty="0" smtClean="0">
                <a:latin typeface="Wide Latin" charset="0"/>
              </a:rPr>
              <a:t/>
            </a:r>
            <a:br>
              <a:rPr lang="en-US" dirty="0" smtClean="0">
                <a:latin typeface="Wide Latin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Warm Up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70"/>
            <a:ext cx="8686800" cy="506769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2900" algn="l"/>
                <a:tab pos="2171700" algn="l"/>
                <a:tab pos="4000500" algn="l"/>
                <a:tab pos="5829300" algn="l"/>
                <a:tab pos="7543800" algn="l"/>
              </a:tabLst>
            </a:pPr>
            <a:r>
              <a:rPr lang="en-US" sz="2800" dirty="0">
                <a:cs typeface="Comic Sans MS"/>
              </a:rPr>
              <a:t>Graph each ordered pair on the </a:t>
            </a:r>
            <a:r>
              <a:rPr lang="en-US" sz="2800" dirty="0" smtClean="0">
                <a:cs typeface="Comic Sans MS"/>
              </a:rPr>
              <a:t>coordinate plane</a:t>
            </a:r>
            <a:r>
              <a:rPr lang="en-US" sz="2800" dirty="0">
                <a:cs typeface="Comic Sans MS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342900" algn="l"/>
                <a:tab pos="2171700" algn="l"/>
                <a:tab pos="4000500" algn="l"/>
                <a:tab pos="5829300" algn="l"/>
                <a:tab pos="7543800" algn="l"/>
              </a:tabLst>
            </a:pPr>
            <a:r>
              <a:rPr lang="en-US" sz="2800" dirty="0" smtClean="0">
                <a:cs typeface="Comic Sans MS"/>
              </a:rPr>
              <a:t>(</a:t>
            </a:r>
            <a:r>
              <a:rPr lang="en-US" sz="2800" dirty="0">
                <a:cs typeface="Comic Sans MS"/>
              </a:rPr>
              <a:t>–4, –8)	</a:t>
            </a:r>
            <a:endParaRPr lang="en-US" sz="2800" dirty="0" smtClean="0">
              <a:cs typeface="Comic Sans MS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342900" algn="l"/>
                <a:tab pos="2171700" algn="l"/>
                <a:tab pos="4000500" algn="l"/>
                <a:tab pos="5829300" algn="l"/>
                <a:tab pos="7543800" algn="l"/>
              </a:tabLst>
            </a:pPr>
            <a:r>
              <a:rPr lang="en-US" sz="2800" dirty="0" smtClean="0">
                <a:cs typeface="Comic Sans MS"/>
              </a:rPr>
              <a:t>(</a:t>
            </a:r>
            <a:r>
              <a:rPr lang="en-US" sz="2800" dirty="0">
                <a:cs typeface="Comic Sans MS"/>
              </a:rPr>
              <a:t>3, 6)	</a:t>
            </a:r>
            <a:endParaRPr lang="en-US" sz="2800" dirty="0" smtClean="0">
              <a:cs typeface="Comic Sans MS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342900" algn="l"/>
                <a:tab pos="2171700" algn="l"/>
                <a:tab pos="4000500" algn="l"/>
                <a:tab pos="5829300" algn="l"/>
                <a:tab pos="7543800" algn="l"/>
              </a:tabLst>
            </a:pPr>
            <a:r>
              <a:rPr lang="en-US" sz="2800" dirty="0" smtClean="0">
                <a:cs typeface="Comic Sans MS"/>
              </a:rPr>
              <a:t>(</a:t>
            </a:r>
            <a:r>
              <a:rPr lang="en-US" sz="2800" dirty="0">
                <a:cs typeface="Comic Sans MS"/>
              </a:rPr>
              <a:t>0, 0)	</a:t>
            </a:r>
            <a:endParaRPr lang="en-US" sz="2800" dirty="0" smtClean="0">
              <a:cs typeface="Comic Sans MS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342900" algn="l"/>
                <a:tab pos="2171700" algn="l"/>
                <a:tab pos="4000500" algn="l"/>
                <a:tab pos="5829300" algn="l"/>
                <a:tab pos="7543800" algn="l"/>
              </a:tabLst>
            </a:pPr>
            <a:r>
              <a:rPr lang="en-US" sz="2800" dirty="0" smtClean="0">
                <a:cs typeface="Comic Sans MS"/>
              </a:rPr>
              <a:t>(</a:t>
            </a:r>
            <a:r>
              <a:rPr lang="en-US" sz="2800" dirty="0">
                <a:cs typeface="Comic Sans MS"/>
              </a:rPr>
              <a:t>–1, 3)	</a:t>
            </a:r>
            <a:endParaRPr lang="en-US" sz="2800" dirty="0" smtClean="0">
              <a:cs typeface="Comic Sans MS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tabLst>
                <a:tab pos="342900" algn="l"/>
                <a:tab pos="2171700" algn="l"/>
                <a:tab pos="4000500" algn="l"/>
                <a:tab pos="5829300" algn="l"/>
                <a:tab pos="7543800" algn="l"/>
              </a:tabLst>
            </a:pPr>
            <a:r>
              <a:rPr lang="en-US" sz="2800" dirty="0" smtClean="0">
                <a:cs typeface="Comic Sans MS"/>
              </a:rPr>
              <a:t>(</a:t>
            </a:r>
            <a:r>
              <a:rPr lang="en-US" sz="2800" dirty="0">
                <a:cs typeface="Comic Sans MS"/>
              </a:rPr>
              <a:t>–6, 5)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blank-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18" y="2316506"/>
            <a:ext cx="3955473" cy="38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4-22 at 8.5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18" y="2437733"/>
            <a:ext cx="3955473" cy="3955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497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709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Key Concepts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1291"/>
            <a:ext cx="8229600" cy="5557982"/>
          </a:xfrm>
        </p:spPr>
        <p:txBody>
          <a:bodyPr>
            <a:noAutofit/>
          </a:bodyPr>
          <a:lstStyle/>
          <a:p>
            <a:pPr marL="109728" indent="0">
              <a:buNone/>
              <a:defRPr/>
            </a:pPr>
            <a:r>
              <a:rPr lang="en-US" sz="2200" dirty="0">
                <a:cs typeface="Comic Sans MS"/>
              </a:rPr>
              <a:t>Steps for </a:t>
            </a:r>
            <a:r>
              <a:rPr lang="en-US" sz="2200" dirty="0" smtClean="0">
                <a:cs typeface="Comic Sans MS"/>
              </a:rPr>
              <a:t>Solving Systems with Three Variables</a:t>
            </a:r>
            <a:endParaRPr lang="en-US" sz="2200" dirty="0">
              <a:cs typeface="Comic Sans MS"/>
            </a:endParaRPr>
          </a:p>
          <a:p>
            <a:pPr marL="365760" indent="-256032">
              <a:buNone/>
              <a:defRPr/>
            </a:pPr>
            <a:r>
              <a:rPr lang="en-US" sz="2200" dirty="0">
                <a:cs typeface="Comic Sans MS"/>
              </a:rPr>
              <a:t>	1. Write each equation in </a:t>
            </a:r>
            <a:r>
              <a:rPr lang="en-US" sz="2200" dirty="0">
                <a:solidFill>
                  <a:srgbClr val="FF0000"/>
                </a:solidFill>
                <a:cs typeface="Comic Sans MS"/>
              </a:rPr>
              <a:t>standard form</a:t>
            </a:r>
            <a:r>
              <a:rPr lang="en-US" sz="2200" dirty="0">
                <a:cs typeface="Comic Sans MS"/>
              </a:rPr>
              <a:t>.</a:t>
            </a:r>
          </a:p>
          <a:p>
            <a:pPr marL="365760" indent="-256032">
              <a:buNone/>
              <a:defRPr/>
            </a:pPr>
            <a:r>
              <a:rPr lang="en-US" sz="2200" dirty="0">
                <a:cs typeface="Comic Sans MS"/>
              </a:rPr>
              <a:t>	2. Choose a </a:t>
            </a:r>
            <a:r>
              <a:rPr lang="en-US" sz="2200" dirty="0">
                <a:solidFill>
                  <a:srgbClr val="008000"/>
                </a:solidFill>
                <a:cs typeface="Comic Sans MS"/>
              </a:rPr>
              <a:t>PAIR</a:t>
            </a:r>
            <a:r>
              <a:rPr lang="en-US" sz="2200" dirty="0">
                <a:cs typeface="Comic Sans MS"/>
              </a:rPr>
              <a:t> of equa</a:t>
            </a:r>
            <a:r>
              <a:rPr lang="en-US" sz="2200" dirty="0">
                <a:solidFill>
                  <a:srgbClr val="000000"/>
                </a:solidFill>
                <a:cs typeface="Comic Sans MS"/>
              </a:rPr>
              <a:t>tions and eliminate one of the variables.</a:t>
            </a:r>
          </a:p>
          <a:p>
            <a:pPr marL="365760" indent="-256032">
              <a:buNone/>
              <a:defRPr/>
            </a:pPr>
            <a:r>
              <a:rPr lang="en-US" sz="2200" dirty="0">
                <a:cs typeface="Comic Sans MS"/>
              </a:rPr>
              <a:t>	3. Choose a </a:t>
            </a:r>
            <a:r>
              <a:rPr lang="en-US" sz="2200" dirty="0">
                <a:solidFill>
                  <a:srgbClr val="000000"/>
                </a:solidFill>
                <a:cs typeface="Comic Sans MS"/>
              </a:rPr>
              <a:t>different pair of equations and eliminate the</a:t>
            </a:r>
            <a:r>
              <a:rPr lang="en-US" sz="2200" dirty="0">
                <a:cs typeface="Comic Sans MS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cs typeface="Comic Sans MS"/>
              </a:rPr>
              <a:t>SAME</a:t>
            </a:r>
            <a:r>
              <a:rPr lang="en-US" sz="2200" dirty="0" smtClean="0">
                <a:solidFill>
                  <a:srgbClr val="FF0000"/>
                </a:solidFill>
                <a:cs typeface="Comic Sans M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cs typeface="Comic Sans MS"/>
              </a:rPr>
              <a:t>variable</a:t>
            </a:r>
            <a:r>
              <a:rPr lang="en-US" sz="2200" dirty="0">
                <a:cs typeface="Comic Sans MS"/>
              </a:rPr>
              <a:t>.</a:t>
            </a:r>
          </a:p>
          <a:p>
            <a:pPr marL="365760" indent="-256032">
              <a:buNone/>
              <a:defRPr/>
            </a:pPr>
            <a:r>
              <a:rPr lang="en-US" sz="2200" dirty="0">
                <a:cs typeface="Comic Sans MS"/>
              </a:rPr>
              <a:t>	4. </a:t>
            </a:r>
            <a:r>
              <a:rPr lang="en-US" sz="2200" dirty="0">
                <a:solidFill>
                  <a:srgbClr val="000000"/>
                </a:solidFill>
                <a:cs typeface="Comic Sans MS"/>
              </a:rPr>
              <a:t>Once steps 2 and 3 are complete, then use substitution or elimination </a:t>
            </a:r>
            <a:r>
              <a:rPr lang="en-US" sz="2200" dirty="0" smtClean="0">
                <a:solidFill>
                  <a:srgbClr val="000000"/>
                </a:solidFill>
                <a:cs typeface="Comic Sans MS"/>
              </a:rPr>
              <a:t>method </a:t>
            </a:r>
            <a:r>
              <a:rPr lang="en-US" sz="2200" dirty="0">
                <a:solidFill>
                  <a:srgbClr val="000000"/>
                </a:solidFill>
                <a:cs typeface="Comic Sans MS"/>
              </a:rPr>
              <a:t>to solve for one variable.</a:t>
            </a:r>
          </a:p>
          <a:p>
            <a:pPr marL="365760" indent="-256032">
              <a:buNone/>
              <a:defRPr/>
            </a:pPr>
            <a:r>
              <a:rPr lang="en-US" sz="2200" dirty="0">
                <a:solidFill>
                  <a:srgbClr val="000000"/>
                </a:solidFill>
                <a:cs typeface="Comic Sans MS"/>
              </a:rPr>
              <a:t>	5. Substitute the value you found in step 4 into one of </a:t>
            </a:r>
            <a:r>
              <a:rPr lang="en-US" sz="2200" dirty="0" smtClean="0">
                <a:solidFill>
                  <a:srgbClr val="000000"/>
                </a:solidFill>
                <a:cs typeface="Comic Sans MS"/>
              </a:rPr>
              <a:t>the equations </a:t>
            </a:r>
            <a:r>
              <a:rPr lang="en-US" sz="2200" dirty="0">
                <a:solidFill>
                  <a:srgbClr val="000000"/>
                </a:solidFill>
                <a:cs typeface="Comic Sans MS"/>
              </a:rPr>
              <a:t>from step </a:t>
            </a:r>
            <a:r>
              <a:rPr lang="en-US" sz="2200" dirty="0" smtClean="0">
                <a:solidFill>
                  <a:srgbClr val="000000"/>
                </a:solidFill>
                <a:cs typeface="Comic Sans MS"/>
              </a:rPr>
              <a:t>4 </a:t>
            </a:r>
            <a:r>
              <a:rPr lang="en-US" sz="2200" dirty="0">
                <a:solidFill>
                  <a:srgbClr val="000000"/>
                </a:solidFill>
                <a:cs typeface="Comic Sans MS"/>
              </a:rPr>
              <a:t>and solve for the other variable.</a:t>
            </a:r>
          </a:p>
          <a:p>
            <a:pPr marL="365760" indent="-256032">
              <a:buNone/>
              <a:defRPr/>
            </a:pPr>
            <a:r>
              <a:rPr lang="en-US" sz="2200" dirty="0">
                <a:solidFill>
                  <a:srgbClr val="000000"/>
                </a:solidFill>
                <a:cs typeface="Comic Sans MS"/>
              </a:rPr>
              <a:t>	6. Then substitute the two answers you found into the one of the original </a:t>
            </a:r>
            <a:r>
              <a:rPr lang="en-US" sz="2200" dirty="0" smtClean="0">
                <a:solidFill>
                  <a:srgbClr val="000000"/>
                </a:solidFill>
                <a:cs typeface="Comic Sans MS"/>
              </a:rPr>
              <a:t>equations </a:t>
            </a:r>
            <a:r>
              <a:rPr lang="en-US" sz="2200" dirty="0">
                <a:solidFill>
                  <a:srgbClr val="000000"/>
                </a:solidFill>
                <a:cs typeface="Comic Sans MS"/>
              </a:rPr>
              <a:t>and solve for the remaining variable.</a:t>
            </a:r>
          </a:p>
          <a:p>
            <a:pPr marL="365760" indent="-256032">
              <a:buNone/>
              <a:defRPr/>
            </a:pPr>
            <a:r>
              <a:rPr lang="en-US" sz="2200" dirty="0">
                <a:cs typeface="Comic Sans MS"/>
              </a:rPr>
              <a:t>	7. Put answer into </a:t>
            </a:r>
            <a:r>
              <a:rPr lang="en-US" sz="2200" dirty="0">
                <a:solidFill>
                  <a:srgbClr val="FF00FF"/>
                </a:solidFill>
                <a:cs typeface="Comic Sans MS"/>
              </a:rPr>
              <a:t>ordered triple</a:t>
            </a:r>
            <a:r>
              <a:rPr lang="en-US" sz="2200" dirty="0" smtClean="0">
                <a:cs typeface="Comic Sans MS"/>
              </a:rPr>
              <a:t>. (x, y, z).</a:t>
            </a:r>
            <a:endParaRPr lang="en-US" sz="2200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244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Example 1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28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Solve the system.</a:t>
            </a:r>
            <a:endParaRPr lang="en-US" sz="2800" dirty="0"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08329"/>
              </p:ext>
            </p:extLst>
          </p:nvPr>
        </p:nvGraphicFramePr>
        <p:xfrm>
          <a:off x="457200" y="1243171"/>
          <a:ext cx="3276600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Equation" r:id="rId3" imgW="1193800" imgH="749300" progId="Equation.DSMT4">
                  <p:embed/>
                </p:oleObj>
              </mc:Choice>
              <mc:Fallback>
                <p:oleObj name="Equation" r:id="rId3" imgW="11938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43171"/>
                        <a:ext cx="3276600" cy="205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7682"/>
              </p:ext>
            </p:extLst>
          </p:nvPr>
        </p:nvGraphicFramePr>
        <p:xfrm>
          <a:off x="5120242" y="3424381"/>
          <a:ext cx="2253169" cy="103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5" imgW="939800" imgH="431800" progId="Equation.DSMT4">
                  <p:embed/>
                </p:oleObj>
              </mc:Choice>
              <mc:Fallback>
                <p:oleObj name="Equation" r:id="rId5" imgW="939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0242" y="3424381"/>
                        <a:ext cx="2253169" cy="103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3895" y="3306435"/>
            <a:ext cx="45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1: Skip (Already in standard form).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11" y="3675767"/>
            <a:ext cx="421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2: Pick 2 equations and eliminate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1 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34861" y="4460099"/>
            <a:ext cx="25796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12929"/>
              </p:ext>
            </p:extLst>
          </p:nvPr>
        </p:nvGraphicFramePr>
        <p:xfrm>
          <a:off x="4917548" y="4532469"/>
          <a:ext cx="24558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Equation" r:id="rId7" imgW="1117600" imgH="215900" progId="Equation.DSMT4">
                  <p:embed/>
                </p:oleObj>
              </mc:Choice>
              <mc:Fallback>
                <p:oleObj name="Equation" r:id="rId7" imgW="1117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7548" y="4532469"/>
                        <a:ext cx="245586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9511" y="5414744"/>
            <a:ext cx="386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Pick 2 different equations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and eliminate the same 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27965"/>
              </p:ext>
            </p:extLst>
          </p:nvPr>
        </p:nvGraphicFramePr>
        <p:xfrm>
          <a:off x="4891088" y="5186204"/>
          <a:ext cx="27114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Equation" r:id="rId9" imgW="1130300" imgH="431800" progId="Equation.DSMT4">
                  <p:embed/>
                </p:oleObj>
              </mc:Choice>
              <mc:Fallback>
                <p:oleObj name="Equation" r:id="rId9" imgW="1130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1088" y="5186204"/>
                        <a:ext cx="271145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022851" y="6218079"/>
            <a:ext cx="25796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130978"/>
              </p:ext>
            </p:extLst>
          </p:nvPr>
        </p:nvGraphicFramePr>
        <p:xfrm>
          <a:off x="4693711" y="6218238"/>
          <a:ext cx="26797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11" imgW="1219200" imgH="215900" progId="Equation.DSMT4">
                  <p:embed/>
                </p:oleObj>
              </mc:Choice>
              <mc:Fallback>
                <p:oleObj name="Equation" r:id="rId11" imgW="1219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93711" y="6218238"/>
                        <a:ext cx="267970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87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Warm Up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r>
              <a:rPr lang="en-US" sz="2800" dirty="0">
                <a:cs typeface="Comic Sans MS"/>
              </a:rPr>
              <a:t>Graph each equation. Use one coordinate plane for all 3 graphs.</a:t>
            </a:r>
          </a:p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203054"/>
              </p:ext>
            </p:extLst>
          </p:nvPr>
        </p:nvGraphicFramePr>
        <p:xfrm>
          <a:off x="3359150" y="1553103"/>
          <a:ext cx="578485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3" imgW="3048000" imgH="431800" progId="Equation.DSMT4">
                  <p:embed/>
                </p:oleObj>
              </mc:Choice>
              <mc:Fallback>
                <p:oleObj name="Equation" r:id="rId3" imgW="3048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150" y="1553103"/>
                        <a:ext cx="5784850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51" y="2370665"/>
            <a:ext cx="3955473" cy="38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3-04-22 at 12.31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51" y="2370665"/>
            <a:ext cx="4039500" cy="4047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291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1 (Continued)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71986"/>
              </p:ext>
            </p:extLst>
          </p:nvPr>
        </p:nvGraphicFramePr>
        <p:xfrm>
          <a:off x="4132263" y="1390650"/>
          <a:ext cx="18224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Equation" r:id="rId3" imgW="901700" imgH="431800" progId="Equation.DSMT4">
                  <p:embed/>
                </p:oleObj>
              </mc:Choice>
              <mc:Fallback>
                <p:oleObj name="Equation" r:id="rId3" imgW="901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2263" y="1390650"/>
                        <a:ext cx="1822450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554" y="1427842"/>
            <a:ext cx="285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4: Solve for 1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 (use elimination)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32263" y="2265363"/>
            <a:ext cx="1822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962502"/>
              </p:ext>
            </p:extLst>
          </p:nvPr>
        </p:nvGraphicFramePr>
        <p:xfrm>
          <a:off x="4902547" y="2455863"/>
          <a:ext cx="9286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7" name="Equation" r:id="rId5" imgW="508000" imgH="215900" progId="Equation.DSMT4">
                  <p:embed/>
                </p:oleObj>
              </mc:Choice>
              <mc:Fallback>
                <p:oleObj name="Equation" r:id="rId5" imgW="508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2547" y="2455863"/>
                        <a:ext cx="92868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65026"/>
              </p:ext>
            </p:extLst>
          </p:nvPr>
        </p:nvGraphicFramePr>
        <p:xfrm>
          <a:off x="5029547" y="2849563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8" name="Equation" r:id="rId7" imgW="368300" imgH="215900" progId="Equation.DSMT4">
                  <p:embed/>
                </p:oleObj>
              </mc:Choice>
              <mc:Fallback>
                <p:oleObj name="Equation" r:id="rId7" imgW="368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547" y="2849563"/>
                        <a:ext cx="673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2554" y="3829050"/>
            <a:ext cx="296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5: Solve for another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82564"/>
              </p:ext>
            </p:extLst>
          </p:nvPr>
        </p:nvGraphicFramePr>
        <p:xfrm>
          <a:off x="4425950" y="3829050"/>
          <a:ext cx="16256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Equation" r:id="rId9" imgW="889000" imgH="203200" progId="Equation.DSMT4">
                  <p:embed/>
                </p:oleObj>
              </mc:Choice>
              <mc:Fallback>
                <p:oleObj name="Equation" r:id="rId9" imgW="88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25950" y="3829050"/>
                        <a:ext cx="162560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61057"/>
              </p:ext>
            </p:extLst>
          </p:nvPr>
        </p:nvGraphicFramePr>
        <p:xfrm>
          <a:off x="5251345" y="4255306"/>
          <a:ext cx="6731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Equation" r:id="rId11" imgW="368300" imgH="177800" progId="Equation.DSMT4">
                  <p:embed/>
                </p:oleObj>
              </mc:Choice>
              <mc:Fallback>
                <p:oleObj name="Equation" r:id="rId11" imgW="36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1345" y="4255306"/>
                        <a:ext cx="6731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2554" y="4845867"/>
            <a:ext cx="296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6: Solve for another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56651"/>
              </p:ext>
            </p:extLst>
          </p:nvPr>
        </p:nvGraphicFramePr>
        <p:xfrm>
          <a:off x="3974995" y="5077619"/>
          <a:ext cx="19494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Equation" r:id="rId13" imgW="1066800" imgH="381000" progId="Equation.DSMT4">
                  <p:embed/>
                </p:oleObj>
              </mc:Choice>
              <mc:Fallback>
                <p:oleObj name="Equation" r:id="rId13" imgW="10668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74995" y="5077619"/>
                        <a:ext cx="194945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639634"/>
              </p:ext>
            </p:extLst>
          </p:nvPr>
        </p:nvGraphicFramePr>
        <p:xfrm>
          <a:off x="6835775" y="3243263"/>
          <a:ext cx="1727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35775" y="3243263"/>
                        <a:ext cx="172720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05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11" y="136525"/>
            <a:ext cx="8229600" cy="1143000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Example 2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74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Comic Sans MS"/>
              </a:rPr>
              <a:t>Solve the system.</a:t>
            </a:r>
            <a:endParaRPr lang="en-US" dirty="0"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92515"/>
              </p:ext>
            </p:extLst>
          </p:nvPr>
        </p:nvGraphicFramePr>
        <p:xfrm>
          <a:off x="144463" y="1279525"/>
          <a:ext cx="3311525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3" imgW="1206500" imgH="749300" progId="Equation.DSMT4">
                  <p:embed/>
                </p:oleObj>
              </mc:Choice>
              <mc:Fallback>
                <p:oleObj name="Equation" r:id="rId3" imgW="12065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3" y="1279525"/>
                        <a:ext cx="3311525" cy="205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38161"/>
              </p:ext>
            </p:extLst>
          </p:nvPr>
        </p:nvGraphicFramePr>
        <p:xfrm>
          <a:off x="5075238" y="3424238"/>
          <a:ext cx="2344737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5" imgW="977900" imgH="431800" progId="Equation.DSMT4">
                  <p:embed/>
                </p:oleObj>
              </mc:Choice>
              <mc:Fallback>
                <p:oleObj name="Equation" r:id="rId5" imgW="977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5238" y="3424238"/>
                        <a:ext cx="2344737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895" y="3306435"/>
            <a:ext cx="45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1: Skip (Already in standard form).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11" y="3675767"/>
            <a:ext cx="421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2: Pick 2 equations and eliminate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1 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34861" y="4460099"/>
            <a:ext cx="25796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091341"/>
              </p:ext>
            </p:extLst>
          </p:nvPr>
        </p:nvGraphicFramePr>
        <p:xfrm>
          <a:off x="4876800" y="4532313"/>
          <a:ext cx="25384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Equation" r:id="rId7" imgW="1155700" imgH="215900" progId="Equation.DSMT4">
                  <p:embed/>
                </p:oleObj>
              </mc:Choice>
              <mc:Fallback>
                <p:oleObj name="Equation" r:id="rId7" imgW="11557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6800" y="4532313"/>
                        <a:ext cx="253841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511" y="5414744"/>
            <a:ext cx="386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3: Pick 2 different equations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and eliminate the same 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683688"/>
              </p:ext>
            </p:extLst>
          </p:nvPr>
        </p:nvGraphicFramePr>
        <p:xfrm>
          <a:off x="4997450" y="5186363"/>
          <a:ext cx="24971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Equation" r:id="rId9" imgW="1041400" imgH="431800" progId="Equation.DSMT4">
                  <p:embed/>
                </p:oleObj>
              </mc:Choice>
              <mc:Fallback>
                <p:oleObj name="Equation" r:id="rId9" imgW="1041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97450" y="5186363"/>
                        <a:ext cx="24971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022851" y="6218079"/>
            <a:ext cx="25796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27099"/>
              </p:ext>
            </p:extLst>
          </p:nvPr>
        </p:nvGraphicFramePr>
        <p:xfrm>
          <a:off x="4905375" y="6218238"/>
          <a:ext cx="2511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11" imgW="1143000" imgH="215900" progId="Equation.DSMT4">
                  <p:embed/>
                </p:oleObj>
              </mc:Choice>
              <mc:Fallback>
                <p:oleObj name="Equation" r:id="rId11" imgW="1143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5375" y="6218238"/>
                        <a:ext cx="251142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93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2 (Continued)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89687"/>
              </p:ext>
            </p:extLst>
          </p:nvPr>
        </p:nvGraphicFramePr>
        <p:xfrm>
          <a:off x="4183063" y="1143000"/>
          <a:ext cx="17192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Equation" r:id="rId3" imgW="850900" imgH="381000" progId="Equation.DSMT4">
                  <p:embed/>
                </p:oleObj>
              </mc:Choice>
              <mc:Fallback>
                <p:oleObj name="Equation" r:id="rId3" imgW="8509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3063" y="1143000"/>
                        <a:ext cx="171926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2554" y="1170672"/>
            <a:ext cx="285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4: Solve for 1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 (use elimination)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32263" y="2971010"/>
            <a:ext cx="18224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73531"/>
              </p:ext>
            </p:extLst>
          </p:nvPr>
        </p:nvGraphicFramePr>
        <p:xfrm>
          <a:off x="4891088" y="3276600"/>
          <a:ext cx="95091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Equation" r:id="rId5" imgW="520700" imgH="177800" progId="Equation.DSMT4">
                  <p:embed/>
                </p:oleObj>
              </mc:Choice>
              <mc:Fallback>
                <p:oleObj name="Equation" r:id="rId5" imgW="520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1088" y="3276600"/>
                        <a:ext cx="950912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717398"/>
              </p:ext>
            </p:extLst>
          </p:nvPr>
        </p:nvGraphicFramePr>
        <p:xfrm>
          <a:off x="4959350" y="3735388"/>
          <a:ext cx="8128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7" imgW="444500" imgH="177800" progId="Equation.DSMT4">
                  <p:embed/>
                </p:oleObj>
              </mc:Choice>
              <mc:Fallback>
                <p:oleObj name="Equation" r:id="rId7" imgW="444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9350" y="3735388"/>
                        <a:ext cx="812800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2554" y="4681542"/>
            <a:ext cx="296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5: Solve for another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00808"/>
              </p:ext>
            </p:extLst>
          </p:nvPr>
        </p:nvGraphicFramePr>
        <p:xfrm>
          <a:off x="4310063" y="4681538"/>
          <a:ext cx="18589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3" name="Equation" r:id="rId9" imgW="1016000" imgH="203200" progId="Equation.DSMT4">
                  <p:embed/>
                </p:oleObj>
              </mc:Choice>
              <mc:Fallback>
                <p:oleObj name="Equation" r:id="rId9" imgW="1016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0063" y="4681538"/>
                        <a:ext cx="1858962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148021"/>
              </p:ext>
            </p:extLst>
          </p:nvPr>
        </p:nvGraphicFramePr>
        <p:xfrm>
          <a:off x="5240338" y="5108575"/>
          <a:ext cx="6969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40338" y="5108575"/>
                        <a:ext cx="696912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2554" y="5698359"/>
            <a:ext cx="2961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Step 6: Solve for another </a:t>
            </a:r>
          </a:p>
          <a:p>
            <a:r>
              <a:rPr lang="en-US" dirty="0" smtClean="0">
                <a:solidFill>
                  <a:srgbClr val="660066"/>
                </a:solidFill>
                <a:latin typeface="Comic Sans MS"/>
                <a:cs typeface="Comic Sans MS"/>
              </a:rPr>
              <a:t>variable</a:t>
            </a:r>
            <a:endParaRPr lang="en-US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51748"/>
              </p:ext>
            </p:extLst>
          </p:nvPr>
        </p:nvGraphicFramePr>
        <p:xfrm>
          <a:off x="3997325" y="5884863"/>
          <a:ext cx="19034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13" imgW="1041400" imgH="431800" progId="Equation.DSMT4">
                  <p:embed/>
                </p:oleObj>
              </mc:Choice>
              <mc:Fallback>
                <p:oleObj name="Equation" r:id="rId13" imgW="1041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97325" y="5884863"/>
                        <a:ext cx="1903413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32569"/>
              </p:ext>
            </p:extLst>
          </p:nvPr>
        </p:nvGraphicFramePr>
        <p:xfrm>
          <a:off x="6613525" y="3243263"/>
          <a:ext cx="21717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Equation" r:id="rId15" imgW="558800" imgH="203200" progId="Equation.DSMT4">
                  <p:embed/>
                </p:oleObj>
              </mc:Choice>
              <mc:Fallback>
                <p:oleObj name="Equation" r:id="rId15" imgW="558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13525" y="3243263"/>
                        <a:ext cx="217170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10041"/>
              </p:ext>
            </p:extLst>
          </p:nvPr>
        </p:nvGraphicFramePr>
        <p:xfrm>
          <a:off x="4005263" y="2200275"/>
          <a:ext cx="21034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Equation" r:id="rId17" imgW="1041400" imgH="381000" progId="Equation.DSMT4">
                  <p:embed/>
                </p:oleObj>
              </mc:Choice>
              <mc:Fallback>
                <p:oleObj name="Equation" r:id="rId17" imgW="10414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05263" y="2200275"/>
                        <a:ext cx="2103437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90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Key Concepts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Systems of Equations-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 a set of two or more equations that use the same variables.</a:t>
            </a:r>
          </a:p>
          <a:p>
            <a:pPr lvl="0" defTabSz="914400" eaLnBrk="0" fontAlgn="base" hangingPunct="0">
              <a:spcAft>
                <a:spcPct val="0"/>
              </a:spcAft>
              <a:buNone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Comic Sans MS"/>
            </a:endParaRPr>
          </a:p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Linear System-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 when the graph of each </a:t>
            </a:r>
          </a:p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equation of a system is a line.</a:t>
            </a:r>
          </a:p>
          <a:p>
            <a:pPr lvl="0" defTabSz="914400" eaLnBrk="0" fontAlgn="base" hangingPunct="0">
              <a:spcAft>
                <a:spcPct val="0"/>
              </a:spcAft>
              <a:buNone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cs typeface="Comic Sans MS"/>
            </a:endParaRPr>
          </a:p>
          <a:p>
            <a:pPr lvl="0" defTabSz="914400" eaLnBrk="0" fontAlgn="base" hangingPunct="0">
              <a:spcAft>
                <a:spcPct val="0"/>
              </a:spcAft>
              <a:buNone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Solution of a System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omic Sans MS"/>
              </a:rPr>
              <a:t>– a set of values for the variables that makes all the equations true.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ＭＳ Ｐゴシック" charset="0"/>
              <a:cs typeface="Comic Sans MS"/>
            </a:endParaRPr>
          </a:p>
          <a:p>
            <a:pPr lvl="0" defTabSz="914400" eaLnBrk="0" fontAlgn="base" hangingPunct="0">
              <a:spcAft>
                <a:spcPct val="0"/>
              </a:spcAft>
              <a:buNone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 charset="0"/>
              <a:ea typeface="ＭＳ Ｐゴシック" charset="0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5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Example 1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Comic Sans MS"/>
              </a:rPr>
              <a:t>Solve the system graphing.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12865"/>
              </p:ext>
            </p:extLst>
          </p:nvPr>
        </p:nvGraphicFramePr>
        <p:xfrm>
          <a:off x="982663" y="1620044"/>
          <a:ext cx="247015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3" imgW="901700" imgH="533400" progId="Equation.DSMT4">
                  <p:embed/>
                </p:oleObj>
              </mc:Choice>
              <mc:Fallback>
                <p:oleObj name="Equation" r:id="rId3" imgW="901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663" y="1620044"/>
                        <a:ext cx="2470150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18" y="2316506"/>
            <a:ext cx="3955473" cy="38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596" y="3281255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Graph each line.  The point of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intersection is the solution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to the system.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81705"/>
              </p:ext>
            </p:extLst>
          </p:nvPr>
        </p:nvGraphicFramePr>
        <p:xfrm>
          <a:off x="1601481" y="4773974"/>
          <a:ext cx="1185598" cy="474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6" imgW="508000" imgH="203200" progId="Equation.DSMT4">
                  <p:embed/>
                </p:oleObj>
              </mc:Choice>
              <mc:Fallback>
                <p:oleObj name="Equation" r:id="rId6" imgW="508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1481" y="4773974"/>
                        <a:ext cx="1185598" cy="474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3-04-22 at 12.33.4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18" y="2094937"/>
            <a:ext cx="3864353" cy="38570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902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Example 2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1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Comic Sans MS"/>
              </a:rPr>
              <a:t>Solve the system by graphing.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927202"/>
              </p:ext>
            </p:extLst>
          </p:nvPr>
        </p:nvGraphicFramePr>
        <p:xfrm>
          <a:off x="774700" y="1585913"/>
          <a:ext cx="28876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3" imgW="1054100" imgH="533400" progId="Equation.DSMT4">
                  <p:embed/>
                </p:oleObj>
              </mc:Choice>
              <mc:Fallback>
                <p:oleObj name="Equation" r:id="rId3" imgW="10541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700" y="1585913"/>
                        <a:ext cx="2887663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18" y="2316506"/>
            <a:ext cx="3955473" cy="38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596" y="3281255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Graph each line.  The point of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intersection is the solution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to the system.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842175"/>
              </p:ext>
            </p:extLst>
          </p:nvPr>
        </p:nvGraphicFramePr>
        <p:xfrm>
          <a:off x="1601481" y="4773974"/>
          <a:ext cx="1185598" cy="474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6" imgW="508000" imgH="203200" progId="Equation.DSMT4">
                  <p:embed/>
                </p:oleObj>
              </mc:Choice>
              <mc:Fallback>
                <p:oleObj name="Equation" r:id="rId6" imgW="508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1481" y="4773974"/>
                        <a:ext cx="1185598" cy="474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3-04-22 at 12.42.4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55" y="2144758"/>
            <a:ext cx="4045635" cy="4007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18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Key Concepts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64"/>
            <a:ext cx="8686800" cy="5587836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cs typeface="Comic Sans MS"/>
              </a:rPr>
              <a:t>Independent system-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omic Sans MS"/>
              </a:rPr>
              <a:t>a system that has a unique solution. (Not every system has one)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Comic Sans MS"/>
              </a:rPr>
              <a:t>Intersecting lines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Comic Sans MS"/>
              </a:rPr>
              <a:t>Different </a:t>
            </a: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omic Sans MS"/>
              </a:rPr>
              <a:t>Slopes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3200" dirty="0" smtClean="0">
              <a:solidFill>
                <a:srgbClr val="996600"/>
              </a:solidFill>
              <a:ea typeface="ＭＳ Ｐゴシック" charset="0"/>
              <a:cs typeface="Comic Sans MS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3300"/>
                </a:solidFill>
                <a:ea typeface="ＭＳ Ｐゴシック" charset="0"/>
                <a:cs typeface="Comic Sans MS"/>
              </a:rPr>
              <a:t>Dependent system-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Comic Sans MS"/>
              </a:rPr>
              <a:t> a system that does not have a unique solution.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FF3300"/>
                </a:solidFill>
                <a:ea typeface="ＭＳ Ｐゴシック" charset="0"/>
                <a:cs typeface="Comic Sans MS"/>
              </a:rPr>
              <a:t>Coinciding lines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FF3300"/>
                </a:solidFill>
                <a:ea typeface="ＭＳ Ｐゴシック" charset="0"/>
                <a:cs typeface="Comic Sans MS"/>
              </a:rPr>
              <a:t>Same Slope &amp; Same Y-Intercept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200" dirty="0">
              <a:solidFill>
                <a:srgbClr val="FF3300"/>
              </a:solidFill>
              <a:ea typeface="ＭＳ Ｐゴシック" charset="0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  <a:cs typeface="Comic Sans MS"/>
              </a:rPr>
              <a:t>Inconsistent </a:t>
            </a:r>
            <a:r>
              <a:rPr lang="en-US" dirty="0">
                <a:solidFill>
                  <a:srgbClr val="FF00FF"/>
                </a:solidFill>
                <a:cs typeface="Comic Sans MS"/>
              </a:rPr>
              <a:t>system-</a:t>
            </a:r>
            <a:r>
              <a:rPr lang="en-US" dirty="0">
                <a:cs typeface="Comic Sans MS"/>
              </a:rPr>
              <a:t> a system with no solution.</a:t>
            </a:r>
          </a:p>
          <a:p>
            <a:pPr lvl="1">
              <a:buFont typeface="Arial" charset="0"/>
              <a:buChar char="•"/>
            </a:pPr>
            <a:r>
              <a:rPr lang="en-US" sz="3200" dirty="0">
                <a:solidFill>
                  <a:srgbClr val="FF00FF"/>
                </a:solidFill>
                <a:cs typeface="Comic Sans MS"/>
              </a:rPr>
              <a:t>Parallel lines</a:t>
            </a:r>
          </a:p>
          <a:p>
            <a:pPr lvl="1">
              <a:buFont typeface="Arial" charset="0"/>
              <a:buChar char="•"/>
            </a:pPr>
            <a:r>
              <a:rPr lang="en-US" sz="3200" dirty="0">
                <a:solidFill>
                  <a:srgbClr val="FF00FF"/>
                </a:solidFill>
                <a:cs typeface="Comic Sans MS"/>
              </a:rPr>
              <a:t>Same Slope but Different Y-Intercepts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3200" dirty="0">
              <a:solidFill>
                <a:srgbClr val="FF3300"/>
              </a:solidFill>
              <a:latin typeface="Calisto MT" charset="0"/>
              <a:ea typeface="ＭＳ Ｐゴシック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3200" dirty="0">
              <a:solidFill>
                <a:srgbClr val="996600"/>
              </a:solidFill>
              <a:latin typeface="Calisto MT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mic Sans MS"/>
              </a:rPr>
              <a:t>Example 3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38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Comic Sans MS"/>
              </a:rPr>
              <a:t>Classify the system without graphing.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924254"/>
              </p:ext>
            </p:extLst>
          </p:nvPr>
        </p:nvGraphicFramePr>
        <p:xfrm>
          <a:off x="755650" y="1843088"/>
          <a:ext cx="2924175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3" imgW="1066800" imgH="533400" progId="Equation.DSMT4">
                  <p:embed/>
                </p:oleObj>
              </mc:Choice>
              <mc:Fallback>
                <p:oleObj name="Equation" r:id="rId3" imgW="10668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1843088"/>
                        <a:ext cx="2924175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281255"/>
            <a:ext cx="271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Rewrite each equation 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 slope intercept form.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18287"/>
              </p:ext>
            </p:extLst>
          </p:nvPr>
        </p:nvGraphicFramePr>
        <p:xfrm>
          <a:off x="3295650" y="3438525"/>
          <a:ext cx="1955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Equation" r:id="rId5" imgW="838200" imgH="215900" progId="Equation.DSMT4">
                  <p:embed/>
                </p:oleObj>
              </mc:Choice>
              <mc:Fallback>
                <p:oleObj name="Equation" r:id="rId5" imgW="838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5650" y="3438525"/>
                        <a:ext cx="19558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345352"/>
              </p:ext>
            </p:extLst>
          </p:nvPr>
        </p:nvGraphicFramePr>
        <p:xfrm>
          <a:off x="3384550" y="4078843"/>
          <a:ext cx="1778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Equation" r:id="rId7" imgW="762000" imgH="215900" progId="Equation.DSMT4">
                  <p:embed/>
                </p:oleObj>
              </mc:Choice>
              <mc:Fallback>
                <p:oleObj name="Equation" r:id="rId7" imgW="762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4550" y="4078843"/>
                        <a:ext cx="17780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124973"/>
              </p:ext>
            </p:extLst>
          </p:nvPr>
        </p:nvGraphicFramePr>
        <p:xfrm>
          <a:off x="3592513" y="4600575"/>
          <a:ext cx="1570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9" imgW="673100" imgH="215900" progId="Equation.DSMT4">
                  <p:embed/>
                </p:oleObj>
              </mc:Choice>
              <mc:Fallback>
                <p:oleObj name="Equation" r:id="rId9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2513" y="4600575"/>
                        <a:ext cx="15700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4078843"/>
            <a:ext cx="102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Add 6x.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600575"/>
            <a:ext cx="144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Divide by 2.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38845"/>
              </p:ext>
            </p:extLst>
          </p:nvPr>
        </p:nvGraphicFramePr>
        <p:xfrm>
          <a:off x="3501418" y="1843088"/>
          <a:ext cx="274955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11" imgW="1003300" imgH="533400" progId="Equation.DSMT4">
                  <p:embed/>
                </p:oleObj>
              </mc:Choice>
              <mc:Fallback>
                <p:oleObj name="Equation" r:id="rId11" imgW="10033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01418" y="1843088"/>
                        <a:ext cx="2749550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5236" y="5341179"/>
            <a:ext cx="273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Equations are the same.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1382" y="5295013"/>
            <a:ext cx="284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Dependent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111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18"/>
            <a:ext cx="8229600" cy="992523"/>
          </a:xfrm>
        </p:spPr>
        <p:txBody>
          <a:bodyPr/>
          <a:lstStyle/>
          <a:p>
            <a:r>
              <a:rPr lang="en-US" dirty="0" smtClean="0">
                <a:cs typeface="Comic Sans MS"/>
              </a:rPr>
              <a:t>Example 4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9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Comic Sans MS"/>
              </a:rPr>
              <a:t>Classify the system without graphing.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14142"/>
              </p:ext>
            </p:extLst>
          </p:nvPr>
        </p:nvGraphicFramePr>
        <p:xfrm>
          <a:off x="790575" y="1843088"/>
          <a:ext cx="2854325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Equation" r:id="rId3" imgW="1041400" imgH="533400" progId="Equation.DSMT4">
                  <p:embed/>
                </p:oleObj>
              </mc:Choice>
              <mc:Fallback>
                <p:oleObj name="Equation" r:id="rId3" imgW="10414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1843088"/>
                        <a:ext cx="2854325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807" y="3779303"/>
            <a:ext cx="2815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Rewrite each equation 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in slope-intercept form.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82034"/>
              </p:ext>
            </p:extLst>
          </p:nvPr>
        </p:nvGraphicFramePr>
        <p:xfrm>
          <a:off x="3219342" y="3920809"/>
          <a:ext cx="1778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Equation" r:id="rId5" imgW="762000" imgH="215900" progId="Equation.DSMT4">
                  <p:embed/>
                </p:oleObj>
              </mc:Choice>
              <mc:Fallback>
                <p:oleObj name="Equation" r:id="rId5" imgW="762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9342" y="3920809"/>
                        <a:ext cx="17780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461694"/>
              </p:ext>
            </p:extLst>
          </p:nvPr>
        </p:nvGraphicFramePr>
        <p:xfrm>
          <a:off x="3270544" y="4576891"/>
          <a:ext cx="1778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Equation" r:id="rId7" imgW="762000" imgH="215900" progId="Equation.DSMT4">
                  <p:embed/>
                </p:oleObj>
              </mc:Choice>
              <mc:Fallback>
                <p:oleObj name="Equation" r:id="rId7" imgW="762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0544" y="4576891"/>
                        <a:ext cx="17780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63707"/>
              </p:ext>
            </p:extLst>
          </p:nvPr>
        </p:nvGraphicFramePr>
        <p:xfrm>
          <a:off x="3377084" y="4923682"/>
          <a:ext cx="16891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Equation" r:id="rId9" imgW="723900" imgH="431800" progId="Equation.DSMT4">
                  <p:embed/>
                </p:oleObj>
              </mc:Choice>
              <mc:Fallback>
                <p:oleObj name="Equation" r:id="rId9" imgW="723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7084" y="4923682"/>
                        <a:ext cx="16891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6807" y="4576891"/>
            <a:ext cx="102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Add 2x.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807" y="5098623"/>
            <a:ext cx="144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by 4.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60474"/>
              </p:ext>
            </p:extLst>
          </p:nvPr>
        </p:nvGraphicFramePr>
        <p:xfrm>
          <a:off x="3475038" y="1390650"/>
          <a:ext cx="292417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" name="Equation" r:id="rId11" imgW="1066800" imgH="889000" progId="Equation.DSMT4">
                  <p:embed/>
                </p:oleObj>
              </mc:Choice>
              <mc:Fallback>
                <p:oleObj name="Equation" r:id="rId11" imgW="1066800" imgH="88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75038" y="1390650"/>
                        <a:ext cx="2924175" cy="243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3794" y="6011399"/>
            <a:ext cx="3536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Slopes are the same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but y-intercepts are different.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7144" y="6134510"/>
            <a:ext cx="235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Inconsistent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64085"/>
              </p:ext>
            </p:extLst>
          </p:nvPr>
        </p:nvGraphicFramePr>
        <p:xfrm>
          <a:off x="7077075" y="3995311"/>
          <a:ext cx="19272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Equation" r:id="rId13" imgW="825500" imgH="215900" progId="Equation.DSMT4">
                  <p:embed/>
                </p:oleObj>
              </mc:Choice>
              <mc:Fallback>
                <p:oleObj name="Equation" r:id="rId13" imgW="825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77075" y="3995311"/>
                        <a:ext cx="19272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61608"/>
              </p:ext>
            </p:extLst>
          </p:nvPr>
        </p:nvGraphicFramePr>
        <p:xfrm>
          <a:off x="7196138" y="4323923"/>
          <a:ext cx="16891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Equation" r:id="rId15" imgW="723900" imgH="431800" progId="Equation.DSMT4">
                  <p:embed/>
                </p:oleObj>
              </mc:Choice>
              <mc:Fallback>
                <p:oleObj name="Equation" r:id="rId15" imgW="723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96138" y="4323923"/>
                        <a:ext cx="16891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87635" y="4648876"/>
            <a:ext cx="144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by 8.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2898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S103460507">
  <a:themeElements>
    <a:clrScheme name="Custom 6">
      <a:dk1>
        <a:srgbClr val="FFFFFF"/>
      </a:dk1>
      <a:lt1>
        <a:srgbClr val="103154"/>
      </a:lt1>
      <a:dk2>
        <a:srgbClr val="823B0A"/>
      </a:dk2>
      <a:lt2>
        <a:srgbClr val="87FDFF"/>
      </a:lt2>
      <a:accent1>
        <a:srgbClr val="FF7F01"/>
      </a:accent1>
      <a:accent2>
        <a:srgbClr val="F1251A"/>
      </a:accent2>
      <a:accent3>
        <a:srgbClr val="070800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 open house presentation" id="{ED6F853E-23FC-44AA-826D-3EFB5E0A4D17}" vid="{6E8FE5FC-8933-4D10-AAA1-772E0561ED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1109</Words>
  <Application>Microsoft Macintosh PowerPoint</Application>
  <PresentationFormat>On-screen Show (4:3)</PresentationFormat>
  <Paragraphs>221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TS103460507</vt:lpstr>
      <vt:lpstr>Equation</vt:lpstr>
      <vt:lpstr>Chapter 3 Linear Systems</vt:lpstr>
      <vt:lpstr>Section 3.1 Solving Systems Using Tables and Graphs</vt:lpstr>
      <vt:lpstr>Warm Up</vt:lpstr>
      <vt:lpstr>Key Concepts</vt:lpstr>
      <vt:lpstr>Example 1</vt:lpstr>
      <vt:lpstr>Example 2</vt:lpstr>
      <vt:lpstr>Key Concepts</vt:lpstr>
      <vt:lpstr>Example 3</vt:lpstr>
      <vt:lpstr>Example 4</vt:lpstr>
      <vt:lpstr>Section 3.2 Part 1 Solving Systems Algebraically</vt:lpstr>
      <vt:lpstr>Warm Up</vt:lpstr>
      <vt:lpstr>Key Concepts</vt:lpstr>
      <vt:lpstr>Example 1</vt:lpstr>
      <vt:lpstr>Example 2</vt:lpstr>
      <vt:lpstr>Section 3.2 Part 2 Solving Systems Algebraically</vt:lpstr>
      <vt:lpstr>Warm Up</vt:lpstr>
      <vt:lpstr>Key Concepts</vt:lpstr>
      <vt:lpstr>Example 1</vt:lpstr>
      <vt:lpstr>Example 2</vt:lpstr>
      <vt:lpstr>Example 3</vt:lpstr>
      <vt:lpstr>Section 3.3 Systems of Inequalities </vt:lpstr>
      <vt:lpstr>Warm Up</vt:lpstr>
      <vt:lpstr>Key Concepts</vt:lpstr>
      <vt:lpstr>Example 1</vt:lpstr>
      <vt:lpstr>Example 2</vt:lpstr>
      <vt:lpstr>Section 3.5 Systems With Three Variables  </vt:lpstr>
      <vt:lpstr>Warm Up</vt:lpstr>
      <vt:lpstr>Key Concepts</vt:lpstr>
      <vt:lpstr>Example 1</vt:lpstr>
      <vt:lpstr>Example 1 (Continued)</vt:lpstr>
      <vt:lpstr>Example 2</vt:lpstr>
      <vt:lpstr>Example 2 (Continued)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Traci DeLeon</dc:creator>
  <cp:lastModifiedBy>Traci DeLeon</cp:lastModifiedBy>
  <cp:revision>75</cp:revision>
  <cp:lastPrinted>2012-10-29T16:52:33Z</cp:lastPrinted>
  <dcterms:created xsi:type="dcterms:W3CDTF">2012-10-15T18:56:21Z</dcterms:created>
  <dcterms:modified xsi:type="dcterms:W3CDTF">2013-05-09T15:17:20Z</dcterms:modified>
</cp:coreProperties>
</file>